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0" r:id="rId3"/>
    <p:sldId id="318" r:id="rId4"/>
    <p:sldId id="271" r:id="rId5"/>
    <p:sldId id="273" r:id="rId6"/>
    <p:sldId id="272" r:id="rId7"/>
    <p:sldId id="275" r:id="rId8"/>
    <p:sldId id="338" r:id="rId9"/>
    <p:sldId id="325" r:id="rId10"/>
    <p:sldId id="281" r:id="rId11"/>
    <p:sldId id="329" r:id="rId12"/>
    <p:sldId id="330" r:id="rId13"/>
    <p:sldId id="350" r:id="rId14"/>
    <p:sldId id="339" r:id="rId15"/>
    <p:sldId id="333" r:id="rId16"/>
    <p:sldId id="334" r:id="rId17"/>
    <p:sldId id="331" r:id="rId18"/>
    <p:sldId id="332" r:id="rId19"/>
    <p:sldId id="355" r:id="rId20"/>
    <p:sldId id="356" r:id="rId21"/>
    <p:sldId id="340" r:id="rId22"/>
    <p:sldId id="354" r:id="rId23"/>
    <p:sldId id="349" r:id="rId24"/>
    <p:sldId id="347" r:id="rId25"/>
    <p:sldId id="335" r:id="rId26"/>
    <p:sldId id="327" r:id="rId27"/>
    <p:sldId id="346" r:id="rId28"/>
    <p:sldId id="345" r:id="rId29"/>
    <p:sldId id="348" r:id="rId30"/>
    <p:sldId id="357" r:id="rId31"/>
    <p:sldId id="303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4;&#1089;&#1085;&#1086;&#1074;&#1085;&#1099;&#1077;%20&#1093;&#1072;&#1088;&#1072;&#1082;&#1090;&#1077;&#1088;&#1080;&#1089;&#1090;&#1080;&#1082;&#1080;%20&#1085;&#1072;%202022-2024&#107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84;&#1103;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5;&#1088;&#1086;&#1075;&#1088;&#1072;&#1084;&#1084;&#1099;%20&#1087;&#1086;%20&#1086;&#1090;&#1088;&#1072;&#1089;&#1083;&#1103;&#1084;%20%202021-2024&#1075;.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9187387204433396E-2"/>
          <c:y val="8.8643504939700898E-2"/>
          <c:w val="0.66599955623471774"/>
          <c:h val="0.89567033033992616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0"/>
                  <c:y val="-1.0681825293179065E-2"/>
                </c:manualLayout>
              </c:layout>
              <c:showVal val="1"/>
            </c:dLbl>
            <c:dLbl>
              <c:idx val="4"/>
              <c:layout>
                <c:manualLayout>
                  <c:x val="7.5497047244094534E-2"/>
                  <c:y val="-6.6472490337157894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Лист1!$B$1:$B$6</c:f>
              <c:strCache>
                <c:ptCount val="6"/>
                <c:pt idx="0">
                  <c:v>Район</c:v>
                </c:pt>
                <c:pt idx="1">
                  <c:v>городское поселение Пошехонье</c:v>
                </c:pt>
                <c:pt idx="2">
                  <c:v>Белосельское сельское поселение</c:v>
                </c:pt>
                <c:pt idx="3">
                  <c:v>Ермаковское сельское поселение</c:v>
                </c:pt>
                <c:pt idx="4">
                  <c:v>Кременевское сельское поселение</c:v>
                </c:pt>
                <c:pt idx="5">
                  <c:v>Пригородное сельское поселение</c:v>
                </c:pt>
              </c:strCache>
            </c:strRef>
          </c:cat>
          <c:val>
            <c:numRef>
              <c:f>Лист1!$C$1:$C$6</c:f>
              <c:numCache>
                <c:formatCode>General</c:formatCode>
                <c:ptCount val="6"/>
                <c:pt idx="0">
                  <c:v>40455</c:v>
                </c:pt>
                <c:pt idx="1">
                  <c:v>15295</c:v>
                </c:pt>
                <c:pt idx="2">
                  <c:v>2389</c:v>
                </c:pt>
                <c:pt idx="3">
                  <c:v>3553</c:v>
                </c:pt>
                <c:pt idx="4">
                  <c:v>2621</c:v>
                </c:pt>
                <c:pt idx="5">
                  <c:v>7060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92453002983272"/>
          <c:y val="5.1400554097404488E-2"/>
          <c:w val="0.68211050378638149"/>
          <c:h val="0.63060950714494468"/>
        </c:manualLayout>
      </c:layout>
      <c:bar3DChart>
        <c:barDir val="col"/>
        <c:grouping val="stacked"/>
        <c:ser>
          <c:idx val="0"/>
          <c:order val="0"/>
          <c:tx>
            <c:strRef>
              <c:f>Лист1!$A$19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53.15</c:v>
                </c:pt>
                <c:pt idx="1">
                  <c:v>55.339999999999996</c:v>
                </c:pt>
                <c:pt idx="2">
                  <c:v>57.97</c:v>
                </c:pt>
                <c:pt idx="3">
                  <c:v>52.27</c:v>
                </c:pt>
                <c:pt idx="4">
                  <c:v>55.32</c:v>
                </c:pt>
              </c:numCache>
            </c:numRef>
          </c:val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51.74</c:v>
                </c:pt>
                <c:pt idx="1">
                  <c:v>53.98</c:v>
                </c:pt>
                <c:pt idx="2">
                  <c:v>57.97</c:v>
                </c:pt>
                <c:pt idx="3">
                  <c:v>52.27</c:v>
                </c:pt>
                <c:pt idx="4">
                  <c:v>55.32</c:v>
                </c:pt>
              </c:numCache>
            </c:numRef>
          </c:val>
        </c:ser>
        <c:shape val="cylinder"/>
        <c:axId val="102797312"/>
        <c:axId val="102798848"/>
        <c:axId val="0"/>
      </c:bar3DChart>
      <c:catAx>
        <c:axId val="102797312"/>
        <c:scaling>
          <c:orientation val="minMax"/>
        </c:scaling>
        <c:axPos val="b"/>
        <c:tickLblPos val="nextTo"/>
        <c:crossAx val="102798848"/>
        <c:crosses val="autoZero"/>
        <c:auto val="1"/>
        <c:lblAlgn val="ctr"/>
        <c:lblOffset val="100"/>
      </c:catAx>
      <c:valAx>
        <c:axId val="102798848"/>
        <c:scaling>
          <c:orientation val="minMax"/>
        </c:scaling>
        <c:axPos val="l"/>
        <c:majorGridlines/>
        <c:numFmt formatCode="General" sourceLinked="1"/>
        <c:tickLblPos val="nextTo"/>
        <c:crossAx val="10279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50876776157445"/>
          <c:y val="0.77739391951006165"/>
          <c:w val="0.5766073472896176"/>
          <c:h val="0.16743438320210147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-7.984878199467503E-2"/>
                  <c:y val="5.6682522489916738E-2"/>
                </c:manualLayout>
              </c:layout>
              <c:showPercent val="1"/>
            </c:dLbl>
            <c:dLbl>
              <c:idx val="2"/>
              <c:layout>
                <c:manualLayout>
                  <c:x val="-7.5329039617617929E-2"/>
                  <c:y val="-5.1529565899924301E-2"/>
                </c:manualLayout>
              </c:layout>
              <c:showPercent val="1"/>
            </c:dLbl>
            <c:dLbl>
              <c:idx val="3"/>
              <c:layout>
                <c:manualLayout>
                  <c:x val="-8.1355362787027402E-2"/>
                  <c:y val="-6.9564913964897834E-2"/>
                </c:manualLayout>
              </c:layout>
              <c:showPercent val="1"/>
            </c:dLbl>
            <c:dLbl>
              <c:idx val="4"/>
              <c:layout>
                <c:manualLayout>
                  <c:x val="-6.3276393278799067E-2"/>
                  <c:y val="-8.5023783734875125E-2"/>
                </c:manualLayout>
              </c:layout>
              <c:showPercent val="1"/>
            </c:dLbl>
            <c:dLbl>
              <c:idx val="5"/>
              <c:layout>
                <c:manualLayout>
                  <c:x val="-6.0263231694094324E-2"/>
                  <c:y val="-0.10048265350485243"/>
                </c:manualLayout>
              </c:layout>
              <c:showPercent val="1"/>
            </c:dLbl>
            <c:dLbl>
              <c:idx val="6"/>
              <c:layout>
                <c:manualLayout>
                  <c:x val="-4.5197423770570767E-2"/>
                  <c:y val="-0.11851800156982588"/>
                </c:manualLayout>
              </c:layout>
              <c:showPercent val="1"/>
            </c:dLbl>
            <c:dLbl>
              <c:idx val="7"/>
              <c:layout>
                <c:manualLayout>
                  <c:x val="-2.5611873469990137E-2"/>
                  <c:y val="-0.11594152327482969"/>
                </c:manualLayout>
              </c:layout>
              <c:showPercent val="1"/>
            </c:dLbl>
            <c:dLbl>
              <c:idx val="8"/>
              <c:layout>
                <c:manualLayout>
                  <c:x val="-2.5611873469990103E-2"/>
                  <c:y val="-0.15458869769977293"/>
                </c:manualLayout>
              </c:layout>
              <c:showPercent val="1"/>
            </c:dLbl>
            <c:dLbl>
              <c:idx val="9"/>
              <c:layout>
                <c:manualLayout>
                  <c:x val="-1.2052646338818867E-2"/>
                  <c:y val="-0.12109447986482212"/>
                </c:manualLayout>
              </c:layout>
              <c:showPercent val="1"/>
            </c:dLbl>
            <c:dLbl>
              <c:idx val="10"/>
              <c:layout>
                <c:manualLayout>
                  <c:x val="-1.5065807923523586E-3"/>
                  <c:y val="-0.12882391474981075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Лист1!$B$2:$B$12</c:f>
              <c:strCache>
                <c:ptCount val="11"/>
                <c:pt idx="0">
                  <c:v>Налог на доходы физических лиц 23266 тыс.руб.</c:v>
                </c:pt>
                <c:pt idx="1">
                  <c:v>Акцизы 9851 тыс.руб.</c:v>
                </c:pt>
                <c:pt idx="2">
                  <c:v>Патенты 460 тыс.руб.</c:v>
                </c:pt>
                <c:pt idx="3">
                  <c:v>Единый сельскохозяйственный налог 60 тыс.руб.</c:v>
                </c:pt>
                <c:pt idx="4">
                  <c:v>Гос.пошлины 1318 тыс.руб.</c:v>
                </c:pt>
                <c:pt idx="5">
                  <c:v>Аренда земли 1851 тыс.руб.</c:v>
                </c:pt>
                <c:pt idx="6">
                  <c:v>Аренда имущества 1300 тыс.руб.</c:v>
                </c:pt>
                <c:pt idx="7">
                  <c:v>Доходы от продажи имущества, в т.ч. земельных участков 495 тыс.руб.</c:v>
                </c:pt>
                <c:pt idx="8">
                  <c:v>Плата за негатив. воздействие на окружающую среду 51 тыс.руб.</c:v>
                </c:pt>
                <c:pt idx="9">
                  <c:v>Доходы от оказания платных услуг 755 тыс.руб.</c:v>
                </c:pt>
                <c:pt idx="10">
                  <c:v>Штрафные санкции, возмещение ущерба 10418 тыс.руб.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23266</c:v>
                </c:pt>
                <c:pt idx="1">
                  <c:v>9851</c:v>
                </c:pt>
                <c:pt idx="2">
                  <c:v>460</c:v>
                </c:pt>
                <c:pt idx="3">
                  <c:v>60</c:v>
                </c:pt>
                <c:pt idx="4">
                  <c:v>1318</c:v>
                </c:pt>
                <c:pt idx="5">
                  <c:v>1851</c:v>
                </c:pt>
                <c:pt idx="6">
                  <c:v>1300</c:v>
                </c:pt>
                <c:pt idx="7">
                  <c:v>495</c:v>
                </c:pt>
                <c:pt idx="8">
                  <c:v>51</c:v>
                </c:pt>
                <c:pt idx="9">
                  <c:v>755</c:v>
                </c:pt>
                <c:pt idx="10">
                  <c:v>1048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230110642344381"/>
          <c:y val="7.2531109961050541E-2"/>
          <c:w val="0.38865940882244226"/>
          <c:h val="0.85493757720559249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569764089385843E-2"/>
          <c:y val="3.2276605159760892E-2"/>
          <c:w val="0.80638492561087205"/>
          <c:h val="0.68602896656448042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9.3566596577674861E-3"/>
                  <c:y val="5.3067621939576594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5594432762945467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Лист1!$K$4:$K$8</c:f>
              <c:numCache>
                <c:formatCode>#,##0.0</c:formatCode>
                <c:ptCount val="5"/>
                <c:pt idx="0">
                  <c:v>591975.19999999879</c:v>
                </c:pt>
                <c:pt idx="1">
                  <c:v>30422.1</c:v>
                </c:pt>
                <c:pt idx="2">
                  <c:v>28336.9</c:v>
                </c:pt>
                <c:pt idx="3">
                  <c:v>0</c:v>
                </c:pt>
                <c:pt idx="4">
                  <c:v>45786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F79646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-0.15594432762945595"/>
                  <c:y val="1.3266905484893904E-2"/>
                </c:manualLayout>
              </c:layout>
              <c:showPercent val="1"/>
            </c:dLbl>
            <c:dLbl>
              <c:idx val="2"/>
              <c:layout>
                <c:manualLayout>
                  <c:x val="-6.2377731051782648E-3"/>
                  <c:y val="-7.9601432909363924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2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Лист1!$L$4:$L$8</c:f>
              <c:numCache>
                <c:formatCode>#,##0.0</c:formatCode>
                <c:ptCount val="5"/>
                <c:pt idx="0">
                  <c:v>534807.9</c:v>
                </c:pt>
                <c:pt idx="1">
                  <c:v>24903.1</c:v>
                </c:pt>
                <c:pt idx="2">
                  <c:v>17454.59999999998</c:v>
                </c:pt>
                <c:pt idx="3">
                  <c:v>4140</c:v>
                </c:pt>
                <c:pt idx="4">
                  <c:v>30069.7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0.11851768899838565"/>
                  <c:y val="-0.11674876826706646"/>
                </c:manualLayout>
              </c:layout>
              <c:showPercent val="1"/>
            </c:dLbl>
            <c:dLbl>
              <c:idx val="2"/>
              <c:layout>
                <c:manualLayout>
                  <c:x val="-6.2377731051782648E-3"/>
                  <c:y val="-1.061352438791527E-2"/>
                </c:manualLayout>
              </c:layout>
              <c:showPercent val="1"/>
            </c:dLbl>
            <c:dLbl>
              <c:idx val="3"/>
              <c:layout>
                <c:manualLayout>
                  <c:x val="0"/>
                  <c:y val="7.9601432909363924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73E-2"/>
                  <c:y val="-1.592028658187268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Лист1!$M$4:$M$8</c:f>
              <c:numCache>
                <c:formatCode>#,##0.0</c:formatCode>
                <c:ptCount val="5"/>
                <c:pt idx="0">
                  <c:v>500899</c:v>
                </c:pt>
                <c:pt idx="1">
                  <c:v>100633.60000000002</c:v>
                </c:pt>
                <c:pt idx="2">
                  <c:v>9231.5</c:v>
                </c:pt>
                <c:pt idx="3">
                  <c:v>5137.8</c:v>
                </c:pt>
                <c:pt idx="4">
                  <c:v>16315.2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B7296-50A4-4339-8728-8BA3016481D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03AA-1780-41AE-A4F9-74BE1DFF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8001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Собрания Депутатов Пошехонского муниципального района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23декабря 2021г. № 140«О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бюджете Пошехонского муниципального района на 202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XHZh5V4h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84296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 социальной сферы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на 2022 год и плановый 2023 и 2024 годов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7" cy="4542214"/>
        </p:xfrm>
        <a:graphic>
          <a:graphicData uri="http://schemas.openxmlformats.org/drawingml/2006/table">
            <a:tbl>
              <a:tblPr/>
              <a:tblGrid>
                <a:gridCol w="385555"/>
                <a:gridCol w="3542928"/>
                <a:gridCol w="844051"/>
                <a:gridCol w="961279"/>
                <a:gridCol w="875313"/>
                <a:gridCol w="844051"/>
                <a:gridCol w="833630"/>
              </a:tblGrid>
              <a:tr h="313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295 551,4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291 045,0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305 019,1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274 148,7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245 952,6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</a:p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186 014,5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186 600,0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204 654,8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209 085,7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214 692,4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60 623,8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52 811,0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47 588,5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37 633,6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7 319,1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1137285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928694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177800" algn="l"/>
                        </a:tabLst>
                      </a:pPr>
                      <a:r>
                        <a:rPr lang="ru-RU" sz="20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Цель программы:</a:t>
                      </a:r>
                    </a:p>
                    <a:p>
                      <a:pPr marL="88900" indent="0"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Создание условий для эффективного развития системы образования Пошехонского муниципального района, направленного на обеспечение доступности качественного образования, отвечающего современным требованиям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2786058"/>
          <a:ext cx="3571899" cy="1220939"/>
        </p:xfrm>
        <a:graphic>
          <a:graphicData uri="http://schemas.openxmlformats.org/drawingml/2006/table">
            <a:tbl>
              <a:tblPr/>
              <a:tblGrid>
                <a:gridCol w="682028"/>
                <a:gridCol w="786954"/>
                <a:gridCol w="699515"/>
                <a:gridCol w="701701"/>
                <a:gridCol w="701701"/>
              </a:tblGrid>
              <a:tr h="374504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295 551,4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291 045,0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305 019,1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274 148,7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245 952,6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Новый автобус Юд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39" y="2786058"/>
            <a:ext cx="22860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Учитель года участ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714620"/>
            <a:ext cx="24646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img_83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643446"/>
            <a:ext cx="2655905" cy="177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51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643446"/>
            <a:ext cx="253627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w_7b_rGvW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4643446"/>
            <a:ext cx="238123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ВЦП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Blog-Pos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572560" cy="518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fgdf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643446"/>
            <a:ext cx="2361008" cy="201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57158" y="1571612"/>
            <a:ext cx="34227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Организация предоставления муниципальных услуг и выполнения работ муниципальными образовательными организациями и учреждениями сферы образования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Обеспечение государственных гарантий прав граждан на образование и социальную поддержку отдельных категорий обучающихся.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Методическое и информационное обеспечение ведомственной целевой программы, проведение общественно значимых мероприятий.</a:t>
            </a:r>
          </a:p>
          <a:p>
            <a:pPr marL="431800" indent="-342900">
              <a:buAutoNum type="arabicPlain" startAt="7"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786182" y="2500306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237 891,3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213 188,3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184 468,5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786182" y="364331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60 643,2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60 524,0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61 127,6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786182" y="471488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40152" y="220486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35699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43711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807249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Ремонты в образовательных организациях Пошехонского муниципального района 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5 946,8тыс. руб.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в том числе за счет областных средств – 2 823,6тыс. руб., средства бюджета района 3 123,2 тыс. руб.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71670" y="6000768"/>
          <a:ext cx="4890844" cy="4666840"/>
        </p:xfrm>
        <a:graphic>
          <a:graphicData uri="http://schemas.openxmlformats.org/drawingml/2006/table">
            <a:tbl>
              <a:tblPr/>
              <a:tblGrid>
                <a:gridCol w="4890844"/>
              </a:tblGrid>
              <a:tr h="4666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IMG_20211011_142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643050"/>
            <a:ext cx="1643074" cy="122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1643050"/>
            <a:ext cx="200026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МБОУ </a:t>
            </a:r>
            <a:r>
              <a:rPr lang="ru-RU" sz="1100" b="1" dirty="0" err="1" smtClean="0">
                <a:latin typeface="Times New Roman"/>
                <a:ea typeface="Calibri"/>
                <a:cs typeface="Times New Roman"/>
              </a:rPr>
              <a:t>Кременевская</a:t>
            </a: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 ОШ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– 160,6 тыс. руб. отделочные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работы стен и потолков в обеденном зале; 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714488"/>
            <a:ext cx="207168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МБОУ </a:t>
            </a:r>
            <a:r>
              <a:rPr lang="ru-RU" sz="1100" b="1" dirty="0" err="1" smtClean="0">
                <a:latin typeface="Times New Roman"/>
                <a:ea typeface="Calibri"/>
                <a:cs typeface="Times New Roman"/>
              </a:rPr>
              <a:t>Вощиковская</a:t>
            </a: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 ОШ имени А.И. Королёва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–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266,5 тыс. руб.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ремонт АПС в здании дошкольной группы;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4286256"/>
            <a:ext cx="2286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МБОУ СШ №1 г. Пошехонье 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- 1 052,6 тыс. руб. на поддержку инициатив органов ученического самоуправления общеобразовательных организаций;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3143248"/>
            <a:ext cx="207170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МБОУ </a:t>
            </a:r>
            <a:r>
              <a:rPr lang="ru-RU" sz="1100" b="1" dirty="0" err="1" smtClean="0">
                <a:latin typeface="Times New Roman"/>
                <a:ea typeface="Calibri"/>
                <a:cs typeface="Times New Roman"/>
              </a:rPr>
              <a:t>Колодинская</a:t>
            </a: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 ОШ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– 142,4 тыс. руб. ремонт водопровода и сантехнических приборов в школе;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4286256"/>
            <a:ext cx="21431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МБУ ДО "ДЮСШ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г. </a:t>
            </a: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Пошехонье"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– 300 тыс. руб. на проектно-сметную документацию на ремонт дополнительно выделенных помещений;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572264" y="192880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9558" y="3438524"/>
            <a:ext cx="228601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МБОУ Белосельская ОШ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– 209,1 тыс. руб. ремонт помещений рекреации 2 этажа и компьютерного класса;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5357826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МБУ ДО Центр "Эдельвейс" 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- 415,6 тыс. руб. на укрепление материально-технической базы детского загородного оздоровительного лагеря «Солнышко»;</a:t>
            </a:r>
            <a:endParaRPr lang="ru-RU" sz="11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3 млн. руб. на проведение ремонтных работ в помещениях, предназначенных для создания центров образования естественно - научной и технологической направленностей по региональному проекту «Современная школа»;</a:t>
            </a:r>
            <a:endParaRPr lang="ru-RU" sz="11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400 тыс. руб. – на проведение капитальных и текущих ремонтов школьных автобусов.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19" name="Рисунок 18" descr="IMG_20211201_133503 Бел.О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43240" y="2643182"/>
            <a:ext cx="142876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FEzbqfTDji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161215"/>
            <a:ext cx="1857388" cy="119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G_20211201_1304519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7" y="1643051"/>
            <a:ext cx="1785949" cy="178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Стрелка вправо 27"/>
          <p:cNvSpPr/>
          <p:nvPr/>
        </p:nvSpPr>
        <p:spPr>
          <a:xfrm rot="10800000">
            <a:off x="6357950" y="3429000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2214546" y="2000240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2643174" y="3643314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2000232" y="4643446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6357950" y="4857760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image-01-12-21-10-51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286256"/>
            <a:ext cx="171451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фото 3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2649700"/>
            <a:ext cx="1643074" cy="149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«Реализация молодежной политики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полномочий, обеспечение предоставления и выполнения работ в сфере молодежной политики, установленных законодательством Российской Федерации и Ярославской области на территории Пошехонского муниципального района создание условий для успешной социализации и эффективной самореализации молодых граждан, развитие потенциала молодежи и его использование в интересах социально-экономического развития Пошехонского муниципального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3500438"/>
          <a:ext cx="3714777" cy="1143009"/>
        </p:xfrm>
        <a:graphic>
          <a:graphicData uri="http://schemas.openxmlformats.org/drawingml/2006/table">
            <a:tbl>
              <a:tblPr/>
              <a:tblGrid>
                <a:gridCol w="719717"/>
                <a:gridCol w="771744"/>
                <a:gridCol w="761764"/>
                <a:gridCol w="730776"/>
                <a:gridCol w="730776"/>
              </a:tblGrid>
              <a:tr h="28894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3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_img_9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929198"/>
            <a:ext cx="2143108" cy="142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g6F5bOQ8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929198"/>
            <a:ext cx="199043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3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2204636" cy="146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73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929198"/>
            <a:ext cx="2097758" cy="139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180625_1112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39191">
            <a:off x="7013578" y="3170669"/>
            <a:ext cx="1291240" cy="172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OTOLi3ZmA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4929198"/>
            <a:ext cx="2097631" cy="139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государственных полномочий в сферах социальной поддержки, социальной защиты и социального обслуживания населения, охраны труда и социального партнерства, установленных федеральными и региональным законодательством реализация мер, направленных на повышение качества,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доступности государственных 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11760" y="3429000"/>
          <a:ext cx="4000528" cy="897255"/>
        </p:xfrm>
        <a:graphic>
          <a:graphicData uri="http://schemas.openxmlformats.org/drawingml/2006/table">
            <a:tbl>
              <a:tblPr/>
              <a:tblGrid>
                <a:gridCol w="774988"/>
                <a:gridCol w="792088"/>
                <a:gridCol w="898020"/>
                <a:gridCol w="764007"/>
                <a:gridCol w="77142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186 014,5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186 600,0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204 654,8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209 085,7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214 692,4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_fasa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2088359" cy="156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otdy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857760"/>
            <a:ext cx="2047889" cy="153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JscIKFqvv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857760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MWpEbgeaB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214686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857760"/>
            <a:ext cx="3222908" cy="15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ВЦП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88900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исполнение публичных обязательств региона, в том числе по  переданным полномочиям Российской Федерации, по предоставлению выплат, пособий и компенсаций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предоставление социальных услуг населению Пошехонского муниципального района на основе соблюдения стандартов и нормативов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социальная защита семей с детьми, инвалидов, ветеранов, граждан и детей, оказавшихся в трудной жизненной ситуации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57818" y="2357430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2024г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85 590,5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87 963,4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91 879,4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57818" y="3714752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2024г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90 493,9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90 493,9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90 493,9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57818" y="4786322"/>
          <a:ext cx="3357586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2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2024г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7 349,8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7 349,8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7 349,8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858148" y="2071678"/>
            <a:ext cx="1026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450057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42900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marL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уровня, качества и доступности предоставления муниципальных услуг в сфере культуры и искусства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0298" y="3071810"/>
          <a:ext cx="4214843" cy="1192660"/>
        </p:xfrm>
        <a:graphic>
          <a:graphicData uri="http://schemas.openxmlformats.org/drawingml/2006/table">
            <a:tbl>
              <a:tblPr/>
              <a:tblGrid>
                <a:gridCol w="814261"/>
                <a:gridCol w="931702"/>
                <a:gridCol w="793382"/>
                <a:gridCol w="837749"/>
                <a:gridCol w="837749"/>
              </a:tblGrid>
              <a:tr h="282569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52 811,0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72 345,0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47 588,5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37 633,6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h1XCFe7oD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1" y="4429132"/>
            <a:ext cx="2857519" cy="196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4429132"/>
            <a:ext cx="2950397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88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429132"/>
            <a:ext cx="2843240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96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022912"/>
            <a:ext cx="2143140" cy="146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9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952778"/>
            <a:ext cx="2056865" cy="137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64305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Предоставление муниципальных услуг и выполнение работ в области образования сферы культуры</a:t>
            </a:r>
          </a:p>
          <a:p>
            <a:pPr marL="88900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права граждан на участие в культурной жизни района и региона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Поддержка доступа граждан к информационно-библиотечным ресурсам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Поддержка доступности культурных услуг и реализация права граждан на свободу творчества и содействие доступу граждан к культурным ценностям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Выполнение работ, направленных на обслуживание зданий, используемых муниципальными учреждениями культуры, организация транспортных услуг.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Развитие материально-технической базы муниципальных учреждений культуры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86380" y="221455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8 687,7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6 613,1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6 317,5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286380" y="5500702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19 370,0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7 689,4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5 219,3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86380" y="2857496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286380" y="3500438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9 090,3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7 183,6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7 027,5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86380" y="4143380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24 871,6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19 275,3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14 854,5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286380" y="4786322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9 540,4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6 584,5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4 214,9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184482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71670" y="6000768"/>
          <a:ext cx="4890844" cy="4666840"/>
        </p:xfrm>
        <a:graphic>
          <a:graphicData uri="http://schemas.openxmlformats.org/drawingml/2006/table">
            <a:tbl>
              <a:tblPr/>
              <a:tblGrid>
                <a:gridCol w="4890844"/>
              </a:tblGrid>
              <a:tr h="4666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5357826"/>
            <a:ext cx="35719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МОУДО ДШИ г. Пошехонье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– 15 055,4 тыс. руб.  на модернизацию муниципальных детских школ искусств по видам искусств;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500174"/>
            <a:ext cx="778674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19 370 тыс.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в том числе федеральные средства 8 626,6 тыс. руб., областные средства  3 190,6 тыс. руб., средства бюджета района 7 552,8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636912"/>
            <a:ext cx="35719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МУК "Учреждение МКДЦ"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– 1 506,0 тыс. руб. ремонт системы отопления в кинотеатре «Юбилейный»;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3356992"/>
            <a:ext cx="263180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МУК "Центр сохранения и развития культуры"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– 2 636,5 тыс. руб. на проведение капитального ремонта Ермаковского центрального дома культуры;</a:t>
            </a:r>
          </a:p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- 172 тыс. руб. 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софинансиро-вание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к субсидии на развитие и укрепление МТБ домов культуры в сельской местности; </a:t>
            </a:r>
          </a:p>
        </p:txBody>
      </p:sp>
      <p:pic>
        <p:nvPicPr>
          <p:cNvPr id="23" name="Рисунок 22" descr="dq3Eu0ouQ0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857628"/>
            <a:ext cx="228601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928662" y="35716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Ремонты в учреждениях культуры Пошехонского муниципального района</a:t>
            </a:r>
          </a:p>
        </p:txBody>
      </p:sp>
      <p:pic>
        <p:nvPicPr>
          <p:cNvPr id="25" name="Рисунок 24" descr="_j0dlES_W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857628"/>
            <a:ext cx="2246296" cy="126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_w7mespssmz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571744"/>
            <a:ext cx="2143140" cy="128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-01-12-21-10-5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4214810" y="5072074"/>
            <a:ext cx="300039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консолидированного бюджета района.  Численность населения.</a:t>
            </a: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2309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Кременевское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1406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1701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5478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Белосельское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1370 чел.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1643050"/>
            <a:ext cx="257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– 12264 чел.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857620" y="1571612"/>
          <a:ext cx="478631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786314" y="164305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Доходы налоговые и </a:t>
            </a:r>
            <a:r>
              <a:rPr lang="ru-RU" smtClean="0"/>
              <a:t>неналоговые 71 373 тыс.руб.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71670" y="6000768"/>
          <a:ext cx="4890844" cy="4666840"/>
        </p:xfrm>
        <a:graphic>
          <a:graphicData uri="http://schemas.openxmlformats.org/drawingml/2006/table">
            <a:tbl>
              <a:tblPr/>
              <a:tblGrid>
                <a:gridCol w="4890844"/>
              </a:tblGrid>
              <a:tr h="4666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1500174"/>
            <a:ext cx="7786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500306"/>
            <a:ext cx="2571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МОУДО ДШИ г. Пошехонье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– 2 316,6 тыс. руб.  на обеспечение детских музыкальных, художественных, хореографических школ, школ искусств необходимыми инструментами, оборудованием и материалами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57161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7 689,4 тыс. руб.,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том числе федеральные средства 6 506,5 тыс. руб., областные средства  798,4 тыс. руб., средства бюджета района 384,5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2500306"/>
            <a:ext cx="17859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МУК "Центр сохранения и развития культуры"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– 5 372,8 тыс. руб. на проведение капитального ремонта муниципальных музеев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5357826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МУК "Центр сохранения и развития культуры"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5 219,3 тыс. руб. на проведение капитального ремонта муниципальных музеев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21481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5 219,3 тыс. руб.,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том числе федеральные средства 4 760,0 тыс. руб., областные средства  198,3 тыс. руб., средства бюджета района 260,9 тыс. руб.</a:t>
            </a:r>
          </a:p>
        </p:txBody>
      </p:sp>
      <p:pic>
        <p:nvPicPr>
          <p:cNvPr id="16" name="Рисунок 15" descr="Ekdk88I1t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00636"/>
            <a:ext cx="1143008" cy="14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_ZRjNZ9om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571744"/>
            <a:ext cx="107157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9yO7npxg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597947" y="4546325"/>
            <a:ext cx="130595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8ExNVvKE5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571744"/>
            <a:ext cx="107155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928662" y="35716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Ремонты в учреждениях культуры Пошехонского муниципального района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 – 2024 годы.</a:t>
            </a:r>
          </a:p>
        </p:txBody>
      </p:sp>
      <p:pic>
        <p:nvPicPr>
          <p:cNvPr id="25" name="Рисунок 24" descr="89645_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571744"/>
            <a:ext cx="203603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Пошехонского муниципального района»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населения Пошехонского района возможностями для систематических занятий физической культурой и спортом, повышение уровня спортивного мастерства, достижение высоких спортивных результатов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08" y="2857495"/>
          <a:ext cx="3571900" cy="1024892"/>
        </p:xfrm>
        <a:graphic>
          <a:graphicData uri="http://schemas.openxmlformats.org/drawingml/2006/table">
            <a:tbl>
              <a:tblPr/>
              <a:tblGrid>
                <a:gridCol w="710964"/>
                <a:gridCol w="785690"/>
                <a:gridCol w="683209"/>
                <a:gridCol w="691748"/>
                <a:gridCol w="700289"/>
              </a:tblGrid>
              <a:tr h="25899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8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Рисунок 16" descr="Mie4-CkUS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14620"/>
            <a:ext cx="1428760" cy="17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xKEBILfd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571744"/>
            <a:ext cx="2857520" cy="196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v_6Pnug73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572008"/>
            <a:ext cx="3143273" cy="182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oshehonye_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572008"/>
            <a:ext cx="25717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kgq01a8fll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9624" y="4572008"/>
            <a:ext cx="257881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Пошехонского муниципального района»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2000240"/>
          <a:ext cx="8391306" cy="975360"/>
        </p:xfrm>
        <a:graphic>
          <a:graphicData uri="http://schemas.openxmlformats.org/drawingml/2006/table">
            <a:tbl>
              <a:tblPr/>
              <a:tblGrid>
                <a:gridCol w="8391306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Ремонты в учреждениях физической культуры и спорта Пошехонского муниципального района на 2022 год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спортивный центр "Орион" -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3 677,4 тыс. руб.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капитальный ремонт помещений, электромонтажные работы за счет средств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 района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688" marR="43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image-01-12-21-10-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71538" y="3571876"/>
            <a:ext cx="2786082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-01-12-21-10-52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143504" y="3571876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национальных проектов в Пошехонском муниципальном районе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1052736"/>
            <a:ext cx="223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628800"/>
          <a:ext cx="8286806" cy="4143664"/>
        </p:xfrm>
        <a:graphic>
          <a:graphicData uri="http://schemas.openxmlformats.org/drawingml/2006/table">
            <a:tbl>
              <a:tblPr/>
              <a:tblGrid>
                <a:gridCol w="563503"/>
                <a:gridCol w="1218161"/>
                <a:gridCol w="590435"/>
                <a:gridCol w="565574"/>
                <a:gridCol w="522068"/>
                <a:gridCol w="588364"/>
                <a:gridCol w="538642"/>
                <a:gridCol w="588364"/>
                <a:gridCol w="565574"/>
                <a:gridCol w="513782"/>
                <a:gridCol w="563503"/>
                <a:gridCol w="513782"/>
                <a:gridCol w="490993"/>
                <a:gridCol w="464061"/>
              </a:tblGrid>
              <a:tr h="37300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Информация о бюджетных ассигнованиях, предусмотренных на реализацию национальных проектов 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4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3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3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691,9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8 626,6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3 190,6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5 874,1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7 689,4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6 506,5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798,4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5 219,2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4 760,0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260,9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17 691,9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8 626,6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3 190,6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5 874,7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7 689,4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6 506,5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798,4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384,5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5 219,2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4 760,0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260,9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Демография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21 101,8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18 068,8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3 033,0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23 159,7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19 810,1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3 349,6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24 850,3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21 312,6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3 537,7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21 101,8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18 068,8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3 033,0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23 159,7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19 810,1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3 349,6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24 850,3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21 312,6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3 537,7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26 695,4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6 223,6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5 874,1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30 849,1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26 316,6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4 148,0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384,5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30 069,5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26 072,6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3 736,0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260,9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 сфере экономики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2022 год и плановый 2023 - 2024 годов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3" y="1772816"/>
          <a:ext cx="8064895" cy="4176463"/>
        </p:xfrm>
        <a:graphic>
          <a:graphicData uri="http://schemas.openxmlformats.org/drawingml/2006/table">
            <a:tbl>
              <a:tblPr/>
              <a:tblGrid>
                <a:gridCol w="380322"/>
                <a:gridCol w="3494846"/>
                <a:gridCol w="832597"/>
                <a:gridCol w="948233"/>
                <a:gridCol w="863434"/>
                <a:gridCol w="832597"/>
                <a:gridCol w="712866"/>
              </a:tblGrid>
              <a:tr h="598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94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23 214,4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21 001,0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22 902,0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18 895,8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90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80 802,0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4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25 140,0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5 425,2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1 235,8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8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75009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"Развитие дорожного хозяйства и транспорта в Пошехонском муниципальном районе"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транспортных услуг по перевозке пассажиров транспортом  общего пользования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услуг отдельным категориям граждан при проезде в транспорте общего пользования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сохранность автомобильных дорог общего пользования местного значения и искусственных сооружений на них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27785" y="3143248"/>
          <a:ext cx="3888430" cy="1032239"/>
        </p:xfrm>
        <a:graphic>
          <a:graphicData uri="http://schemas.openxmlformats.org/drawingml/2006/table">
            <a:tbl>
              <a:tblPr/>
              <a:tblGrid>
                <a:gridCol w="844074"/>
                <a:gridCol w="758718"/>
                <a:gridCol w="758718"/>
                <a:gridCol w="758718"/>
                <a:gridCol w="768202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23 485,4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18 895,8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IMG_1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643446"/>
            <a:ext cx="2714644" cy="183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714884"/>
            <a:ext cx="2214578" cy="147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643446"/>
            <a:ext cx="2786082" cy="18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автобус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284984"/>
            <a:ext cx="2107423" cy="140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Пассажир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3286124"/>
            <a:ext cx="2143140" cy="147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Дорожный фонд Пошехонского муниципального района </a:t>
            </a:r>
            <a:endParaRPr lang="ru-RU" sz="2800" b="1" dirty="0">
              <a:solidFill>
                <a:schemeClr val="bg1"/>
              </a:solidFill>
              <a:latin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916831"/>
          <a:ext cx="8429685" cy="3456386"/>
        </p:xfrm>
        <a:graphic>
          <a:graphicData uri="http://schemas.openxmlformats.org/drawingml/2006/table">
            <a:tbl>
              <a:tblPr/>
              <a:tblGrid>
                <a:gridCol w="572413"/>
                <a:gridCol w="3470258"/>
                <a:gridCol w="1489170"/>
                <a:gridCol w="1502586"/>
                <a:gridCol w="1395258"/>
              </a:tblGrid>
              <a:tr h="106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55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Всего доходы, в т.ч.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15 389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719, 6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296, 7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 в части формирования дорожных фондов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из областного бюджета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4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Всего, расходы, в т.ч.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целевая программа "Сохранность муниципальных автомобильных дорог Пошехонского района"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389, 9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«Обеспечение качественными коммунальными услугами населения и энергосбережение в Пошехонском муниципальном районе"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комфортных условий проживания населения Пошехонского муниципального района, в том числе обеспечение эффективного, качественного и надежного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ресурсоснабжения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населения при оказании коммунальных услуг;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-повышение качества жизни населения и создание условий для экономического развития района за счет обеспечения рационального использования энергетических ресурсов в экономике и социальной сфере района.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27785" y="3143248"/>
          <a:ext cx="3888430" cy="1032239"/>
        </p:xfrm>
        <a:graphic>
          <a:graphicData uri="http://schemas.openxmlformats.org/drawingml/2006/table">
            <a:tbl>
              <a:tblPr/>
              <a:tblGrid>
                <a:gridCol w="844074"/>
                <a:gridCol w="758718"/>
                <a:gridCol w="758718"/>
                <a:gridCol w="758718"/>
                <a:gridCol w="768202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80 802,0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Bu4PFUkvG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140968"/>
            <a:ext cx="1429199" cy="1312651"/>
          </a:xfrm>
          <a:prstGeom prst="rect">
            <a:avLst/>
          </a:prstGeom>
        </p:spPr>
      </p:pic>
      <p:pic>
        <p:nvPicPr>
          <p:cNvPr id="9" name="Рисунок 8" descr="3TYkL19-0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941168"/>
            <a:ext cx="1835696" cy="1376772"/>
          </a:xfrm>
          <a:prstGeom prst="rect">
            <a:avLst/>
          </a:prstGeom>
        </p:spPr>
      </p:pic>
      <p:pic>
        <p:nvPicPr>
          <p:cNvPr id="10" name="Рисунок 9" descr="ke8jmOgrX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429000"/>
            <a:ext cx="1547664" cy="1160748"/>
          </a:xfrm>
          <a:prstGeom prst="rect">
            <a:avLst/>
          </a:prstGeom>
        </p:spPr>
      </p:pic>
      <p:pic>
        <p:nvPicPr>
          <p:cNvPr id="2068" name="Рисунок 1" descr="💫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67" name="Рисунок 2" descr="🏡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66" name="Рисунок 3" descr="♨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65" name="Рисунок 5" descr="❗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64" name="Рисунок 6" descr="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63" name="Рисунок 7" descr="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62" name="Рисунок 8" descr="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491880" y="4509120"/>
          <a:ext cx="5213489" cy="1927860"/>
        </p:xfrm>
        <a:graphic>
          <a:graphicData uri="http://schemas.openxmlformats.org/drawingml/2006/table">
            <a:tbl>
              <a:tblPr/>
              <a:tblGrid>
                <a:gridCol w="5213489"/>
              </a:tblGrid>
              <a:tr h="1879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Пошехонском районе планируется строительство трех газопроводов, по которым голубое топливо придет в дома сельских жителей </a:t>
                      </a:r>
                      <a:b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областную программу газификации на 2021 – 2025 гг. включены:</a:t>
                      </a:r>
                      <a:b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Газопровод межпоселковый ГРС Зинкино – дер. Бабино – с. Ермаково с отводом на дер. Измайлово-2 Пошехонского района</a:t>
                      </a:r>
                      <a:b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Газопровод межпоселковый г. Пошехонье – с.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Князево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пос.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Зубарево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с.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Фёдорково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отводом на с. Старо-Петровское, дер.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Дыбино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дер.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Глухарево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Пошехонского района.</a:t>
                      </a:r>
                      <a:b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Межпоселковый газопровод с.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Кременево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с.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Вощиково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с.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Арефино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Пошехонском и Рыбинском районах.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75" name="Рисунок 1" descr="💫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74" name="Рисунок 2" descr="🏡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73" name="Рисунок 3" descr="♨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72" name="Рисунок 5" descr="❗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71" name="Рисунок 6" descr="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70" name="Рисунок 7" descr="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2069" name="Рисунок 8" descr="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«Экономическое развитие и инновационная экономика в Пошехонском муниципальном районе"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40769"/>
            <a:ext cx="8501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полномочий, обеспечение предоставления услуг и выполнения работ в сфере экономической политики, установленных законодательством Российской Федерации и Ярославской области на территории Пошехонского муниципального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2428869"/>
          <a:ext cx="7215238" cy="722079"/>
        </p:xfrm>
        <a:graphic>
          <a:graphicData uri="http://schemas.openxmlformats.org/drawingml/2006/table">
            <a:tbl>
              <a:tblPr/>
              <a:tblGrid>
                <a:gridCol w="1566236"/>
                <a:gridCol w="1407851"/>
                <a:gridCol w="1407851"/>
                <a:gridCol w="1407851"/>
                <a:gridCol w="1425449"/>
              </a:tblGrid>
              <a:tr h="18473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5 425,2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3212976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МЦП "Развитие субъектов малого и среднего предпринимательства Пошехонского муниципального района"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 тыс. руб.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Задача:  Информационная, правовая, консультационная и организационная поддержка; подготовка, переподготовка и повышение квалификации работников малого и среднего предпринимательства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МЦП "Повышение эффективности управления муниципальной собственностью"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Эффективное управление и распоряжение имуществом, находящееся в собственности Пошехонского муниципального района и приобретение права собственности на иное имущество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реализация мероприятий по описанию границ территориальных зон, установленных правилами землепользования и застройки поселений  - 300 тыс. руб.;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мероприятия на подготовку к зиме бюджетных учреждений муниципального района – 2 869,9 тыс. руб., в том числе: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Покров-Рогульская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ОШ – 615,0 тыс. руб. монтаж 2-х котлов в котельной;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МБОУ Белосельская СШ – 853 тыс. руб. смена труб отопления в подвале школы;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МУК "Центр сохранения и развития культуры" – 1 401,8 тыс. руб. ремонт оборудования котельных в сельских клубах и установка теплового узла в кинотеатре «Юбилейный»;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реализация мероприятий по программе  - 200,0 тыс. руб.;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содержание и обслуживание имущества муниципального образования – 1 975,3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по общегосударственным вопросам на 2022 год и плановый период 2023 - 2024 годов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3" y="1700808"/>
          <a:ext cx="8214800" cy="4536504"/>
        </p:xfrm>
        <a:graphic>
          <a:graphicData uri="http://schemas.openxmlformats.org/drawingml/2006/table">
            <a:tbl>
              <a:tblPr/>
              <a:tblGrid>
                <a:gridCol w="382205"/>
                <a:gridCol w="3512142"/>
                <a:gridCol w="836717"/>
                <a:gridCol w="952926"/>
                <a:gridCol w="867707"/>
                <a:gridCol w="836717"/>
                <a:gridCol w="826386"/>
              </a:tblGrid>
              <a:tr h="3483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18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6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15 338,4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17 603,0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17 422,2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2 081,5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8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7 963,0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992,5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666 546,0тыс. руб.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678 732,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696 520,0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611 375,0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632 217,0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 – + 17 707,0тыс.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 – + 16 773,0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–             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2020год – 648 839,0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661 959,0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696520,0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611 375,0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632 217,0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4104458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53,15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53,98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41044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4"/>
                <a:gridCol w="576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57158" y="3500438"/>
          <a:ext cx="5000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расходы на 2022 год и плановый период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2023-2024 годов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988840"/>
          <a:ext cx="8104986" cy="3875375"/>
        </p:xfrm>
        <a:graphic>
          <a:graphicData uri="http://schemas.openxmlformats.org/drawingml/2006/table">
            <a:tbl>
              <a:tblPr/>
              <a:tblGrid>
                <a:gridCol w="4613972"/>
                <a:gridCol w="1099211"/>
                <a:gridCol w="1251878"/>
                <a:gridCol w="1139925"/>
              </a:tblGrid>
              <a:tr h="530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3983">
                <a:tc rowSpan="2"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ОМСУ, всего:</a:t>
                      </a:r>
                    </a:p>
                    <a:p>
                      <a:pPr marL="88900" indent="0"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за счет:</a:t>
                      </a:r>
                    </a:p>
                    <a:p>
                      <a:pPr marL="88900" indent="0" algn="l" fontAlgn="b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федерального бюджета</a:t>
                      </a:r>
                    </a:p>
                    <a:p>
                      <a:pPr marL="88900" indent="0" algn="l" fontAlgn="b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областного бюджета</a:t>
                      </a:r>
                    </a:p>
                    <a:p>
                      <a:pPr marL="88900" indent="0" algn="l" fontAlgn="b">
                        <a:buFontTx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бюджетов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45 085,3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29 869,8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16 265,3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5708">
                <a:tc vMerge="1">
                  <a:txBody>
                    <a:bodyPr/>
                    <a:lstStyle/>
                    <a:p>
                      <a:pPr marL="88900" indent="0"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1 131,9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8 831,3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437,7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1 054,6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8 388,2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1 073,5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8 388,2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210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Резервный фонд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8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Выполнение других обязательств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государства(взнос в Ассоциацию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«Совет муниципальных образований Ярославской области», исполнительные сборы и </a:t>
                      </a:r>
                      <a:r>
                        <a:rPr lang="ru-RU" sz="1200" b="0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200,6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461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45 785,9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30 069,8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16 315,3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1052737"/>
            <a:ext cx="1128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Заместитель Главы администрации Пошехонского муниципального района по финансам и экономике - начальник управления 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571612"/>
          <a:ext cx="8429683" cy="4857778"/>
        </p:xfrm>
        <a:graphic>
          <a:graphicData uri="http://schemas.openxmlformats.org/drawingml/2006/table">
            <a:tbl>
              <a:tblPr/>
              <a:tblGrid>
                <a:gridCol w="4470757"/>
                <a:gridCol w="780474"/>
                <a:gridCol w="780474"/>
                <a:gridCol w="780474"/>
                <a:gridCol w="780474"/>
                <a:gridCol w="837030"/>
              </a:tblGrid>
              <a:tr h="4649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Факт 2020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Оценка 2021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2022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2023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2024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36 419,1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34 590,0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34 955,3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35 835,1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37 017,1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22 655,3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22 816,0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23 266,0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23 736,0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24 254,0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7 982,5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9 070,0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9 851,3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10 181,1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10 758,1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4 095,4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944,0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178,4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43,7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470,0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480,0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1 458,0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1 250,0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1 318,0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1 388,0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1 465,0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5,8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6 918,4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8 639,0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5 500,0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5 467,0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5 547,0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2 086,7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1 845,0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1 851,0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1 854,0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1 857,0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1 167,7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1 570,0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1 300,0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37,9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43,0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51,0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53,0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1 739,1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1 558,0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755,0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755,0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755,0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579,5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810,0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887,0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345,0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345,0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345,0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430,4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2 640,0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1 048,0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1 110,0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1 185,0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67,1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43 337,5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43 229,0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40 455,3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41 302,1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42 564,1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района на 2022 год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8" y="1571625"/>
          <a:ext cx="8429684" cy="492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57161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2571744"/>
            <a:ext cx="2286016" cy="21431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2571744"/>
            <a:ext cx="2357454" cy="21431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2571744"/>
            <a:ext cx="2428892" cy="21431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48" y="2214554"/>
            <a:ext cx="150019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43306" y="2214554"/>
            <a:ext cx="164307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86578" y="2214554"/>
            <a:ext cx="150019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214414" y="471488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14810" y="471488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286644" y="471488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5572140"/>
            <a:ext cx="2286016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год – 201 776 тыс. руб.</a:t>
            </a:r>
          </a:p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год – 120 159 тыс. руб.</a:t>
            </a:r>
          </a:p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год – 55 054   тыс. руб.</a:t>
            </a:r>
            <a:endParaRPr 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6116" y="5572140"/>
            <a:ext cx="2357454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год – 417 349 тыс. руб.</a:t>
            </a:r>
          </a:p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год – 421 258 тыс. руб.</a:t>
            </a:r>
          </a:p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год – 427 487 тыс. руб.</a:t>
            </a:r>
            <a:endParaRPr 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6512" y="5572140"/>
            <a:ext cx="2428892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год – 33 792   тыс. руб.</a:t>
            </a:r>
          </a:p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год – 27 686   тыс. руб.</a:t>
            </a:r>
          </a:p>
          <a:p>
            <a:pPr algn="ctr" fontAlgn="b"/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106 142 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и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3573016"/>
            <a:ext cx="768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643050"/>
          <a:ext cx="407196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034" y="5072074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2022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357826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2023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643578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2024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950542" y="4550128"/>
            <a:ext cx="1099248" cy="28575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129137" y="4800161"/>
            <a:ext cx="956372" cy="50006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272013" y="5014475"/>
            <a:ext cx="884934" cy="7143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95936" y="4005064"/>
          <a:ext cx="4578351" cy="1717932"/>
        </p:xfrm>
        <a:graphic>
          <a:graphicData uri="http://schemas.openxmlformats.org/drawingml/2006/table">
            <a:tbl>
              <a:tblPr/>
              <a:tblGrid>
                <a:gridCol w="189636"/>
                <a:gridCol w="2234994"/>
                <a:gridCol w="717907"/>
                <a:gridCol w="717907"/>
                <a:gridCol w="717907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Направления государственных программ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2024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сфера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591 975,2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534 807,9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500 899,0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30 422,1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24 903,1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100 633,6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28 336,9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17 454,6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9 231,5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4 140,0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5 137,8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5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45 786,0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30 069,7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16 315,2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расходов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696 520,1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611 375,3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632 217,1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Пошехонского муниципального района на 2022-2024 годы сформирован на основе муниципальных программ и непрограммных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714752"/>
            <a:ext cx="26432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309890"/>
            <a:ext cx="2389476" cy="159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14554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19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214554"/>
            <a:ext cx="1857388" cy="123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888" y="4929198"/>
            <a:ext cx="310198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3258</Words>
  <Application>Microsoft Office PowerPoint</Application>
  <PresentationFormat>Экран (4:3)</PresentationFormat>
  <Paragraphs>859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НачБюджет</cp:lastModifiedBy>
  <cp:revision>593</cp:revision>
  <dcterms:created xsi:type="dcterms:W3CDTF">2019-04-11T10:06:59Z</dcterms:created>
  <dcterms:modified xsi:type="dcterms:W3CDTF">2021-12-30T08:28:20Z</dcterms:modified>
</cp:coreProperties>
</file>