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17" r:id="rId2"/>
    <p:sldId id="318" r:id="rId3"/>
    <p:sldId id="327" r:id="rId4"/>
    <p:sldId id="328" r:id="rId5"/>
    <p:sldId id="343" r:id="rId6"/>
    <p:sldId id="344" r:id="rId7"/>
    <p:sldId id="345" r:id="rId8"/>
    <p:sldId id="332" r:id="rId9"/>
    <p:sldId id="346" r:id="rId10"/>
    <p:sldId id="340" r:id="rId11"/>
    <p:sldId id="347" r:id="rId12"/>
    <p:sldId id="350" r:id="rId13"/>
    <p:sldId id="351" r:id="rId14"/>
    <p:sldId id="333" r:id="rId15"/>
    <p:sldId id="348" r:id="rId16"/>
    <p:sldId id="352" r:id="rId17"/>
    <p:sldId id="342" r:id="rId18"/>
    <p:sldId id="353" r:id="rId19"/>
    <p:sldId id="354" r:id="rId20"/>
    <p:sldId id="324" r:id="rId21"/>
    <p:sldId id="35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134\Desktop\&#1055;&#1040;&#1042;%20&#1076;&#1083;&#1103;%20&#1057;&#1042;\&#1053;&#1054;&#1042;&#1067;&#104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5008425132566E-2"/>
          <c:y val="1.500261122175209E-2"/>
          <c:w val="0.94608015463149553"/>
          <c:h val="0.39617936213511534"/>
        </c:manualLayout>
      </c:layout>
      <c:barChart>
        <c:barDir val="col"/>
        <c:grouping val="clustered"/>
        <c:varyColors val="0"/>
        <c:ser>
          <c:idx val="2"/>
          <c:order val="0"/>
          <c:tx>
            <c:strRef>
              <c:f>'Для диаграмм'!$D$25</c:f>
              <c:strCache>
                <c:ptCount val="1"/>
                <c:pt idx="0">
                  <c:v>Мальчики Переславский: 139 чел</c:v>
                </c:pt>
              </c:strCache>
            </c:strRef>
          </c:tx>
          <c:spPr>
            <a:solidFill>
              <a:schemeClr val="accent1">
                <a:lumMod val="60000"/>
                <a:lumOff val="40000"/>
              </a:schemeClr>
            </a:solidFill>
            <a:ln>
              <a:solidFill>
                <a:schemeClr val="tx1"/>
              </a:solidFill>
            </a:ln>
          </c:spPr>
          <c:invertIfNegative val="0"/>
          <c:cat>
            <c:multiLvlStrRef>
              <c:f>'Для диаграмм'!$AN$23:$AW$24</c:f>
              <c:multiLvlStrCache>
                <c:ptCount val="10"/>
                <c:lvl>
                  <c:pt idx="0">
                    <c:v>Проблемы с учебой</c:v>
                  </c:pt>
                  <c:pt idx="1">
                    <c:v>Страх перед будущим </c:v>
                  </c:pt>
                  <c:pt idx="2">
                    <c:v>Потребность в самоутверждении</c:v>
                  </c:pt>
                  <c:pt idx="3">
                    <c:v>Стремление влиться в компанию, стать «своим»</c:v>
                  </c:pt>
                  <c:pt idx="4">
                    <c:v>Испытать необычные ощущения</c:v>
                  </c:pt>
                  <c:pt idx="5">
                    <c:v>Для завоевания популярности</c:v>
                  </c:pt>
                  <c:pt idx="6">
                    <c:v>Скука</c:v>
                  </c:pt>
                  <c:pt idx="7">
                    <c:v>Постоянный стресс </c:v>
                  </c:pt>
                  <c:pt idx="8">
                    <c:v>Конфликты с близкими людьми</c:v>
                  </c:pt>
                  <c:pt idx="9">
                    <c:v>Жизненные неудачи </c:v>
                  </c:pt>
                </c:lvl>
                <c:lvl>
                  <c:pt idx="0">
                    <c:v>Как ты думаешь, по какой причине подростки начинают употреблять наркотики?  </c:v>
                  </c:pt>
                </c:lvl>
              </c:multiLvlStrCache>
            </c:multiLvlStrRef>
          </c:cat>
          <c:val>
            <c:numRef>
              <c:f>'Для диаграмм'!$AN$25:$AW$25</c:f>
              <c:numCache>
                <c:formatCode>0.00</c:formatCode>
                <c:ptCount val="10"/>
                <c:pt idx="0">
                  <c:v>0.29756097560975608</c:v>
                </c:pt>
                <c:pt idx="1">
                  <c:v>0.23902439024390243</c:v>
                </c:pt>
                <c:pt idx="2">
                  <c:v>0.25365853658536586</c:v>
                </c:pt>
                <c:pt idx="3">
                  <c:v>0.52195121951219514</c:v>
                </c:pt>
                <c:pt idx="4">
                  <c:v>0.58048780487804874</c:v>
                </c:pt>
                <c:pt idx="5">
                  <c:v>0.24390243902439024</c:v>
                </c:pt>
                <c:pt idx="6">
                  <c:v>0.23902439024390243</c:v>
                </c:pt>
                <c:pt idx="7">
                  <c:v>0.42439024390243901</c:v>
                </c:pt>
                <c:pt idx="8">
                  <c:v>0.32682926829268294</c:v>
                </c:pt>
                <c:pt idx="9">
                  <c:v>0.41463414634146339</c:v>
                </c:pt>
              </c:numCache>
            </c:numRef>
          </c:val>
          <c:extLst xmlns:c16r2="http://schemas.microsoft.com/office/drawing/2015/06/chart">
            <c:ext xmlns:c16="http://schemas.microsoft.com/office/drawing/2014/chart" uri="{C3380CC4-5D6E-409C-BE32-E72D297353CC}">
              <c16:uniqueId val="{00000000-1610-4E03-8CE5-01F82B467EB7}"/>
            </c:ext>
          </c:extLst>
        </c:ser>
        <c:ser>
          <c:idx val="3"/>
          <c:order val="1"/>
          <c:tx>
            <c:strRef>
              <c:f>'Для диаграмм'!$D$26</c:f>
              <c:strCache>
                <c:ptCount val="1"/>
                <c:pt idx="0">
                  <c:v>Девочки Переславский: 171 чел</c:v>
                </c:pt>
              </c:strCache>
            </c:strRef>
          </c:tx>
          <c:spPr>
            <a:solidFill>
              <a:schemeClr val="accent2">
                <a:lumMod val="40000"/>
                <a:lumOff val="60000"/>
              </a:schemeClr>
            </a:solidFill>
            <a:ln>
              <a:solidFill>
                <a:schemeClr val="tx1"/>
              </a:solidFill>
            </a:ln>
          </c:spPr>
          <c:invertIfNegative val="0"/>
          <c:cat>
            <c:multiLvlStrRef>
              <c:f>'Для диаграмм'!$AN$23:$AW$24</c:f>
              <c:multiLvlStrCache>
                <c:ptCount val="10"/>
                <c:lvl>
                  <c:pt idx="0">
                    <c:v>Проблемы с учебой</c:v>
                  </c:pt>
                  <c:pt idx="1">
                    <c:v>Страх перед будущим </c:v>
                  </c:pt>
                  <c:pt idx="2">
                    <c:v>Потребность в самоутверждении</c:v>
                  </c:pt>
                  <c:pt idx="3">
                    <c:v>Стремление влиться в компанию, стать «своим»</c:v>
                  </c:pt>
                  <c:pt idx="4">
                    <c:v>Испытать необычные ощущения</c:v>
                  </c:pt>
                  <c:pt idx="5">
                    <c:v>Для завоевания популярности</c:v>
                  </c:pt>
                  <c:pt idx="6">
                    <c:v>Скука</c:v>
                  </c:pt>
                  <c:pt idx="7">
                    <c:v>Постоянный стресс </c:v>
                  </c:pt>
                  <c:pt idx="8">
                    <c:v>Конфликты с близкими людьми</c:v>
                  </c:pt>
                  <c:pt idx="9">
                    <c:v>Жизненные неудачи </c:v>
                  </c:pt>
                </c:lvl>
                <c:lvl>
                  <c:pt idx="0">
                    <c:v>Как ты думаешь, по какой причине подростки начинают употреблять наркотики?  </c:v>
                  </c:pt>
                </c:lvl>
              </c:multiLvlStrCache>
            </c:multiLvlStrRef>
          </c:cat>
          <c:val>
            <c:numRef>
              <c:f>'Для диаграмм'!$AN$26:$AW$26</c:f>
              <c:numCache>
                <c:formatCode>0.00</c:formatCode>
                <c:ptCount val="10"/>
                <c:pt idx="0">
                  <c:v>0.36363636363636365</c:v>
                </c:pt>
                <c:pt idx="1">
                  <c:v>0.25252525252525254</c:v>
                </c:pt>
                <c:pt idx="2">
                  <c:v>0.25757575757575757</c:v>
                </c:pt>
                <c:pt idx="3">
                  <c:v>0.63636363636363635</c:v>
                </c:pt>
                <c:pt idx="4">
                  <c:v>0.56060606060606055</c:v>
                </c:pt>
                <c:pt idx="5">
                  <c:v>0.33333333333333331</c:v>
                </c:pt>
                <c:pt idx="6">
                  <c:v>0.22727272727272727</c:v>
                </c:pt>
                <c:pt idx="7">
                  <c:v>0.48989898989898989</c:v>
                </c:pt>
                <c:pt idx="8">
                  <c:v>0.40404040404040403</c:v>
                </c:pt>
                <c:pt idx="9">
                  <c:v>0.45959595959595961</c:v>
                </c:pt>
              </c:numCache>
            </c:numRef>
          </c:val>
          <c:extLst xmlns:c16r2="http://schemas.microsoft.com/office/drawing/2015/06/chart">
            <c:ext xmlns:c16="http://schemas.microsoft.com/office/drawing/2014/chart" uri="{C3380CC4-5D6E-409C-BE32-E72D297353CC}">
              <c16:uniqueId val="{00000001-1610-4E03-8CE5-01F82B467EB7}"/>
            </c:ext>
          </c:extLst>
        </c:ser>
        <c:dLbls>
          <c:showLegendKey val="0"/>
          <c:showVal val="0"/>
          <c:showCatName val="0"/>
          <c:showSerName val="0"/>
          <c:showPercent val="0"/>
          <c:showBubbleSize val="0"/>
        </c:dLbls>
        <c:gapWidth val="150"/>
        <c:axId val="60537856"/>
        <c:axId val="60540032"/>
      </c:barChart>
      <c:lineChart>
        <c:grouping val="standard"/>
        <c:varyColors val="0"/>
        <c:ser>
          <c:idx val="4"/>
          <c:order val="2"/>
          <c:tx>
            <c:strRef>
              <c:f>'Для диаграмм'!$D$27</c:f>
              <c:strCache>
                <c:ptCount val="1"/>
                <c:pt idx="0">
                  <c:v>Мальчики ЯО: 27308 чел</c:v>
                </c:pt>
              </c:strCache>
            </c:strRef>
          </c:tx>
          <c:spPr>
            <a:ln>
              <a:solidFill>
                <a:srgbClr val="0070C0"/>
              </a:solidFill>
              <a:prstDash val="sysDot"/>
            </a:ln>
          </c:spPr>
          <c:marker>
            <c:symbol val="diamond"/>
            <c:size val="5"/>
            <c:spPr>
              <a:ln>
                <a:solidFill>
                  <a:srgbClr val="0070C0"/>
                </a:solidFill>
              </a:ln>
            </c:spPr>
          </c:marker>
          <c:cat>
            <c:multiLvlStrRef>
              <c:f>'Для диаграмм'!$AN$23:$AW$24</c:f>
              <c:multiLvlStrCache>
                <c:ptCount val="10"/>
                <c:lvl>
                  <c:pt idx="0">
                    <c:v>Проблемы с учебой</c:v>
                  </c:pt>
                  <c:pt idx="1">
                    <c:v>Страх перед будущим </c:v>
                  </c:pt>
                  <c:pt idx="2">
                    <c:v>Потребность в самоутверждении</c:v>
                  </c:pt>
                  <c:pt idx="3">
                    <c:v>Стремление влиться в компанию, стать «своим»</c:v>
                  </c:pt>
                  <c:pt idx="4">
                    <c:v>Испытать необычные ощущения</c:v>
                  </c:pt>
                  <c:pt idx="5">
                    <c:v>Для завоевания популярности</c:v>
                  </c:pt>
                  <c:pt idx="6">
                    <c:v>Скука</c:v>
                  </c:pt>
                  <c:pt idx="7">
                    <c:v>Постоянный стресс </c:v>
                  </c:pt>
                  <c:pt idx="8">
                    <c:v>Конфликты с близкими людьми</c:v>
                  </c:pt>
                  <c:pt idx="9">
                    <c:v>Жизненные неудачи </c:v>
                  </c:pt>
                </c:lvl>
                <c:lvl>
                  <c:pt idx="0">
                    <c:v>Как ты думаешь, по какой причине подростки начинают употреблять наркотики?  </c:v>
                  </c:pt>
                </c:lvl>
              </c:multiLvlStrCache>
            </c:multiLvlStrRef>
          </c:cat>
          <c:val>
            <c:numRef>
              <c:f>'Для диаграмм'!$AN$27:$AW$27</c:f>
              <c:numCache>
                <c:formatCode>0.00</c:formatCode>
                <c:ptCount val="10"/>
                <c:pt idx="0">
                  <c:v>0.32532591182071185</c:v>
                </c:pt>
                <c:pt idx="1">
                  <c:v>0.20902299692397833</c:v>
                </c:pt>
                <c:pt idx="2">
                  <c:v>0.2792588252526732</c:v>
                </c:pt>
                <c:pt idx="3">
                  <c:v>0.56111762120990183</c:v>
                </c:pt>
                <c:pt idx="4">
                  <c:v>0.61212831404716561</c:v>
                </c:pt>
                <c:pt idx="5">
                  <c:v>0.28412919291050243</c:v>
                </c:pt>
                <c:pt idx="6">
                  <c:v>0.27867291636150576</c:v>
                </c:pt>
                <c:pt idx="7">
                  <c:v>0.43727112933938772</c:v>
                </c:pt>
                <c:pt idx="8">
                  <c:v>0.33905815145744839</c:v>
                </c:pt>
                <c:pt idx="9">
                  <c:v>0.42657829207558223</c:v>
                </c:pt>
              </c:numCache>
            </c:numRef>
          </c:val>
          <c:smooth val="0"/>
          <c:extLst xmlns:c16r2="http://schemas.microsoft.com/office/drawing/2015/06/chart">
            <c:ext xmlns:c16="http://schemas.microsoft.com/office/drawing/2014/chart" uri="{C3380CC4-5D6E-409C-BE32-E72D297353CC}">
              <c16:uniqueId val="{00000002-1610-4E03-8CE5-01F82B467EB7}"/>
            </c:ext>
          </c:extLst>
        </c:ser>
        <c:ser>
          <c:idx val="5"/>
          <c:order val="3"/>
          <c:tx>
            <c:strRef>
              <c:f>'Для диаграмм'!$D$28</c:f>
              <c:strCache>
                <c:ptCount val="1"/>
                <c:pt idx="0">
                  <c:v>Девочки ЯО: 26465 чел</c:v>
                </c:pt>
              </c:strCache>
            </c:strRef>
          </c:tx>
          <c:spPr>
            <a:ln>
              <a:solidFill>
                <a:schemeClr val="accent2">
                  <a:lumMod val="60000"/>
                  <a:lumOff val="40000"/>
                </a:schemeClr>
              </a:solidFill>
              <a:prstDash val="sysDot"/>
            </a:ln>
          </c:spPr>
          <c:marker>
            <c:symbol val="circle"/>
            <c:size val="5"/>
            <c:spPr>
              <a:solidFill>
                <a:schemeClr val="accent2">
                  <a:lumMod val="60000"/>
                  <a:lumOff val="40000"/>
                </a:schemeClr>
              </a:solidFill>
              <a:ln>
                <a:solidFill>
                  <a:schemeClr val="accent2">
                    <a:lumMod val="60000"/>
                    <a:lumOff val="40000"/>
                  </a:schemeClr>
                </a:solidFill>
              </a:ln>
            </c:spPr>
          </c:marker>
          <c:cat>
            <c:multiLvlStrRef>
              <c:f>'Для диаграмм'!$AN$23:$AW$24</c:f>
              <c:multiLvlStrCache>
                <c:ptCount val="10"/>
                <c:lvl>
                  <c:pt idx="0">
                    <c:v>Проблемы с учебой</c:v>
                  </c:pt>
                  <c:pt idx="1">
                    <c:v>Страх перед будущим </c:v>
                  </c:pt>
                  <c:pt idx="2">
                    <c:v>Потребность в самоутверждении</c:v>
                  </c:pt>
                  <c:pt idx="3">
                    <c:v>Стремление влиться в компанию, стать «своим»</c:v>
                  </c:pt>
                  <c:pt idx="4">
                    <c:v>Испытать необычные ощущения</c:v>
                  </c:pt>
                  <c:pt idx="5">
                    <c:v>Для завоевания популярности</c:v>
                  </c:pt>
                  <c:pt idx="6">
                    <c:v>Скука</c:v>
                  </c:pt>
                  <c:pt idx="7">
                    <c:v>Постоянный стресс </c:v>
                  </c:pt>
                  <c:pt idx="8">
                    <c:v>Конфликты с близкими людьми</c:v>
                  </c:pt>
                  <c:pt idx="9">
                    <c:v>Жизненные неудачи </c:v>
                  </c:pt>
                </c:lvl>
                <c:lvl>
                  <c:pt idx="0">
                    <c:v>Как ты думаешь, по какой причине подростки начинают употреблять наркотики?  </c:v>
                  </c:pt>
                </c:lvl>
              </c:multiLvlStrCache>
            </c:multiLvlStrRef>
          </c:cat>
          <c:val>
            <c:numRef>
              <c:f>'Для диаграмм'!$AN$28:$AW$28</c:f>
              <c:numCache>
                <c:formatCode>0.00</c:formatCode>
                <c:ptCount val="10"/>
                <c:pt idx="0">
                  <c:v>0.35469488003022859</c:v>
                </c:pt>
                <c:pt idx="1">
                  <c:v>0.19969771396183639</c:v>
                </c:pt>
                <c:pt idx="2">
                  <c:v>0.3000188928773852</c:v>
                </c:pt>
                <c:pt idx="3">
                  <c:v>0.63529189495560179</c:v>
                </c:pt>
                <c:pt idx="4">
                  <c:v>0.65626298885320233</c:v>
                </c:pt>
                <c:pt idx="5">
                  <c:v>0.34252786699414323</c:v>
                </c:pt>
                <c:pt idx="6">
                  <c:v>0.26189306631399961</c:v>
                </c:pt>
                <c:pt idx="7">
                  <c:v>0.4761760816172303</c:v>
                </c:pt>
                <c:pt idx="8">
                  <c:v>0.43944832798035138</c:v>
                </c:pt>
                <c:pt idx="9">
                  <c:v>0.45671641791044776</c:v>
                </c:pt>
              </c:numCache>
            </c:numRef>
          </c:val>
          <c:smooth val="0"/>
          <c:extLst xmlns:c16r2="http://schemas.microsoft.com/office/drawing/2015/06/chart">
            <c:ext xmlns:c16="http://schemas.microsoft.com/office/drawing/2014/chart" uri="{C3380CC4-5D6E-409C-BE32-E72D297353CC}">
              <c16:uniqueId val="{00000003-1610-4E03-8CE5-01F82B467EB7}"/>
            </c:ext>
          </c:extLst>
        </c:ser>
        <c:dLbls>
          <c:showLegendKey val="0"/>
          <c:showVal val="0"/>
          <c:showCatName val="0"/>
          <c:showSerName val="0"/>
          <c:showPercent val="0"/>
          <c:showBubbleSize val="0"/>
        </c:dLbls>
        <c:marker val="1"/>
        <c:smooth val="0"/>
        <c:axId val="60537856"/>
        <c:axId val="60540032"/>
      </c:lineChart>
      <c:catAx>
        <c:axId val="60537856"/>
        <c:scaling>
          <c:orientation val="minMax"/>
        </c:scaling>
        <c:delete val="0"/>
        <c:axPos val="b"/>
        <c:majorGridlines/>
        <c:numFmt formatCode="General" sourceLinked="0"/>
        <c:majorTickMark val="out"/>
        <c:minorTickMark val="none"/>
        <c:tickLblPos val="low"/>
        <c:txPr>
          <a:bodyPr rot="-5400000" vert="horz"/>
          <a:lstStyle/>
          <a:p>
            <a:pPr>
              <a:defRPr sz="1600"/>
            </a:pPr>
            <a:endParaRPr lang="ru-RU"/>
          </a:p>
        </c:txPr>
        <c:crossAx val="60540032"/>
        <c:crosses val="autoZero"/>
        <c:auto val="1"/>
        <c:lblAlgn val="ctr"/>
        <c:lblOffset val="100"/>
        <c:noMultiLvlLbl val="0"/>
      </c:catAx>
      <c:valAx>
        <c:axId val="60540032"/>
        <c:scaling>
          <c:orientation val="minMax"/>
        </c:scaling>
        <c:delete val="0"/>
        <c:axPos val="l"/>
        <c:majorGridlines/>
        <c:title>
          <c:tx>
            <c:rich>
              <a:bodyPr rot="-5400000" vert="horz"/>
              <a:lstStyle/>
              <a:p>
                <a:pPr>
                  <a:defRPr/>
                </a:pPr>
                <a:r>
                  <a:rPr lang="ru-RU" sz="800"/>
                  <a:t>Доля</a:t>
                </a:r>
              </a:p>
            </c:rich>
          </c:tx>
          <c:layout/>
          <c:overlay val="0"/>
        </c:title>
        <c:numFmt formatCode="0.00" sourceLinked="1"/>
        <c:majorTickMark val="out"/>
        <c:minorTickMark val="none"/>
        <c:tickLblPos val="nextTo"/>
        <c:txPr>
          <a:bodyPr/>
          <a:lstStyle/>
          <a:p>
            <a:pPr>
              <a:defRPr sz="800"/>
            </a:pPr>
            <a:endParaRPr lang="ru-RU"/>
          </a:p>
        </c:txPr>
        <c:crossAx val="60537856"/>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0.00308</cdr:x>
      <cdr:y>0.90328</cdr:y>
    </cdr:from>
    <cdr:to>
      <cdr:x>0.99487</cdr:x>
      <cdr:y>0.98637</cdr:y>
    </cdr:to>
    <cdr:sp macro="" textlink="">
      <cdr:nvSpPr>
        <cdr:cNvPr id="2" name="TextBox 1"/>
        <cdr:cNvSpPr txBox="1"/>
      </cdr:nvSpPr>
      <cdr:spPr>
        <a:xfrm xmlns:a="http://schemas.openxmlformats.org/drawingml/2006/main">
          <a:off x="28575" y="5514976"/>
          <a:ext cx="9210675" cy="507332"/>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pPr algn="ctr"/>
          <a:fld id="{8870BCB3-18CD-4672-9FE4-D8CDB40A93B7}" type="TxLink">
            <a:rPr lang="ru-RU" sz="1600" b="0" i="0" u="none" strike="noStrike">
              <a:solidFill>
                <a:srgbClr val="000000"/>
              </a:solidFill>
              <a:latin typeface="Arial"/>
              <a:cs typeface="Arial"/>
            </a:rPr>
            <a:pPr algn="ctr"/>
            <a:t>Пошехонский</a:t>
          </a:fld>
          <a:endParaRPr lang="ru-RU"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98AB81-7196-4865-8C9A-3CB7935426EF}" type="datetimeFigureOut">
              <a:rPr lang="ru-RU" smtClean="0"/>
              <a:t>30.11.2020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32BDB-C15E-4EA4-B879-9B0F769D3FBB}" type="slidenum">
              <a:rPr lang="ru-RU" smtClean="0"/>
              <a:t>‹#›</a:t>
            </a:fld>
            <a:endParaRPr lang="ru-RU"/>
          </a:p>
        </p:txBody>
      </p:sp>
    </p:spTree>
    <p:extLst>
      <p:ext uri="{BB962C8B-B14F-4D97-AF65-F5344CB8AC3E}">
        <p14:creationId xmlns:p14="http://schemas.microsoft.com/office/powerpoint/2010/main" val="3253855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6E32BDB-C15E-4EA4-B879-9B0F769D3FBB}" type="slidenum">
              <a:rPr lang="ru-RU" smtClean="0"/>
              <a:t>5</a:t>
            </a:fld>
            <a:endParaRPr lang="ru-RU"/>
          </a:p>
        </p:txBody>
      </p:sp>
    </p:spTree>
    <p:extLst>
      <p:ext uri="{BB962C8B-B14F-4D97-AF65-F5344CB8AC3E}">
        <p14:creationId xmlns:p14="http://schemas.microsoft.com/office/powerpoint/2010/main" val="1978046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6E32BDB-C15E-4EA4-B879-9B0F769D3FBB}" type="slidenum">
              <a:rPr lang="ru-RU" smtClean="0"/>
              <a:t>10</a:t>
            </a:fld>
            <a:endParaRPr lang="ru-RU"/>
          </a:p>
        </p:txBody>
      </p:sp>
    </p:spTree>
    <p:extLst>
      <p:ext uri="{BB962C8B-B14F-4D97-AF65-F5344CB8AC3E}">
        <p14:creationId xmlns:p14="http://schemas.microsoft.com/office/powerpoint/2010/main" val="193913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mn-lt"/>
                <a:ea typeface="+mn-ea"/>
                <a:cs typeface="+mn-cs"/>
              </a:rPr>
              <a:t>Ответы мальчиков (голубой столбик) и девочек (бежевый столбик) школы</a:t>
            </a:r>
            <a:r>
              <a:rPr lang="ru-RU" sz="1200" baseline="0" dirty="0">
                <a:effectLst/>
                <a:latin typeface="+mn-lt"/>
                <a:ea typeface="+mn-ea"/>
                <a:cs typeface="+mn-cs"/>
              </a:rPr>
              <a:t> на вопрос "Как ты думаешь, по какой причине подростки начинают употреблять наркотики? "</a:t>
            </a:r>
            <a:r>
              <a:rPr lang="ru-RU" sz="1200" dirty="0">
                <a:effectLst/>
                <a:latin typeface="+mn-lt"/>
                <a:ea typeface="+mn-ea"/>
                <a:cs typeface="+mn-cs"/>
              </a:rPr>
              <a:t>.</a:t>
            </a:r>
          </a:p>
          <a:p>
            <a:endParaRPr lang="ru-RU" dirty="0"/>
          </a:p>
        </p:txBody>
      </p:sp>
      <p:sp>
        <p:nvSpPr>
          <p:cNvPr id="4" name="Номер слайда 3"/>
          <p:cNvSpPr>
            <a:spLocks noGrp="1"/>
          </p:cNvSpPr>
          <p:nvPr>
            <p:ph type="sldNum" sz="quarter" idx="5"/>
          </p:nvPr>
        </p:nvSpPr>
        <p:spPr/>
        <p:txBody>
          <a:bodyPr/>
          <a:lstStyle/>
          <a:p>
            <a:fld id="{4E28A47D-6AA6-48A8-8C57-02E952E0F052}" type="slidenum">
              <a:rPr lang="ru-RU" smtClean="0"/>
              <a:t>12</a:t>
            </a:fld>
            <a:endParaRPr lang="ru-RU"/>
          </a:p>
        </p:txBody>
      </p:sp>
    </p:spTree>
    <p:extLst>
      <p:ext uri="{BB962C8B-B14F-4D97-AF65-F5344CB8AC3E}">
        <p14:creationId xmlns:p14="http://schemas.microsoft.com/office/powerpoint/2010/main" val="374917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6E32BDB-C15E-4EA4-B879-9B0F769D3FBB}" type="slidenum">
              <a:rPr lang="ru-RU" smtClean="0"/>
              <a:t>15</a:t>
            </a:fld>
            <a:endParaRPr lang="ru-RU"/>
          </a:p>
        </p:txBody>
      </p:sp>
    </p:spTree>
    <p:extLst>
      <p:ext uri="{BB962C8B-B14F-4D97-AF65-F5344CB8AC3E}">
        <p14:creationId xmlns:p14="http://schemas.microsoft.com/office/powerpoint/2010/main" val="49204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6E32BDB-C15E-4EA4-B879-9B0F769D3FBB}" type="slidenum">
              <a:rPr lang="ru-RU" smtClean="0"/>
              <a:t>17</a:t>
            </a:fld>
            <a:endParaRPr lang="ru-RU"/>
          </a:p>
        </p:txBody>
      </p:sp>
    </p:spTree>
    <p:extLst>
      <p:ext uri="{BB962C8B-B14F-4D97-AF65-F5344CB8AC3E}">
        <p14:creationId xmlns:p14="http://schemas.microsoft.com/office/powerpoint/2010/main" val="1939132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pPr/>
              <a:t>30.11.2020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30.11.2020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30.11.2020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30.11.2020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30.11.2020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30.11.2020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30.11.2020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30.11.2020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pPr/>
              <a:t>30.11.2020</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G8QE6D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1196752"/>
            <a:ext cx="7560840" cy="4031873"/>
          </a:xfrm>
          <a:prstGeom prst="rect">
            <a:avLst/>
          </a:prstGeom>
          <a:noFill/>
        </p:spPr>
        <p:txBody>
          <a:bodyPr wrap="square" rtlCol="0">
            <a:spAutoFit/>
          </a:bodyPr>
          <a:lstStyle/>
          <a:p>
            <a:pPr algn="ctr"/>
            <a:r>
              <a:rPr lang="ru-RU" sz="3200" dirty="0" smtClean="0">
                <a:solidFill>
                  <a:schemeClr val="bg1"/>
                </a:solidFill>
              </a:rPr>
              <a:t>Администрация Пошехонского муниципального района</a:t>
            </a:r>
          </a:p>
          <a:p>
            <a:pPr algn="ctr"/>
            <a:r>
              <a:rPr lang="ru-RU" sz="3200" dirty="0" smtClean="0">
                <a:solidFill>
                  <a:schemeClr val="bg1"/>
                </a:solidFill>
              </a:rPr>
              <a:t>Отчет о работе межведомственной комиссии по координации деятельности в сфере  профилактики правонарушений</a:t>
            </a:r>
          </a:p>
          <a:p>
            <a:pPr algn="ctr"/>
            <a:r>
              <a:rPr lang="ru-RU" sz="3200" dirty="0" smtClean="0">
                <a:solidFill>
                  <a:schemeClr val="bg1"/>
                </a:solidFill>
              </a:rPr>
              <a:t>Заместитель Главы Администрации Попова Н.А.</a:t>
            </a:r>
          </a:p>
          <a:p>
            <a:pPr algn="ctr"/>
            <a:r>
              <a:rPr lang="ru-RU" sz="3200" dirty="0" smtClean="0">
                <a:solidFill>
                  <a:schemeClr val="bg1"/>
                </a:solidFill>
              </a:rPr>
              <a:t>01 декабря 2020 г</a:t>
            </a:r>
            <a:r>
              <a:rPr lang="ru-RU" sz="3200" smtClean="0">
                <a:solidFill>
                  <a:schemeClr val="bg1"/>
                </a:solidFill>
              </a:rPr>
              <a:t>.   </a:t>
            </a:r>
            <a:endParaRPr lang="ru-RU" sz="3200" dirty="0">
              <a:solidFill>
                <a:schemeClr val="bg1"/>
              </a:solidFill>
            </a:endParaRPr>
          </a:p>
        </p:txBody>
      </p:sp>
    </p:spTree>
    <p:extLst>
      <p:ext uri="{BB962C8B-B14F-4D97-AF65-F5344CB8AC3E}">
        <p14:creationId xmlns:p14="http://schemas.microsoft.com/office/powerpoint/2010/main" val="379249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1988841"/>
            <a:ext cx="7745505" cy="4137322"/>
          </a:xfrm>
        </p:spPr>
        <p:txBody>
          <a:bodyPr>
            <a:normAutofit fontScale="92500" lnSpcReduction="10000"/>
          </a:bodyPr>
          <a:lstStyle/>
          <a:p>
            <a:r>
              <a:rPr lang="ru-RU" dirty="0"/>
              <a:t>На основании вышеизложенного для более эффективного обеспечения гарантированной защиты прав и законных интересов несовершеннолетних и организации мероприятий по предупреждению безнадзорности, правонарушений и антиобщественных действий несовершеннолетних, своевременного выявления и устранения причин и условий им способствующих, снижению преступности, администрация Пошехонского муниципального района </a:t>
            </a:r>
            <a:r>
              <a:rPr lang="ru-RU" dirty="0" smtClean="0"/>
              <a:t>обратилась с ходатайством  в Правительство ЯО о </a:t>
            </a:r>
            <a:r>
              <a:rPr lang="ru-RU" dirty="0"/>
              <a:t>введении ставки ведущего специалиста комиссии по делам несовершеннолетних и защите их прав Пошехонского </a:t>
            </a:r>
            <a:r>
              <a:rPr lang="ru-RU" dirty="0" smtClean="0"/>
              <a:t>района – единственного района, где в </a:t>
            </a:r>
            <a:r>
              <a:rPr lang="ru-RU" dirty="0" err="1" smtClean="0"/>
              <a:t>КДНиЗП</a:t>
            </a:r>
            <a:r>
              <a:rPr lang="ru-RU" dirty="0" smtClean="0"/>
              <a:t> работает только 1 секретарь. </a:t>
            </a:r>
            <a:endParaRPr lang="ru-RU" dirty="0"/>
          </a:p>
          <a:p>
            <a:endParaRPr lang="ru-RU" dirty="0"/>
          </a:p>
        </p:txBody>
      </p:sp>
      <p:sp>
        <p:nvSpPr>
          <p:cNvPr id="3" name="Заголовок 2"/>
          <p:cNvSpPr>
            <a:spLocks noGrp="1"/>
          </p:cNvSpPr>
          <p:nvPr>
            <p:ph type="title"/>
          </p:nvPr>
        </p:nvSpPr>
        <p:spPr/>
        <p:txBody>
          <a:bodyPr/>
          <a:lstStyle/>
          <a:p>
            <a:r>
              <a:rPr lang="ru-RU" sz="2400" dirty="0" smtClean="0"/>
              <a:t>Межведомственная комиссия </a:t>
            </a:r>
            <a:r>
              <a:rPr lang="ru-RU" sz="2400" dirty="0"/>
              <a:t>по координации деятельности в сфере  профилактики правонарушений в Пошехонском муниципальном районе </a:t>
            </a:r>
          </a:p>
        </p:txBody>
      </p:sp>
    </p:spTree>
    <p:extLst>
      <p:ext uri="{BB962C8B-B14F-4D97-AF65-F5344CB8AC3E}">
        <p14:creationId xmlns:p14="http://schemas.microsoft.com/office/powerpoint/2010/main" val="271268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Межведомственная комиссия по координации деятельности в сфере  профилактики правонарушений в Пошехонском муниципальном районе </a:t>
            </a:r>
          </a:p>
        </p:txBody>
      </p:sp>
      <p:sp>
        <p:nvSpPr>
          <p:cNvPr id="3" name="Текст 2"/>
          <p:cNvSpPr>
            <a:spLocks noGrp="1"/>
          </p:cNvSpPr>
          <p:nvPr>
            <p:ph type="body" idx="1"/>
          </p:nvPr>
        </p:nvSpPr>
        <p:spPr>
          <a:xfrm>
            <a:off x="1043608" y="2060848"/>
            <a:ext cx="3162366" cy="405752"/>
          </a:xfrm>
        </p:spPr>
        <p:txBody>
          <a:bodyPr>
            <a:normAutofit fontScale="92500" lnSpcReduction="10000"/>
          </a:bodyPr>
          <a:lstStyle/>
          <a:p>
            <a:r>
              <a:rPr lang="ru-RU" dirty="0" smtClean="0"/>
              <a:t>Летний отдых</a:t>
            </a:r>
            <a:endParaRPr lang="ru-RU" dirty="0"/>
          </a:p>
        </p:txBody>
      </p:sp>
      <p:sp>
        <p:nvSpPr>
          <p:cNvPr id="4" name="Объект 3"/>
          <p:cNvSpPr>
            <a:spLocks noGrp="1"/>
          </p:cNvSpPr>
          <p:nvPr>
            <p:ph sz="half" idx="2"/>
          </p:nvPr>
        </p:nvSpPr>
        <p:spPr>
          <a:xfrm>
            <a:off x="611560" y="2492896"/>
            <a:ext cx="3880832" cy="3627667"/>
          </a:xfrm>
        </p:spPr>
        <p:txBody>
          <a:bodyPr>
            <a:normAutofit fontScale="62500" lnSpcReduction="20000"/>
          </a:bodyPr>
          <a:lstStyle/>
          <a:p>
            <a:r>
              <a:rPr lang="ru-RU" dirty="0"/>
              <a:t>В Пошехонском муниципальном районе в летний период 2020 года были организованы лагеря с дневной формой пребывания детей, количество  лагерей в летний период 12,  в осенние каникулы – 8, продолжительность смен – 21 календарный  дней, численность детей в лагерях с дневной формой пребывания детей – 488 человек (32 % ), из них дети, находящиеся в   </a:t>
            </a:r>
            <a:r>
              <a:rPr lang="ru-RU" dirty="0" err="1"/>
              <a:t>тжс</a:t>
            </a:r>
            <a:r>
              <a:rPr lang="ru-RU" dirty="0"/>
              <a:t> 326, состоящие на различных видах  учета 22 из 47 всех учетных( 50%)  состав отдохнувших: обучающиеся ОО, ГБУ «Аграрно-политехнический колледж»,  ГБУ «Пошехонская коррекционная школа-интернат».</a:t>
            </a:r>
          </a:p>
          <a:p>
            <a:endParaRPr lang="ru-RU" dirty="0"/>
          </a:p>
        </p:txBody>
      </p:sp>
      <p:sp>
        <p:nvSpPr>
          <p:cNvPr id="5" name="Текст 4"/>
          <p:cNvSpPr>
            <a:spLocks noGrp="1"/>
          </p:cNvSpPr>
          <p:nvPr>
            <p:ph type="body" sz="quarter" idx="3"/>
          </p:nvPr>
        </p:nvSpPr>
        <p:spPr>
          <a:xfrm>
            <a:off x="5002306" y="2240280"/>
            <a:ext cx="3447288" cy="45719"/>
          </a:xfrm>
        </p:spPr>
        <p:txBody>
          <a:bodyPr>
            <a:normAutofit fontScale="25000" lnSpcReduction="20000"/>
          </a:bodyPr>
          <a:lstStyle/>
          <a:p>
            <a:endParaRPr lang="ru-RU" dirty="0"/>
          </a:p>
        </p:txBody>
      </p:sp>
      <p:pic>
        <p:nvPicPr>
          <p:cNvPr id="7" name="Объект 6" descr="F:\фото конкурс\8 марта ..JPG"/>
          <p:cNvPicPr>
            <a:picLocks noGrp="1" noChangeAspect="1" noChangeArrowheads="1"/>
          </p:cNvPicPr>
          <p:nvPr>
            <p:ph sz="quarter" idx="4"/>
          </p:nvPr>
        </p:nvPicPr>
        <p:blipFill>
          <a:blip r:embed="rId2" cstate="print"/>
          <a:srcRect l="11838" t="13734" r="3854"/>
          <a:stretch>
            <a:fillRect/>
          </a:stretch>
        </p:blipFill>
        <p:spPr bwMode="auto">
          <a:xfrm>
            <a:off x="4427984" y="2348880"/>
            <a:ext cx="4464496" cy="3564625"/>
          </a:xfrm>
          <a:prstGeom prst="rect">
            <a:avLst/>
          </a:prstGeom>
          <a:noFill/>
          <a:ln w="9525">
            <a:noFill/>
            <a:miter lim="800000"/>
            <a:headEnd/>
            <a:tailEnd/>
          </a:ln>
        </p:spPr>
      </p:pic>
    </p:spTree>
    <p:extLst>
      <p:ext uri="{BB962C8B-B14F-4D97-AF65-F5344CB8AC3E}">
        <p14:creationId xmlns:p14="http://schemas.microsoft.com/office/powerpoint/2010/main" val="415985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noGrp="1"/>
          </p:cNvGraphicFramePr>
          <p:nvPr>
            <p:extLst>
              <p:ext uri="{D42A27DB-BD31-4B8C-83A1-F6EECF244321}">
                <p14:modId xmlns:p14="http://schemas.microsoft.com/office/powerpoint/2010/main" val="3979188835"/>
              </p:ext>
            </p:extLst>
          </p:nvPr>
        </p:nvGraphicFramePr>
        <p:xfrm>
          <a:off x="270000" y="360000"/>
          <a:ext cx="8708705" cy="649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022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Межведомственная комиссия по координации деятельности в сфере  профилактики правонарушений в Пошехонском муниципальном районе </a:t>
            </a:r>
          </a:p>
        </p:txBody>
      </p:sp>
      <p:sp>
        <p:nvSpPr>
          <p:cNvPr id="3" name="Объект 2"/>
          <p:cNvSpPr>
            <a:spLocks noGrp="1"/>
          </p:cNvSpPr>
          <p:nvPr>
            <p:ph sz="quarter" idx="13"/>
          </p:nvPr>
        </p:nvSpPr>
        <p:spPr>
          <a:xfrm>
            <a:off x="251520" y="2276872"/>
            <a:ext cx="3672408" cy="3840464"/>
          </a:xfrm>
        </p:spPr>
        <p:txBody>
          <a:bodyPr>
            <a:normAutofit fontScale="77500" lnSpcReduction="20000"/>
          </a:bodyPr>
          <a:lstStyle/>
          <a:p>
            <a:r>
              <a:rPr lang="ru-RU" dirty="0"/>
              <a:t>Специалистами МУ САМ в 2019 г. проведено социологическое исследование (</a:t>
            </a:r>
            <a:r>
              <a:rPr lang="ru-RU" dirty="0" smtClean="0"/>
              <a:t>Анкетирование 112 чел.)  </a:t>
            </a:r>
            <a:r>
              <a:rPr lang="ru-RU" dirty="0"/>
              <a:t>по теме «Отношение молодежи Ярославской области к употреблению и распространению </a:t>
            </a:r>
            <a:r>
              <a:rPr lang="ru-RU" dirty="0" err="1"/>
              <a:t>психоактивных</a:t>
            </a:r>
            <a:r>
              <a:rPr lang="ru-RU" dirty="0"/>
              <a:t> веществ». </a:t>
            </a:r>
          </a:p>
          <a:p>
            <a:r>
              <a:rPr lang="ru-RU" dirty="0"/>
              <a:t>По  результатам исследования  установлено, что молодежь проявляет интерес к употреблению наркотиков и психотропных </a:t>
            </a:r>
            <a:r>
              <a:rPr lang="ru-RU" dirty="0" smtClean="0"/>
              <a:t>веществ.</a:t>
            </a:r>
            <a:endParaRPr lang="ru-RU" dirty="0"/>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3801305" y="2348880"/>
            <a:ext cx="4647370" cy="3096650"/>
          </a:xfrm>
        </p:spPr>
      </p:pic>
    </p:spTree>
    <p:extLst>
      <p:ext uri="{BB962C8B-B14F-4D97-AF65-F5344CB8AC3E}">
        <p14:creationId xmlns:p14="http://schemas.microsoft.com/office/powerpoint/2010/main" val="155636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Межведомственная комиссия по координации деятельности в сфере  профилактики правонарушений в Пошехонском муниципальном районе </a:t>
            </a:r>
          </a:p>
        </p:txBody>
      </p:sp>
      <p:sp>
        <p:nvSpPr>
          <p:cNvPr id="3" name="Объект 2"/>
          <p:cNvSpPr>
            <a:spLocks noGrp="1"/>
          </p:cNvSpPr>
          <p:nvPr>
            <p:ph sz="quarter" idx="13"/>
          </p:nvPr>
        </p:nvSpPr>
        <p:spPr>
          <a:xfrm>
            <a:off x="467544" y="2204864"/>
            <a:ext cx="4022160" cy="3912472"/>
          </a:xfrm>
        </p:spPr>
        <p:txBody>
          <a:bodyPr>
            <a:normAutofit fontScale="70000" lnSpcReduction="20000"/>
          </a:bodyPr>
          <a:lstStyle/>
          <a:p>
            <a:r>
              <a:rPr lang="ru-RU" dirty="0" smtClean="0"/>
              <a:t>ТКДН и ЗП в </a:t>
            </a:r>
            <a:r>
              <a:rPr lang="ru-RU" dirty="0"/>
              <a:t>рамках областной профилактической акции «Территория здоровья», приуроченной ко Дню борьбы с наркоманией,  которая проводилась  в период с 22 по 28 июня,  проведена онлайн игра «Будь здоров</a:t>
            </a:r>
            <a:r>
              <a:rPr lang="ru-RU" dirty="0" smtClean="0"/>
              <a:t>».</a:t>
            </a:r>
          </a:p>
          <a:p>
            <a:r>
              <a:rPr lang="ru-RU" dirty="0" smtClean="0"/>
              <a:t> Запущен </a:t>
            </a:r>
            <a:r>
              <a:rPr lang="ru-RU" dirty="0"/>
              <a:t>конкурс  плакатов, рисунков и слоганов «Я независим</a:t>
            </a:r>
            <a:r>
              <a:rPr lang="ru-RU" dirty="0" smtClean="0"/>
              <a:t>»</a:t>
            </a:r>
          </a:p>
          <a:p>
            <a:r>
              <a:rPr lang="ru-RU" dirty="0" smtClean="0"/>
              <a:t>  </a:t>
            </a:r>
            <a:r>
              <a:rPr lang="ru-RU" dirty="0"/>
              <a:t>ТКДН и ЗП  </a:t>
            </a:r>
            <a:r>
              <a:rPr lang="ru-RU" dirty="0" smtClean="0"/>
              <a:t>совместно с    </a:t>
            </a:r>
            <a:r>
              <a:rPr lang="ru-RU" dirty="0"/>
              <a:t>инспектором ПДН была организована выездная детская общественная приёмная, где с подростками были проведены профилактические беседы и викторина "Территория здоровья", розданы буклеты "Ценность жизни".</a:t>
            </a:r>
          </a:p>
        </p:txBody>
      </p:sp>
      <p:pic>
        <p:nvPicPr>
          <p:cNvPr id="5" name="Объект 4"/>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l="3973" r="5294"/>
          <a:stretch/>
        </p:blipFill>
        <p:spPr>
          <a:xfrm>
            <a:off x="4283968" y="2060848"/>
            <a:ext cx="4608512" cy="3312368"/>
          </a:xfrm>
        </p:spPr>
      </p:pic>
    </p:spTree>
    <p:extLst>
      <p:ext uri="{BB962C8B-B14F-4D97-AF65-F5344CB8AC3E}">
        <p14:creationId xmlns:p14="http://schemas.microsoft.com/office/powerpoint/2010/main" val="160361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Межведомственная комиссия по координации деятельности в сфере  профилактики правонарушений в Пошехонском муниципальном районе </a:t>
            </a:r>
          </a:p>
        </p:txBody>
      </p:sp>
      <p:sp>
        <p:nvSpPr>
          <p:cNvPr id="3" name="Объект 2"/>
          <p:cNvSpPr>
            <a:spLocks noGrp="1"/>
          </p:cNvSpPr>
          <p:nvPr>
            <p:ph sz="quarter" idx="13"/>
          </p:nvPr>
        </p:nvSpPr>
        <p:spPr>
          <a:xfrm>
            <a:off x="685800" y="2240280"/>
            <a:ext cx="3310136" cy="3564984"/>
          </a:xfrm>
        </p:spPr>
        <p:txBody>
          <a:bodyPr>
            <a:normAutofit fontScale="55000" lnSpcReduction="20000"/>
          </a:bodyPr>
          <a:lstStyle/>
          <a:p>
            <a:r>
              <a:rPr lang="ru-RU" sz="2500" dirty="0"/>
              <a:t>В 2020 году на трудоустройство несовершеннолетних подростков из  областного бюджета выделены средства в размере 236899 руб. Из данных средств  трудоустроены   40 подростков на 0,5 ставки.</a:t>
            </a:r>
          </a:p>
          <a:p>
            <a:r>
              <a:rPr lang="ru-RU" sz="2500" dirty="0"/>
              <a:t> По целевой программе «Профилактика правонарушений в Пошехонском МР» выделено 58 тыс. рублей. Из данных средств было трудоустроено 5 подростков, состоящих на различных видах учета.  </a:t>
            </a:r>
          </a:p>
          <a:p>
            <a:r>
              <a:rPr lang="ru-RU" sz="2500" dirty="0"/>
              <a:t> Проблема:  В связи с </a:t>
            </a:r>
            <a:r>
              <a:rPr lang="ru-RU" sz="2500" dirty="0" err="1"/>
              <a:t>коронавирусной</a:t>
            </a:r>
            <a:r>
              <a:rPr lang="ru-RU" sz="2500" dirty="0"/>
              <a:t> инфекцией работодатели не охотно берут несовершеннолетних на работу.</a:t>
            </a:r>
          </a:p>
          <a:p>
            <a:r>
              <a:rPr lang="ru-RU" sz="2500" dirty="0"/>
              <a:t>Решение: Разъяснительная работа</a:t>
            </a:r>
          </a:p>
          <a:p>
            <a:endParaRPr lang="ru-RU" dirty="0"/>
          </a:p>
        </p:txBody>
      </p:sp>
      <p:pic>
        <p:nvPicPr>
          <p:cNvPr id="6" name="Объект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234768" y="2348880"/>
            <a:ext cx="4513696" cy="3240360"/>
          </a:xfrm>
        </p:spPr>
      </p:pic>
    </p:spTree>
    <p:extLst>
      <p:ext uri="{BB962C8B-B14F-4D97-AF65-F5344CB8AC3E}">
        <p14:creationId xmlns:p14="http://schemas.microsoft.com/office/powerpoint/2010/main" val="251669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Межведомственная комиссия по координации деятельности в сфере  профилактики правонарушений в Пошехонском муниципальном районе </a:t>
            </a:r>
          </a:p>
        </p:txBody>
      </p:sp>
      <p:sp>
        <p:nvSpPr>
          <p:cNvPr id="3" name="Текст 2"/>
          <p:cNvSpPr>
            <a:spLocks noGrp="1"/>
          </p:cNvSpPr>
          <p:nvPr>
            <p:ph type="body" idx="1"/>
          </p:nvPr>
        </p:nvSpPr>
        <p:spPr/>
        <p:txBody>
          <a:bodyPr>
            <a:normAutofit fontScale="85000" lnSpcReduction="10000"/>
          </a:bodyPr>
          <a:lstStyle/>
          <a:p>
            <a:r>
              <a:rPr lang="ru-RU" dirty="0" smtClean="0"/>
              <a:t>Открытие площадки ГТО спортивного центра «Орион»</a:t>
            </a:r>
            <a:endParaRPr lang="ru-RU" dirty="0"/>
          </a:p>
        </p:txBody>
      </p:sp>
      <p:sp>
        <p:nvSpPr>
          <p:cNvPr id="4" name="Объект 3"/>
          <p:cNvSpPr>
            <a:spLocks noGrp="1"/>
          </p:cNvSpPr>
          <p:nvPr>
            <p:ph sz="half" idx="2"/>
          </p:nvPr>
        </p:nvSpPr>
        <p:spPr/>
        <p:txBody>
          <a:bodyPr/>
          <a:lstStyle/>
          <a:p>
            <a:endParaRPr lang="ru-RU" dirty="0"/>
          </a:p>
        </p:txBody>
      </p:sp>
      <p:sp>
        <p:nvSpPr>
          <p:cNvPr id="5" name="Текст 4"/>
          <p:cNvSpPr>
            <a:spLocks noGrp="1"/>
          </p:cNvSpPr>
          <p:nvPr>
            <p:ph type="body" sz="quarter" idx="3"/>
          </p:nvPr>
        </p:nvSpPr>
        <p:spPr/>
        <p:txBody>
          <a:bodyPr>
            <a:normAutofit fontScale="92500" lnSpcReduction="20000"/>
          </a:bodyPr>
          <a:lstStyle/>
          <a:p>
            <a:r>
              <a:rPr lang="ru-RU" dirty="0" smtClean="0"/>
              <a:t>Открытие спортивного зала СШ №1</a:t>
            </a:r>
            <a:endParaRPr lang="ru-RU" dirty="0"/>
          </a:p>
        </p:txBody>
      </p:sp>
      <p:sp>
        <p:nvSpPr>
          <p:cNvPr id="6" name="Объект 5"/>
          <p:cNvSpPr>
            <a:spLocks noGrp="1"/>
          </p:cNvSpPr>
          <p:nvPr>
            <p:ph sz="quarter" idx="4"/>
          </p:nvPr>
        </p:nvSpPr>
        <p:spPr/>
        <p:txBody>
          <a:bodyPr/>
          <a:lstStyle/>
          <a:p>
            <a:endParaRPr lang="ru-RU"/>
          </a:p>
        </p:txBody>
      </p:sp>
      <p:pic>
        <p:nvPicPr>
          <p:cNvPr id="4098" name="Picture 2" descr="\\10.15.20.6\общая\Сетка_06\Попова НА\фото для презентации\Открытие  зала СШ 1\IMG_71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996951"/>
            <a:ext cx="4104456" cy="302433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10.15.20.6\общая\Сетка_06\Попова НА\фото для презентации\площадка гто\DSC_0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996951"/>
            <a:ext cx="4212468" cy="302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44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1988841"/>
            <a:ext cx="7745505" cy="4137322"/>
          </a:xfrm>
        </p:spPr>
        <p:txBody>
          <a:bodyPr>
            <a:normAutofit fontScale="92500" lnSpcReduction="20000"/>
          </a:bodyPr>
          <a:lstStyle/>
          <a:p>
            <a:r>
              <a:rPr lang="ru-RU" sz="1600" dirty="0" smtClean="0"/>
              <a:t>Оперативная </a:t>
            </a:r>
            <a:r>
              <a:rPr lang="ru-RU" sz="1600" dirty="0"/>
              <a:t>обстановка на территории Пошехонского муниципального района за 9 месяцев 2020 году в целом оставалась стабильной, сохранена эффективность выполнения задач по укреплению законности, предупреждению, пресечению и раскрытию преступлений.</a:t>
            </a:r>
            <a:br>
              <a:rPr lang="ru-RU" sz="1600" dirty="0"/>
            </a:br>
            <a:r>
              <a:rPr lang="ru-RU" sz="1600" dirty="0"/>
              <a:t>В отчетном периоде отмечается снижение числа зарегистрированных преступлений (с 158 до 121, на 23,4%). Снизилось количество регистрируемых тяжких и особо тяжких противоправных деяний (с 37 до 32, на 13,5%). Удельный вес расследования тяжких и особо тяжких преступлений увеличился с 40,7% до 61,5%</a:t>
            </a:r>
          </a:p>
          <a:p>
            <a:r>
              <a:rPr lang="ru-RU" sz="1600" dirty="0"/>
              <a:t>В текущем периоде убийств на территории обслуживания не зарегистрировано (АППГ- 3). Зарегистрировано 1 преступление, связанное с причинением тяжкого вреда здоровью (АППГ-- 1).</a:t>
            </a:r>
          </a:p>
          <a:p>
            <a:r>
              <a:rPr lang="ru-RU" sz="1600" dirty="0"/>
              <a:t>На уровне отчетного периода прошлого года зарегистрировано грабежей - 4 (АППГ- 4). Окончено 5 уголовных дел указанной категории (АППГ- 4). Зарегистрировано 2 разбоя (АППГ-1), окончено производство по 1 уголовному делу (АПГ1Г-0).</a:t>
            </a:r>
          </a:p>
          <a:p>
            <a:r>
              <a:rPr lang="ru-RU" sz="1600" dirty="0"/>
              <a:t>Зарегистрировано 7 фактов мошенничеств (АППГ- 7). Окончено производство по 3 уголовным делам (АППГ-1). При этом приостановлено 1 уголовное дело этой категории (АШТГ-3).</a:t>
            </a:r>
          </a:p>
          <a:p>
            <a:r>
              <a:rPr lang="ru-RU" sz="1600" dirty="0"/>
              <a:t>Количество зарегистрированных краж уменьшилось на 15,9% с 63 до 53, при этом количество оконченных преступлений данной категории увеличилось на 30% с 2(3 до 26, а приостановленных уменьшилось на 28,1% с 32 до 23 преступлений. Удельный вес расследования дел указанной категории увеличился с 38,5% до 53,1%.</a:t>
            </a:r>
          </a:p>
          <a:p>
            <a:endParaRPr lang="ru-RU" sz="1600" dirty="0" smtClean="0"/>
          </a:p>
          <a:p>
            <a:endParaRPr lang="ru-RU" dirty="0"/>
          </a:p>
        </p:txBody>
      </p:sp>
      <p:sp>
        <p:nvSpPr>
          <p:cNvPr id="3" name="Заголовок 2"/>
          <p:cNvSpPr>
            <a:spLocks noGrp="1"/>
          </p:cNvSpPr>
          <p:nvPr>
            <p:ph type="title"/>
          </p:nvPr>
        </p:nvSpPr>
        <p:spPr/>
        <p:txBody>
          <a:bodyPr/>
          <a:lstStyle/>
          <a:p>
            <a:r>
              <a:rPr lang="ru-RU" sz="2400" dirty="0" smtClean="0"/>
              <a:t>Межведомственная комиссия </a:t>
            </a:r>
            <a:r>
              <a:rPr lang="ru-RU" sz="2400" dirty="0"/>
              <a:t>по координации деятельности в сфере  профилактики правонарушений в Пошехонском муниципальном районе </a:t>
            </a:r>
          </a:p>
        </p:txBody>
      </p:sp>
    </p:spTree>
    <p:extLst>
      <p:ext uri="{BB962C8B-B14F-4D97-AF65-F5344CB8AC3E}">
        <p14:creationId xmlns:p14="http://schemas.microsoft.com/office/powerpoint/2010/main" val="9305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Комплексный анализ обстановки на территории Пошехонского МР по реализации требований </a:t>
            </a:r>
            <a:br>
              <a:rPr lang="ru-RU" sz="2400" dirty="0"/>
            </a:br>
            <a:r>
              <a:rPr lang="ru-RU" sz="2400" dirty="0"/>
              <a:t> 44-ФЗ от 02.04.2014 г.</a:t>
            </a:r>
          </a:p>
        </p:txBody>
      </p:sp>
      <p:sp>
        <p:nvSpPr>
          <p:cNvPr id="3" name="Объект 2"/>
          <p:cNvSpPr>
            <a:spLocks noGrp="1"/>
          </p:cNvSpPr>
          <p:nvPr>
            <p:ph sz="quarter" idx="13"/>
          </p:nvPr>
        </p:nvSpPr>
        <p:spPr/>
        <p:txBody>
          <a:bodyPr>
            <a:normAutofit fontScale="70000" lnSpcReduction="20000"/>
          </a:bodyPr>
          <a:lstStyle/>
          <a:p>
            <a:r>
              <a:rPr lang="ru-RU" dirty="0"/>
              <a:t>В бюджетах поселений заложено 20 тыс. руб. на поощрения членов ДНД.</a:t>
            </a:r>
          </a:p>
          <a:p>
            <a:r>
              <a:rPr lang="ru-RU" dirty="0" err="1"/>
              <a:t>Белосельское</a:t>
            </a:r>
            <a:r>
              <a:rPr lang="ru-RU" dirty="0"/>
              <a:t> СП – 2 000 руб.</a:t>
            </a:r>
          </a:p>
          <a:p>
            <a:r>
              <a:rPr lang="ru-RU" dirty="0"/>
              <a:t>ГП  Пошехонье –6 000 руб.</a:t>
            </a:r>
          </a:p>
          <a:p>
            <a:r>
              <a:rPr lang="ru-RU" dirty="0" err="1"/>
              <a:t>Кременевское</a:t>
            </a:r>
            <a:r>
              <a:rPr lang="ru-RU" dirty="0"/>
              <a:t> СП – 5000 руб.</a:t>
            </a:r>
          </a:p>
          <a:p>
            <a:r>
              <a:rPr lang="ru-RU" dirty="0"/>
              <a:t>Пригородное СП - 2000 руб.</a:t>
            </a:r>
          </a:p>
          <a:p>
            <a:r>
              <a:rPr lang="ru-RU" dirty="0"/>
              <a:t>Ермаковское СП– 5 000 руб.</a:t>
            </a:r>
          </a:p>
          <a:p>
            <a:r>
              <a:rPr lang="ru-RU" dirty="0"/>
              <a:t>Постановлением Администрации Пошехонского МР от 04.07. 2019 г № 481  создан Штаб народных дружин</a:t>
            </a:r>
          </a:p>
          <a:p>
            <a:r>
              <a:rPr lang="ru-RU" dirty="0"/>
              <a:t>На заседании штаба от 28.12. 2018 г. утвержден План работы штаба</a:t>
            </a:r>
          </a:p>
          <a:p>
            <a:r>
              <a:rPr lang="ru-RU" dirty="0"/>
              <a:t>Проведено 3 заседания штаба, оформлены протоколами</a:t>
            </a:r>
          </a:p>
          <a:p>
            <a:endParaRPr lang="ru-RU" dirty="0"/>
          </a:p>
        </p:txBody>
      </p:sp>
      <p:sp>
        <p:nvSpPr>
          <p:cNvPr id="4" name="Объект 3"/>
          <p:cNvSpPr>
            <a:spLocks noGrp="1"/>
          </p:cNvSpPr>
          <p:nvPr>
            <p:ph sz="quarter" idx="14"/>
          </p:nvPr>
        </p:nvSpPr>
        <p:spPr/>
        <p:txBody>
          <a:bodyPr/>
          <a:lstStyle/>
          <a:p>
            <a:endParaRPr lang="ru-RU" dirty="0"/>
          </a:p>
        </p:txBody>
      </p:sp>
      <p:pic>
        <p:nvPicPr>
          <p:cNvPr id="5122" name="Picture 2" descr="G:\ДНД\На сайт\IMG_28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326469"/>
            <a:ext cx="3940700" cy="320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45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Комплексный анализ обстановки на территории Пошехонского МР по реализации требований </a:t>
            </a:r>
            <a:br>
              <a:rPr lang="ru-RU" sz="2400" dirty="0"/>
            </a:br>
            <a:r>
              <a:rPr lang="ru-RU" sz="2400" dirty="0"/>
              <a:t> 44-ФЗ от 02.04.2014 г.</a:t>
            </a:r>
          </a:p>
        </p:txBody>
      </p:sp>
      <p:sp>
        <p:nvSpPr>
          <p:cNvPr id="3" name="Объект 2"/>
          <p:cNvSpPr>
            <a:spLocks noGrp="1"/>
          </p:cNvSpPr>
          <p:nvPr>
            <p:ph sz="quarter" idx="13"/>
          </p:nvPr>
        </p:nvSpPr>
        <p:spPr>
          <a:xfrm>
            <a:off x="323528" y="1844824"/>
            <a:ext cx="3803904" cy="4272512"/>
          </a:xfrm>
        </p:spPr>
        <p:txBody>
          <a:bodyPr>
            <a:normAutofit fontScale="40000" lnSpcReduction="20000"/>
          </a:bodyPr>
          <a:lstStyle/>
          <a:p>
            <a:r>
              <a:rPr lang="ru-RU" sz="2500" dirty="0"/>
              <a:t>За 10 месяцев 2020 г. в Пошехонском районе проведено более 1854 </a:t>
            </a:r>
            <a:r>
              <a:rPr lang="ru-RU" sz="2500" dirty="0" smtClean="0"/>
              <a:t> (АППГ более 6 тыс.) культурных</a:t>
            </a:r>
            <a:r>
              <a:rPr lang="ru-RU" sz="2500" dirty="0"/>
              <a:t>, спортивных, туристических, образовательных, религиозных и других массовых мероприятий.</a:t>
            </a:r>
          </a:p>
          <a:p>
            <a:r>
              <a:rPr lang="ru-RU" sz="2500" dirty="0"/>
              <a:t>Члены ДНД </a:t>
            </a:r>
            <a:r>
              <a:rPr lang="ru-RU" sz="2500" dirty="0" smtClean="0"/>
              <a:t> в 3 квартале принимали </a:t>
            </a:r>
            <a:r>
              <a:rPr lang="ru-RU" sz="2500" dirty="0"/>
              <a:t>участие в рейдовых мероприятиях совместно с ОП «Пошехонский» совместно 71 раз, совместно с административной комиссией – 14 раз,  самостоятельно – 228 раз.</a:t>
            </a:r>
          </a:p>
          <a:p>
            <a:r>
              <a:rPr lang="ru-RU" sz="2500" dirty="0"/>
              <a:t>Массовые мероприятия:  Новогодние гулянья, крещенские купания, Ярмарка </a:t>
            </a:r>
            <a:r>
              <a:rPr lang="ru-RU" sz="2500" dirty="0" err="1"/>
              <a:t>ПошАгро</a:t>
            </a:r>
            <a:r>
              <a:rPr lang="ru-RU" sz="2500" dirty="0"/>
              <a:t>, День Победы, масленичные гуляния, Пасха, Троица прошли без нарушений правопорядка.</a:t>
            </a:r>
          </a:p>
          <a:p>
            <a:r>
              <a:rPr lang="ru-RU" sz="2500" dirty="0"/>
              <a:t>За отчетный период количество зарегистрированных, преступлений, совершенных в общественных местах увеличилось на 11,1% с 27 до 30. </a:t>
            </a:r>
            <a:r>
              <a:rPr lang="ru-RU" sz="2500" dirty="0" smtClean="0"/>
              <a:t>На </a:t>
            </a:r>
            <a:r>
              <a:rPr lang="ru-RU" sz="2500" dirty="0"/>
              <a:t>4,2% с 24 до 23  сократилось количество преступлений, совершенных на </a:t>
            </a:r>
            <a:r>
              <a:rPr lang="ru-RU" sz="2500" dirty="0" smtClean="0"/>
              <a:t>улице.</a:t>
            </a:r>
            <a:endParaRPr lang="ru-RU" sz="2500" dirty="0"/>
          </a:p>
          <a:p>
            <a:r>
              <a:rPr lang="ru-RU" sz="2500" dirty="0"/>
              <a:t>Остается стабильно высоким количество преступлений совершенных,  несовершеннолетними – </a:t>
            </a:r>
            <a:r>
              <a:rPr lang="ru-RU" sz="2500" dirty="0" smtClean="0"/>
              <a:t>5 </a:t>
            </a:r>
            <a:r>
              <a:rPr lang="ru-RU" sz="2500" dirty="0"/>
              <a:t>(АППГ -6),  из них в общественных местах – 4 (АППГ – 3), количество ООД – 3 (АППГ -3). </a:t>
            </a:r>
          </a:p>
          <a:p>
            <a:r>
              <a:rPr lang="ru-RU" sz="2500" dirty="0"/>
              <a:t>количество зарегистрированных пожаров </a:t>
            </a:r>
            <a:r>
              <a:rPr lang="ru-RU" sz="2500" dirty="0" smtClean="0"/>
              <a:t>– </a:t>
            </a:r>
            <a:r>
              <a:rPr lang="ru-RU" sz="2500" dirty="0"/>
              <a:t>33 (</a:t>
            </a:r>
            <a:r>
              <a:rPr lang="ru-RU" sz="2500" dirty="0" smtClean="0"/>
              <a:t>АППГ-31). </a:t>
            </a:r>
            <a:endParaRPr lang="ru-RU" sz="2500" dirty="0"/>
          </a:p>
          <a:p>
            <a:r>
              <a:rPr lang="ru-RU" sz="2500" dirty="0"/>
              <a:t>Количество заблудившихся в лесах граждан – </a:t>
            </a:r>
            <a:r>
              <a:rPr lang="ru-RU" sz="2500" dirty="0" smtClean="0"/>
              <a:t>6.</a:t>
            </a:r>
            <a:endParaRPr lang="ru-RU" sz="2500" dirty="0"/>
          </a:p>
          <a:p>
            <a:endParaRPr lang="ru-RU" dirty="0"/>
          </a:p>
        </p:txBody>
      </p:sp>
      <p:sp>
        <p:nvSpPr>
          <p:cNvPr id="4" name="Объект 3"/>
          <p:cNvSpPr>
            <a:spLocks noGrp="1"/>
          </p:cNvSpPr>
          <p:nvPr>
            <p:ph sz="quarter" idx="14"/>
          </p:nvPr>
        </p:nvSpPr>
        <p:spPr/>
        <p:txBody>
          <a:bodyPr/>
          <a:lstStyle/>
          <a:p>
            <a:r>
              <a:rPr lang="ru-RU" dirty="0" smtClean="0"/>
              <a:t>Ярмарка 6 сентября 2020 </a:t>
            </a:r>
            <a:endParaRPr lang="ru-RU" dirty="0"/>
          </a:p>
        </p:txBody>
      </p:sp>
      <p:pic>
        <p:nvPicPr>
          <p:cNvPr id="6146" name="Picture 2" descr="G:\Пош-Агро 20\20200905_1106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924944"/>
            <a:ext cx="396044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73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smtClean="0"/>
              <a:t>Постановление </a:t>
            </a:r>
            <a:r>
              <a:rPr lang="ru-RU" dirty="0"/>
              <a:t>администрации Пошехонского муниципального района от 04.02.2015 № 127 «О создании межведомственной комиссии по  координации деятельности в сфере  профилактики правонарушений в Пошехонском муниципальном районе</a:t>
            </a:r>
            <a:r>
              <a:rPr lang="ru-RU" dirty="0" smtClean="0"/>
              <a:t>»,</a:t>
            </a:r>
            <a:r>
              <a:rPr lang="ru-RU" dirty="0"/>
              <a:t> в редакции с последними изменениями от 23.03.2018 г. № 243. Состав комиссии 10 человек. </a:t>
            </a:r>
          </a:p>
        </p:txBody>
      </p:sp>
      <p:sp>
        <p:nvSpPr>
          <p:cNvPr id="3" name="Заголовок 2"/>
          <p:cNvSpPr>
            <a:spLocks noGrp="1"/>
          </p:cNvSpPr>
          <p:nvPr>
            <p:ph type="title"/>
          </p:nvPr>
        </p:nvSpPr>
        <p:spPr/>
        <p:txBody>
          <a:bodyPr/>
          <a:lstStyle/>
          <a:p>
            <a:r>
              <a:rPr lang="ru-RU" sz="2400" dirty="0" smtClean="0"/>
              <a:t>Межведомственная комиссия </a:t>
            </a:r>
            <a:r>
              <a:rPr lang="ru-RU" sz="2400" dirty="0"/>
              <a:t>по координации деятельности в сфере  профилактики правонарушений в Пошехонском муниципальном районе </a:t>
            </a:r>
          </a:p>
        </p:txBody>
      </p:sp>
    </p:spTree>
    <p:extLst>
      <p:ext uri="{BB962C8B-B14F-4D97-AF65-F5344CB8AC3E}">
        <p14:creationId xmlns:p14="http://schemas.microsoft.com/office/powerpoint/2010/main" val="206596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Прогноз развития ситуации в Пошехонском муниципальном районе</a:t>
            </a:r>
            <a:endParaRPr lang="ru-RU" sz="2800" dirty="0"/>
          </a:p>
        </p:txBody>
      </p:sp>
      <p:sp>
        <p:nvSpPr>
          <p:cNvPr id="3" name="Объект 2"/>
          <p:cNvSpPr>
            <a:spLocks noGrp="1"/>
          </p:cNvSpPr>
          <p:nvPr>
            <p:ph sz="quarter" idx="13"/>
          </p:nvPr>
        </p:nvSpPr>
        <p:spPr>
          <a:xfrm>
            <a:off x="685800" y="2240280"/>
            <a:ext cx="3803904" cy="3204945"/>
          </a:xfrm>
        </p:spPr>
        <p:txBody>
          <a:bodyPr>
            <a:normAutofit/>
          </a:bodyPr>
          <a:lstStyle/>
          <a:p>
            <a:r>
              <a:rPr lang="ru-RU" sz="1600" dirty="0"/>
              <a:t>В Пошехонском муниципальном районе имеется потенциал для дальнейшего развития народного движения по охране правопорядка и профилактике правонарушений. Население района поддерживает данную инициативу, положительно относится к участию  в рейдах членов ДНД. Имеются возможности по увеличению количества </a:t>
            </a:r>
            <a:r>
              <a:rPr lang="ru-RU" sz="1600" dirty="0" smtClean="0"/>
              <a:t>дружинников за счет привлечения  социально-активной молодежи.</a:t>
            </a:r>
            <a:endParaRPr lang="ru-RU" sz="1600" dirty="0"/>
          </a:p>
          <a:p>
            <a:endParaRPr lang="ru-RU" sz="1600"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99017" y="2348881"/>
            <a:ext cx="4247455" cy="2880320"/>
          </a:xfrm>
        </p:spPr>
      </p:pic>
    </p:spTree>
    <p:extLst>
      <p:ext uri="{BB962C8B-B14F-4D97-AF65-F5344CB8AC3E}">
        <p14:creationId xmlns:p14="http://schemas.microsoft.com/office/powerpoint/2010/main" val="1408326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Межведомственная комиссия по координации деятельности в сфере  профилактики правонарушений в Пошехонском муниципальном районе </a:t>
            </a:r>
          </a:p>
        </p:txBody>
      </p:sp>
      <p:sp>
        <p:nvSpPr>
          <p:cNvPr id="3" name="Объект 2"/>
          <p:cNvSpPr>
            <a:spLocks noGrp="1"/>
          </p:cNvSpPr>
          <p:nvPr>
            <p:ph sz="quarter" idx="13"/>
          </p:nvPr>
        </p:nvSpPr>
        <p:spPr/>
        <p:txBody>
          <a:bodyPr>
            <a:normAutofit fontScale="62500" lnSpcReduction="20000"/>
          </a:bodyPr>
          <a:lstStyle/>
          <a:p>
            <a:r>
              <a:rPr lang="ru-RU" dirty="0"/>
              <a:t>Все представленные  вопросы рассматриваются на заседаниях комиссии, которая выполняет координирующую роль  для всех субъектов профилактики, для совещательных органов правоохранительной направленности.  Информационную поддержку оказывает редакция газеты. На официальном сайте администрации Пошехонского муниципального района в разделе «Безопасность» имеется страница комиссии, на которой  отражается ее  деятельность.</a:t>
            </a:r>
          </a:p>
          <a:p>
            <a:pPr marL="0" indent="0">
              <a:buNone/>
            </a:pPr>
            <a:r>
              <a:rPr lang="ru-RU" dirty="0"/>
              <a:t> </a:t>
            </a:r>
          </a:p>
          <a:p>
            <a:r>
              <a:rPr lang="ru-RU" dirty="0" smtClean="0"/>
              <a:t>Спасибо за внимание!</a:t>
            </a:r>
            <a:endParaRPr lang="ru-RU" dirty="0"/>
          </a:p>
        </p:txBody>
      </p:sp>
      <p:sp>
        <p:nvSpPr>
          <p:cNvPr id="4" name="Объект 3"/>
          <p:cNvSpPr>
            <a:spLocks noGrp="1"/>
          </p:cNvSpPr>
          <p:nvPr>
            <p:ph sz="quarter" idx="14"/>
          </p:nvPr>
        </p:nvSpPr>
        <p:spPr/>
        <p:txBody>
          <a:bodyPr/>
          <a:lstStyle/>
          <a:p>
            <a:endParaRPr lang="ru-RU" dirty="0"/>
          </a:p>
        </p:txBody>
      </p:sp>
      <p:pic>
        <p:nvPicPr>
          <p:cNvPr id="1026" name="Picture 2" descr="\\10.15.20.6\общая\Сетка_06\Попова НА\Скр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447" y="2204864"/>
            <a:ext cx="488503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55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9247" y="2060849"/>
            <a:ext cx="7745505" cy="4065314"/>
          </a:xfrm>
        </p:spPr>
        <p:txBody>
          <a:bodyPr>
            <a:noAutofit/>
          </a:bodyPr>
          <a:lstStyle/>
          <a:p>
            <a:r>
              <a:rPr lang="ru-RU" sz="1600" dirty="0" smtClean="0"/>
              <a:t>Постановление </a:t>
            </a:r>
            <a:r>
              <a:rPr lang="ru-RU" sz="1600" dirty="0"/>
              <a:t>администрации Пошехонского муниципального района от 22.02. 2019 года № 135  «Об утверждении муниципальной программы «Обеспечение общественного порядка и противодействия преступности на территории Пошехонского муниципального района на 2019-2021 годы</a:t>
            </a:r>
            <a:r>
              <a:rPr lang="ru-RU" sz="1600" dirty="0" smtClean="0"/>
              <a:t>»</a:t>
            </a:r>
          </a:p>
          <a:p>
            <a:pPr marL="0" indent="0">
              <a:buNone/>
            </a:pPr>
            <a:r>
              <a:rPr lang="ru-RU" sz="1600" dirty="0" smtClean="0"/>
              <a:t>Финансирование:</a:t>
            </a:r>
          </a:p>
          <a:p>
            <a:pPr marL="0" indent="0">
              <a:buNone/>
            </a:pPr>
            <a:r>
              <a:rPr lang="ru-RU" sz="1600" dirty="0" smtClean="0"/>
              <a:t>2019 г. план 377,4, факт 375,1  выполнено на 99,4%</a:t>
            </a:r>
          </a:p>
          <a:p>
            <a:pPr marL="0" indent="0">
              <a:buNone/>
            </a:pPr>
            <a:r>
              <a:rPr lang="ru-RU" sz="1600" dirty="0" smtClean="0"/>
              <a:t>2020 г 10 месяцев план 149,0, факт 127,8 выполнено на 85,8 %</a:t>
            </a:r>
          </a:p>
          <a:p>
            <a:pPr marL="0" indent="0">
              <a:buNone/>
            </a:pPr>
            <a:r>
              <a:rPr lang="ru-RU" sz="1600" dirty="0" smtClean="0"/>
              <a:t>До конца года программа будет выполнена полностью.</a:t>
            </a:r>
          </a:p>
          <a:p>
            <a:pPr marL="0" indent="0">
              <a:buNone/>
            </a:pPr>
            <a:r>
              <a:rPr lang="ru-RU" sz="1600" dirty="0" smtClean="0"/>
              <a:t>Основные финансируемые мероприятия: организация работы ДНД, трудоустройство подростков, проведение военно-патриотического сбора для подростков, состоящих на учете, организация работы кружков и клубов ЮДП, </a:t>
            </a:r>
            <a:r>
              <a:rPr lang="ru-RU" sz="1600" dirty="0" err="1" smtClean="0"/>
              <a:t>Юнармия</a:t>
            </a:r>
            <a:r>
              <a:rPr lang="ru-RU" sz="1600" dirty="0" smtClean="0"/>
              <a:t>, акция «Подари детям </a:t>
            </a:r>
            <a:r>
              <a:rPr lang="ru-RU" sz="1600" dirty="0"/>
              <a:t>Н</a:t>
            </a:r>
            <a:r>
              <a:rPr lang="ru-RU" sz="1600" dirty="0" smtClean="0"/>
              <a:t>овый год». </a:t>
            </a:r>
            <a:endParaRPr lang="ru-RU" sz="1600" dirty="0"/>
          </a:p>
        </p:txBody>
      </p:sp>
      <p:sp>
        <p:nvSpPr>
          <p:cNvPr id="3" name="Заголовок 2"/>
          <p:cNvSpPr>
            <a:spLocks noGrp="1"/>
          </p:cNvSpPr>
          <p:nvPr>
            <p:ph type="title"/>
          </p:nvPr>
        </p:nvSpPr>
        <p:spPr/>
        <p:txBody>
          <a:bodyPr/>
          <a:lstStyle/>
          <a:p>
            <a:r>
              <a:rPr lang="ru-RU" sz="2400" dirty="0" smtClean="0"/>
              <a:t>Межведомственная комиссия </a:t>
            </a:r>
            <a:r>
              <a:rPr lang="ru-RU" sz="2400" dirty="0"/>
              <a:t>по координации деятельности в сфере  профилактики правонарушений в Пошехонском муниципальном районе </a:t>
            </a:r>
          </a:p>
        </p:txBody>
      </p:sp>
    </p:spTree>
    <p:extLst>
      <p:ext uri="{BB962C8B-B14F-4D97-AF65-F5344CB8AC3E}">
        <p14:creationId xmlns:p14="http://schemas.microsoft.com/office/powerpoint/2010/main" val="69824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Работа комиссии осуществлялась в соответствии с Планом работы комиссии на 2020 год, который был утвержден на заседании межведомственной комиссии в декабре 2019 года. За 9 месяцев  2020 г. проведено 3 заседания межведомственной комиссии, на которых </a:t>
            </a:r>
            <a:r>
              <a:rPr lang="ru-RU" dirty="0" smtClean="0"/>
              <a:t> рассмотрено </a:t>
            </a:r>
            <a:r>
              <a:rPr lang="ru-RU" dirty="0"/>
              <a:t>9</a:t>
            </a:r>
            <a:r>
              <a:rPr lang="ru-RU" dirty="0" smtClean="0"/>
              <a:t> </a:t>
            </a:r>
            <a:r>
              <a:rPr lang="ru-RU" dirty="0"/>
              <a:t>вопросов.</a:t>
            </a:r>
            <a:br>
              <a:rPr lang="ru-RU" dirty="0"/>
            </a:br>
            <a:endParaRPr lang="ru-RU" dirty="0"/>
          </a:p>
        </p:txBody>
      </p:sp>
      <p:sp>
        <p:nvSpPr>
          <p:cNvPr id="3" name="Заголовок 2"/>
          <p:cNvSpPr>
            <a:spLocks noGrp="1"/>
          </p:cNvSpPr>
          <p:nvPr>
            <p:ph type="title"/>
          </p:nvPr>
        </p:nvSpPr>
        <p:spPr/>
        <p:txBody>
          <a:bodyPr/>
          <a:lstStyle/>
          <a:p>
            <a:r>
              <a:rPr lang="ru-RU" sz="2400" dirty="0" smtClean="0"/>
              <a:t>Межведомственная комиссия </a:t>
            </a:r>
            <a:r>
              <a:rPr lang="ru-RU" sz="2400" dirty="0"/>
              <a:t>по координации деятельности в сфере  профилактики правонарушений в Пошехонском муниципальном районе </a:t>
            </a:r>
          </a:p>
        </p:txBody>
      </p:sp>
    </p:spTree>
    <p:extLst>
      <p:ext uri="{BB962C8B-B14F-4D97-AF65-F5344CB8AC3E}">
        <p14:creationId xmlns:p14="http://schemas.microsoft.com/office/powerpoint/2010/main" val="162630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Межведомственная комиссия по координации деятельности в сфере  профилактики правонарушений в Пошехонском муниципальном районе </a:t>
            </a:r>
          </a:p>
        </p:txBody>
      </p:sp>
      <p:sp>
        <p:nvSpPr>
          <p:cNvPr id="3" name="Объект 2"/>
          <p:cNvSpPr>
            <a:spLocks noGrp="1"/>
          </p:cNvSpPr>
          <p:nvPr>
            <p:ph sz="quarter" idx="13"/>
          </p:nvPr>
        </p:nvSpPr>
        <p:spPr/>
        <p:txBody>
          <a:bodyPr>
            <a:normAutofit fontScale="55000" lnSpcReduction="20000"/>
          </a:bodyPr>
          <a:lstStyle/>
          <a:p>
            <a:r>
              <a:rPr lang="ru-RU" dirty="0"/>
              <a:t>Заседание межведомственной комиссии от 06 февраля 2020 года</a:t>
            </a:r>
            <a:br>
              <a:rPr lang="ru-RU" dirty="0"/>
            </a:br>
            <a:r>
              <a:rPr lang="ru-RU" dirty="0"/>
              <a:t>Протокол № 1</a:t>
            </a:r>
          </a:p>
          <a:p>
            <a:r>
              <a:rPr lang="ru-RU" dirty="0"/>
              <a:t>1. О мерах по обеспечению правопорядка при проведении публичных мероприятий на территории  Пошехонского района Ярославской области.</a:t>
            </a:r>
          </a:p>
          <a:p>
            <a:r>
              <a:rPr lang="ru-RU" dirty="0" smtClean="0"/>
              <a:t>2. </a:t>
            </a:r>
            <a:r>
              <a:rPr lang="ru-RU" dirty="0"/>
              <a:t>О выполнении рекомендаций межведомственной комиссии по координации деятельности в сфере профилактики правонарушений  </a:t>
            </a:r>
            <a:r>
              <a:rPr lang="ru-RU" dirty="0">
                <a:solidFill>
                  <a:schemeClr val="tx1"/>
                </a:solidFill>
              </a:rPr>
              <a:t>(Протокол №</a:t>
            </a:r>
            <a:r>
              <a:rPr lang="ru-RU" dirty="0" smtClean="0">
                <a:solidFill>
                  <a:schemeClr val="tx1"/>
                </a:solidFill>
              </a:rPr>
              <a:t>4/19 от28.11.2019  </a:t>
            </a:r>
            <a:r>
              <a:rPr lang="ru-RU" dirty="0">
                <a:solidFill>
                  <a:schemeClr val="tx1"/>
                </a:solidFill>
              </a:rPr>
              <a:t>) </a:t>
            </a:r>
            <a:r>
              <a:rPr lang="ru-RU" dirty="0"/>
              <a:t>по разработке мероприятий, направленных на развитие и техническое обслуживание системы видеонаблюдения правоохранительного сегмента АПК «Безопасный город». </a:t>
            </a:r>
          </a:p>
          <a:p>
            <a:r>
              <a:rPr lang="ru-RU" dirty="0"/>
              <a:t>3</a:t>
            </a:r>
            <a:r>
              <a:rPr lang="ru-RU" dirty="0" smtClean="0"/>
              <a:t>. </a:t>
            </a:r>
            <a:r>
              <a:rPr lang="ru-RU" dirty="0"/>
              <a:t>О  мероприятиях по противодействию незаконным заготовкам и обороту древесины на территории Пошехонского МР.</a:t>
            </a:r>
          </a:p>
          <a:p>
            <a:endParaRPr lang="ru-RU" dirty="0"/>
          </a:p>
        </p:txBody>
      </p:sp>
      <p:pic>
        <p:nvPicPr>
          <p:cNvPr id="1026" name="Picture 2" descr="G:\Работа\IMG_4331.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2910417"/>
            <a:ext cx="3803650" cy="253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96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Межведомственная комиссия по координации деятельности в сфере  профилактики правонарушений в Пошехонском муниципальном районе </a:t>
            </a:r>
          </a:p>
        </p:txBody>
      </p:sp>
      <p:sp>
        <p:nvSpPr>
          <p:cNvPr id="3" name="Объект 2"/>
          <p:cNvSpPr>
            <a:spLocks noGrp="1"/>
          </p:cNvSpPr>
          <p:nvPr>
            <p:ph sz="quarter" idx="13"/>
          </p:nvPr>
        </p:nvSpPr>
        <p:spPr>
          <a:xfrm>
            <a:off x="251520" y="2060848"/>
            <a:ext cx="3888432" cy="4056488"/>
          </a:xfrm>
        </p:spPr>
        <p:txBody>
          <a:bodyPr>
            <a:noAutofit/>
          </a:bodyPr>
          <a:lstStyle/>
          <a:p>
            <a:r>
              <a:rPr lang="ru-RU" sz="1200" dirty="0"/>
              <a:t>Заседание межведомственной комиссии: 17 апреля 2020 года</a:t>
            </a:r>
            <a:br>
              <a:rPr lang="ru-RU" sz="1200" dirty="0"/>
            </a:br>
            <a:r>
              <a:rPr lang="ru-RU" sz="1200" dirty="0"/>
              <a:t>Протокол № 2</a:t>
            </a:r>
          </a:p>
          <a:p>
            <a:pPr lvl="0"/>
            <a:r>
              <a:rPr lang="ru-RU" sz="1200" dirty="0" smtClean="0"/>
              <a:t>1. О </a:t>
            </a:r>
            <a:r>
              <a:rPr lang="ru-RU" sz="1200" dirty="0"/>
              <a:t>мерах, направленных на снижение количества преступлений, совершенных несовершеннолетними,  в отношении несовершеннолетних, а также на предупреждение семейно-бытовых </a:t>
            </a:r>
            <a:r>
              <a:rPr lang="ru-RU" sz="1200" dirty="0" smtClean="0"/>
              <a:t>правонарушений.</a:t>
            </a:r>
            <a:endParaRPr lang="ru-RU" sz="1200" dirty="0"/>
          </a:p>
          <a:p>
            <a:pPr lvl="0"/>
            <a:r>
              <a:rPr lang="ru-RU" sz="1200" dirty="0" smtClean="0"/>
              <a:t>2. Организация </a:t>
            </a:r>
            <a:r>
              <a:rPr lang="ru-RU" sz="1200" dirty="0"/>
              <a:t>взаимодействия по снижению алкогольной и наркотической зависимости среди населения, противодействию незаконному обороту наркотиков и новых потенциально опасных </a:t>
            </a:r>
            <a:r>
              <a:rPr lang="ru-RU" sz="1200" dirty="0" err="1"/>
              <a:t>психоактивных</a:t>
            </a:r>
            <a:r>
              <a:rPr lang="ru-RU" sz="1200" dirty="0"/>
              <a:t> веществ, профилактике преступлений, совершенных на почве пьянства и потребления наркотиков.</a:t>
            </a:r>
          </a:p>
          <a:p>
            <a:r>
              <a:rPr lang="ru-RU" sz="1200" smtClean="0"/>
              <a:t>3. </a:t>
            </a:r>
            <a:r>
              <a:rPr lang="ru-RU" sz="1200" dirty="0"/>
              <a:t>Об утверждении плана работы по профилактике заболеваний </a:t>
            </a:r>
            <a:r>
              <a:rPr lang="ru-RU" sz="1200" dirty="0" err="1"/>
              <a:t>коронавирусной</a:t>
            </a:r>
            <a:r>
              <a:rPr lang="ru-RU" sz="1200" dirty="0"/>
              <a:t> инфекцией на территории Пошехонского МР.</a:t>
            </a:r>
          </a:p>
          <a:p>
            <a:pPr lvl="0"/>
            <a:endParaRPr lang="ru-RU" sz="1400" dirty="0"/>
          </a:p>
          <a:p>
            <a:endParaRPr lang="ru-RU" sz="1400" dirty="0"/>
          </a:p>
        </p:txBody>
      </p:sp>
      <p:pic>
        <p:nvPicPr>
          <p:cNvPr id="2050" name="Picture 2" descr="E:\Мои документы\профилактика\2020г\i.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234767" y="2636912"/>
            <a:ext cx="4213908" cy="280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7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Межведомственная комиссия по координации деятельности в сфере  профилактики правонарушений в Пошехонском муниципальном районе </a:t>
            </a:r>
          </a:p>
        </p:txBody>
      </p:sp>
      <p:sp>
        <p:nvSpPr>
          <p:cNvPr id="3" name="Объект 2"/>
          <p:cNvSpPr>
            <a:spLocks noGrp="1"/>
          </p:cNvSpPr>
          <p:nvPr>
            <p:ph sz="quarter" idx="13"/>
          </p:nvPr>
        </p:nvSpPr>
        <p:spPr>
          <a:xfrm>
            <a:off x="251520" y="2060848"/>
            <a:ext cx="3888432" cy="4056488"/>
          </a:xfrm>
        </p:spPr>
        <p:txBody>
          <a:bodyPr>
            <a:noAutofit/>
          </a:bodyPr>
          <a:lstStyle/>
          <a:p>
            <a:r>
              <a:rPr lang="ru-RU" sz="1400" dirty="0"/>
              <a:t>Заседание межведомственной комиссии 16 июля 2020 года</a:t>
            </a:r>
            <a:br>
              <a:rPr lang="ru-RU" sz="1400" dirty="0"/>
            </a:br>
            <a:r>
              <a:rPr lang="ru-RU" sz="1400" dirty="0"/>
              <a:t>Протокол № 3</a:t>
            </a:r>
            <a:br>
              <a:rPr lang="ru-RU" sz="1400" dirty="0"/>
            </a:br>
            <a:r>
              <a:rPr lang="ru-RU" sz="1400" dirty="0"/>
              <a:t>1. О принимаемых мерах по предупреждению преступлений, совершенных на улицах и иных общественных местах, эффективности участия представителей народных дружин в поддержании правопорядка.</a:t>
            </a:r>
          </a:p>
          <a:p>
            <a:r>
              <a:rPr lang="ru-RU" sz="1400" dirty="0"/>
              <a:t/>
            </a:r>
            <a:br>
              <a:rPr lang="ru-RU" sz="1400" dirty="0"/>
            </a:br>
            <a:r>
              <a:rPr lang="ru-RU" sz="1400" dirty="0"/>
              <a:t>2. О деятельности учреждений культуры района как субъектов системы профилактики правонарушений в условиях пандемии.</a:t>
            </a:r>
          </a:p>
          <a:p>
            <a:r>
              <a:rPr lang="ru-RU" sz="1400" dirty="0"/>
              <a:t>3. О принимаемых мерах по обеспечению информационной безопасности несовершеннолетних, в том числе в сети «Интернет». </a:t>
            </a:r>
          </a:p>
          <a:p>
            <a:endParaRPr lang="ru-RU" sz="1400" dirty="0"/>
          </a:p>
        </p:txBody>
      </p:sp>
      <p:sp>
        <p:nvSpPr>
          <p:cNvPr id="4" name="Объект 3"/>
          <p:cNvSpPr>
            <a:spLocks noGrp="1"/>
          </p:cNvSpPr>
          <p:nvPr>
            <p:ph sz="quarter" idx="14"/>
          </p:nvPr>
        </p:nvSpPr>
        <p:spPr/>
        <p:txBody>
          <a:bodyPr/>
          <a:lstStyle/>
          <a:p>
            <a:endParaRPr lang="ru-RU" dirty="0"/>
          </a:p>
        </p:txBody>
      </p:sp>
      <p:pic>
        <p:nvPicPr>
          <p:cNvPr id="2050" name="Picture 2" descr="\\10.15.20.6\общая\Сетка_06\Попова НА\Комиссия.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2132856"/>
            <a:ext cx="442798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582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sz="1700" dirty="0"/>
              <a:t>Контроль за выполнением решений  вышестоящих совещательных органов, а также решений комиссии Пошехонского района является важным аспектом деятельности комиссии</a:t>
            </a:r>
            <a:r>
              <a:rPr lang="ru-RU" sz="1700" dirty="0" smtClean="0"/>
              <a:t>.</a:t>
            </a:r>
          </a:p>
          <a:p>
            <a:r>
              <a:rPr lang="ru-RU" sz="1700" dirty="0"/>
              <a:t>В 2020 году было взято на исполнение 48 контрольных вопросов решений межведомственной комиссии  по координации деятельности  в сфере профилактики правонарушений ЯО, выполнено 31  контрольных вопросов, находится на постоянном контроле 17 вопросов.</a:t>
            </a:r>
          </a:p>
          <a:p>
            <a:r>
              <a:rPr lang="ru-RU" sz="1700" dirty="0"/>
              <a:t>Принято на контроль 96 решений постоянно действующего координационного совещания по обеспечению правопорядка в ЯО, 79 выполнено, 17 находятся в стадии выполнения.</a:t>
            </a:r>
            <a:br>
              <a:rPr lang="ru-RU" sz="1700" dirty="0"/>
            </a:br>
            <a:r>
              <a:rPr lang="ru-RU" sz="1700" dirty="0"/>
              <a:t>Кроме того принято на контроль протокольных решений межведомственной комиссии по профилактике правонарушений в Пошехонском муниципальном районе -14 пунктов, исполнено -11 пунктов, находится в стадии выполнения 3 пункта (не подошел срок исполнения).</a:t>
            </a:r>
            <a:br>
              <a:rPr lang="ru-RU" sz="1700" dirty="0"/>
            </a:br>
            <a:r>
              <a:rPr lang="ru-RU" sz="1700" dirty="0"/>
              <a:t/>
            </a:r>
            <a:br>
              <a:rPr lang="ru-RU" sz="1700" dirty="0"/>
            </a:br>
            <a:r>
              <a:rPr lang="ru-RU" dirty="0" smtClean="0"/>
              <a:t> </a:t>
            </a:r>
            <a:endParaRPr lang="ru-RU" dirty="0"/>
          </a:p>
        </p:txBody>
      </p:sp>
      <p:sp>
        <p:nvSpPr>
          <p:cNvPr id="3" name="Заголовок 2"/>
          <p:cNvSpPr>
            <a:spLocks noGrp="1"/>
          </p:cNvSpPr>
          <p:nvPr>
            <p:ph type="title"/>
          </p:nvPr>
        </p:nvSpPr>
        <p:spPr/>
        <p:txBody>
          <a:bodyPr/>
          <a:lstStyle/>
          <a:p>
            <a:r>
              <a:rPr lang="ru-RU" sz="2400" dirty="0" smtClean="0"/>
              <a:t>Межведомственная комиссия </a:t>
            </a:r>
            <a:r>
              <a:rPr lang="ru-RU" sz="2400" dirty="0"/>
              <a:t>по координации деятельности в сфере  профилактики правонарушений в Пошехонском муниципальном районе </a:t>
            </a:r>
          </a:p>
        </p:txBody>
      </p:sp>
    </p:spTree>
    <p:extLst>
      <p:ext uri="{BB962C8B-B14F-4D97-AF65-F5344CB8AC3E}">
        <p14:creationId xmlns:p14="http://schemas.microsoft.com/office/powerpoint/2010/main" val="298699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Межведомственная комиссия по координации деятельности в сфере  профилактики правонарушений в Пошехонском муниципальном районе </a:t>
            </a:r>
          </a:p>
        </p:txBody>
      </p:sp>
      <p:sp>
        <p:nvSpPr>
          <p:cNvPr id="3" name="Объект 2"/>
          <p:cNvSpPr>
            <a:spLocks noGrp="1"/>
          </p:cNvSpPr>
          <p:nvPr>
            <p:ph sz="quarter" idx="13"/>
          </p:nvPr>
        </p:nvSpPr>
        <p:spPr>
          <a:xfrm>
            <a:off x="251520" y="1988840"/>
            <a:ext cx="3888432" cy="4128495"/>
          </a:xfrm>
        </p:spPr>
        <p:txBody>
          <a:bodyPr>
            <a:noAutofit/>
          </a:bodyPr>
          <a:lstStyle/>
          <a:p>
            <a:r>
              <a:rPr lang="ru-RU" sz="1400" dirty="0" smtClean="0"/>
              <a:t>За </a:t>
            </a:r>
            <a:r>
              <a:rPr lang="ru-RU" sz="1400" dirty="0"/>
              <a:t>9 месяцев 2020 года </a:t>
            </a:r>
            <a:r>
              <a:rPr lang="ru-RU" sz="1400" dirty="0" err="1" smtClean="0"/>
              <a:t>ТКДНиЗП</a:t>
            </a:r>
            <a:r>
              <a:rPr lang="ru-RU" sz="1400" dirty="0" smtClean="0"/>
              <a:t> проведено </a:t>
            </a:r>
            <a:r>
              <a:rPr lang="ru-RU" sz="1400" dirty="0"/>
              <a:t>11 заседаний, рассмотрено 29 административных материалов, в том числе 10 - на несовершеннолетних, 18 - на родителей, 1 - на иных лиц. Рассмотрено 14 материалов в отношении несовершеннолетних, не относящихся к административной практике (2019 год - 19 заседаний, рассмотрено 129 административных материалов, в том числе 42 - на несовершеннолетних, 82 - на родителей, 5 - на иных лиц; рассмотрено 37 материалов в отношении несовершеннолетних, не относящихся к административной практике). </a:t>
            </a:r>
          </a:p>
          <a:p>
            <a:endParaRPr lang="ru-RU" sz="1400" dirty="0"/>
          </a:p>
        </p:txBody>
      </p:sp>
      <p:pic>
        <p:nvPicPr>
          <p:cNvPr id="9" name="Рисунок 3"/>
          <p:cNvPicPr>
            <a:picLocks noGrp="1" noChangeAspect="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3862207" y="2348880"/>
            <a:ext cx="481424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3264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2988</TotalTime>
  <Words>1464</Words>
  <Application>Microsoft Office PowerPoint</Application>
  <PresentationFormat>Экран (4:3)</PresentationFormat>
  <Paragraphs>94</Paragraphs>
  <Slides>21</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Твердый переплет</vt:lpstr>
      <vt:lpstr>Презентация PowerPoint</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Презентация PowerPoint</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Межведомственная комиссия по координации деятельности в сфере  профилактики правонарушений в Пошехонском муниципальном районе </vt:lpstr>
      <vt:lpstr>Комплексный анализ обстановки на территории Пошехонского МР по реализации требований   44-ФЗ от 02.04.2014 г.</vt:lpstr>
      <vt:lpstr>Комплексный анализ обстановки на территории Пошехонского МР по реализации требований   44-ФЗ от 02.04.2014 г.</vt:lpstr>
      <vt:lpstr>Прогноз развития ситуации в Пошехонском муниципальном районе</vt:lpstr>
      <vt:lpstr>Межведомственная комиссия по координации деятельности в сфере  профилактики правонарушений в Пошехонском муниципальном районе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Туристический потенциал Пошехонского района</dc:title>
  <dc:creator>User</dc:creator>
  <cp:lastModifiedBy>Попова НА</cp:lastModifiedBy>
  <cp:revision>172</cp:revision>
  <dcterms:created xsi:type="dcterms:W3CDTF">2017-01-10T11:40:23Z</dcterms:created>
  <dcterms:modified xsi:type="dcterms:W3CDTF">2020-11-30T12:07:41Z</dcterms:modified>
</cp:coreProperties>
</file>