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72" r:id="rId2"/>
    <p:sldId id="270" r:id="rId3"/>
    <p:sldId id="273" r:id="rId4"/>
    <p:sldId id="261" r:id="rId5"/>
    <p:sldId id="262" r:id="rId6"/>
    <p:sldId id="263" r:id="rId7"/>
    <p:sldId id="264" r:id="rId8"/>
    <p:sldId id="265" r:id="rId9"/>
    <p:sldId id="274" r:id="rId10"/>
    <p:sldId id="266" r:id="rId11"/>
    <p:sldId id="267" r:id="rId12"/>
    <p:sldId id="268" r:id="rId13"/>
    <p:sldId id="271" r:id="rId14"/>
    <p:sldId id="275" r:id="rId15"/>
    <p:sldId id="277" r:id="rId16"/>
    <p:sldId id="278" r:id="rId17"/>
    <p:sldId id="276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59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55;&#1088;&#1077;&#1079;\&#1077;&#1082;&#1089;&#1077;&#1083;&#1100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87;&#1088;&#1077;&#1079;\&#1088;&#1072;&#1089;&#1095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87;&#1088;&#1077;&#1079;\&#1088;&#1072;&#1089;&#1095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87;&#1088;&#1077;&#1079;\&#1088;&#1072;&#1089;&#1095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87;&#1088;&#1077;&#1079;\&#1088;&#1072;&#1089;&#1095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87;&#1088;&#1077;&#1079;\&#1088;&#1072;&#1089;&#1095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87;&#1088;&#1077;&#1079;\&#1088;&#1072;&#1089;&#1095;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87;&#1088;&#1077;&#1079;\&#1088;&#1072;&#1089;&#1095;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87;&#1088;&#1077;&#1079;\&#1088;&#1072;&#1089;&#1095;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87;&#1088;&#1077;&#1079;\&#1088;&#1072;&#1089;&#1095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87;&#1088;&#1077;&#1079;\&#1088;&#1072;&#1089;&#1095;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87;&#1088;&#1077;&#1079;\&#1088;&#1072;&#1089;&#1095;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87;&#1088;&#1077;&#1079;\&#1088;&#1072;&#1089;&#1095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6\&#1076;&#1083;&#1103;%20&#1074;&#1089;&#1077;&#1093;\&#1055;&#1086;&#1095;&#1090;&#1072;\2022\05%20&#1084;&#1072;&#1081;\05\&#1077;&#1082;&#1089;&#1077;&#1083;&#1100;%20&#1076;&#1083;&#1103;%20&#1076;&#1080;&#1072;&#1075;&#1088;&#1072;&#1084;&#1084;&#109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6\&#1076;&#1083;&#1103;%20&#1074;&#1089;&#1077;&#1093;\&#1055;&#1086;&#1095;&#1090;&#1072;\2022\05%20&#1084;&#1072;&#1081;\05\&#1077;&#1082;&#1089;&#1077;&#1083;&#1100;%20&#1076;&#1083;&#1103;%20&#1076;&#1080;&#1072;&#1075;&#1088;&#1072;&#1084;&#1084;&#109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55;&#1088;&#1077;&#1079;\&#1077;&#1082;&#1089;&#1077;&#1083;&#110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55;&#1088;&#1077;&#1079;\&#1077;&#1082;&#1089;&#1077;&#1083;&#1100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87;&#1088;&#1077;&#1079;\&#1088;&#1072;&#1089;&#1095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87;&#1088;&#1077;&#1079;\&#1088;&#1072;&#1089;&#1095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4;&#1103;\Desktop\&#1055;&#1088;&#1077;&#1079;\&#1077;&#1082;&#1089;&#1077;&#1083;&#110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3304910565492806"/>
          <c:w val="1"/>
          <c:h val="0.4996473093027978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5570655732846689"/>
                  <c:y val="-2.364181757582497E-2"/>
                </c:manualLayout>
              </c:layout>
              <c:showVal val="1"/>
              <c:showPercent val="1"/>
            </c:dLbl>
            <c:dLbl>
              <c:idx val="1"/>
              <c:layout>
                <c:manualLayout>
                  <c:x val="0.14204589451183575"/>
                  <c:y val="-9.8037122859364847E-2"/>
                </c:manualLayout>
              </c:layout>
              <c:showVal val="1"/>
              <c:showPercent val="1"/>
            </c:dLbl>
            <c:dLbl>
              <c:idx val="3"/>
              <c:layout>
                <c:manualLayout>
                  <c:x val="1.332463713528308E-2"/>
                  <c:y val="0.2057075007538845"/>
                </c:manualLayout>
              </c:layout>
              <c:showVal val="1"/>
              <c:showPercent val="1"/>
            </c:dLbl>
            <c:dLbl>
              <c:idx val="4"/>
              <c:layout>
                <c:manualLayout>
                  <c:x val="8.6874349338608031E-4"/>
                  <c:y val="-4.2747829606234231E-2"/>
                </c:manualLayout>
              </c:layout>
              <c:showVal val="1"/>
              <c:showPercent val="1"/>
            </c:dLbl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Налоги на совокупный доход</c:v>
                </c:pt>
                <c:pt idx="2">
                  <c:v>Акцизы</c:v>
                </c:pt>
                <c:pt idx="3">
                  <c:v>Прочие налоговые доходы</c:v>
                </c:pt>
                <c:pt idx="4">
                  <c:v>Доходы от использования и продажи имущества</c:v>
                </c:pt>
                <c:pt idx="5">
                  <c:v>Штрафы, возмещение ущерба</c:v>
                </c:pt>
                <c:pt idx="6">
                  <c:v>Прочие неналоговые доходы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23325</c:v>
                </c:pt>
                <c:pt idx="1">
                  <c:v>1688</c:v>
                </c:pt>
                <c:pt idx="2">
                  <c:v>9327</c:v>
                </c:pt>
                <c:pt idx="3">
                  <c:v>1439</c:v>
                </c:pt>
                <c:pt idx="4">
                  <c:v>5186</c:v>
                </c:pt>
                <c:pt idx="5">
                  <c:v>2915</c:v>
                </c:pt>
                <c:pt idx="6">
                  <c:v>3157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.11850402131444834"/>
          <c:y val="0.60165477645341614"/>
          <c:w val="0.87529503819603494"/>
          <c:h val="0.37818879912814163"/>
        </c:manualLayout>
      </c:layout>
      <c:txPr>
        <a:bodyPr/>
        <a:lstStyle/>
        <a:p>
          <a:pPr>
            <a:defRPr sz="1400" spc="-1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6908553474682746E-2"/>
          <c:y val="9.129329411276331E-2"/>
          <c:w val="0.78897858809100851"/>
          <c:h val="0.79502867690430457"/>
        </c:manualLayout>
      </c:layout>
      <c:pie3DChart>
        <c:varyColors val="1"/>
        <c:ser>
          <c:idx val="0"/>
          <c:order val="0"/>
          <c:tx>
            <c:strRef>
              <c:f>Лист1!$B$31</c:f>
              <c:strCache>
                <c:ptCount val="1"/>
                <c:pt idx="0">
                  <c:v>2021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28847239318655538"/>
                  <c:y val="-3.29126252304392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970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8769214785651794"/>
                  <c:y val="4.4630358705161858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Лист1!$A$32:$A$33</c:f>
              <c:strCache>
                <c:ptCount val="2"/>
                <c:pt idx="0">
                  <c:v>Обеспечение условий для предоставления услуг</c:v>
                </c:pt>
                <c:pt idx="1">
                  <c:v>Мероприятия программы</c:v>
                </c:pt>
              </c:strCache>
            </c:strRef>
          </c:cat>
          <c:val>
            <c:numRef>
              <c:f>Лист1!$B$32:$B$33</c:f>
              <c:numCache>
                <c:formatCode>General</c:formatCode>
                <c:ptCount val="2"/>
                <c:pt idx="0">
                  <c:v>2970</c:v>
                </c:pt>
                <c:pt idx="1">
                  <c:v>110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0559747488587194"/>
          <c:y val="7.2830935904952904E-2"/>
          <c:w val="0.81574107145129671"/>
          <c:h val="0.60820643614132353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1.0464750292478547E-2"/>
                  <c:y val="0.14470859306696213"/>
                </c:manualLayout>
              </c:layout>
              <c:showVal val="1"/>
            </c:dLbl>
            <c:dLbl>
              <c:idx val="1"/>
              <c:layout>
                <c:manualLayout>
                  <c:x val="4.040403183455938E-2"/>
                  <c:y val="0.14591743930172082"/>
                </c:manualLayout>
              </c:layout>
              <c:showVal val="1"/>
            </c:dLbl>
            <c:dLbl>
              <c:idx val="2"/>
              <c:layout>
                <c:manualLayout>
                  <c:x val="-9.2879961212129464E-2"/>
                  <c:y val="-1.4605142225908864E-2"/>
                </c:manualLayout>
              </c:layout>
              <c:showVal val="1"/>
            </c:dLbl>
            <c:dLbl>
              <c:idx val="3"/>
              <c:layout>
                <c:manualLayout>
                  <c:x val="6.7675586802282819E-2"/>
                  <c:y val="-1.0160707557998619E-2"/>
                </c:manualLayout>
              </c:layout>
              <c:showVal val="1"/>
            </c:dLbl>
            <c:dLbl>
              <c:idx val="4"/>
              <c:layout>
                <c:manualLayout>
                  <c:x val="0.20067229763836839"/>
                  <c:y val="-1.3335303749363101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Лист1!$B$19:$B$23</c:f>
              <c:strCache>
                <c:ptCount val="5"/>
                <c:pt idx="0">
                  <c:v>Публичные обязательства</c:v>
                </c:pt>
                <c:pt idx="1">
                  <c:v>Предоставление социальных услуг населению</c:v>
                </c:pt>
                <c:pt idx="2">
                  <c:v>Социальная защита семей с детьми, инвалидо, ветеранов</c:v>
                </c:pt>
                <c:pt idx="3">
                  <c:v>Поощрение отдельных категорий граждан</c:v>
                </c:pt>
                <c:pt idx="4">
                  <c:v>Охрана труда</c:v>
                </c:pt>
              </c:strCache>
            </c:strRef>
          </c:cat>
          <c:val>
            <c:numRef>
              <c:f>Лист1!$C$19:$C$23</c:f>
              <c:numCache>
                <c:formatCode>General</c:formatCode>
                <c:ptCount val="5"/>
                <c:pt idx="0">
                  <c:v>105117</c:v>
                </c:pt>
                <c:pt idx="1">
                  <c:v>87695</c:v>
                </c:pt>
                <c:pt idx="2">
                  <c:v>8247</c:v>
                </c:pt>
                <c:pt idx="3">
                  <c:v>183</c:v>
                </c:pt>
                <c:pt idx="4">
                  <c:v>8</c:v>
                </c:pt>
              </c:numCache>
            </c:numRef>
          </c:val>
        </c:ser>
      </c:pie3DChart>
    </c:plotArea>
    <c:legend>
      <c:legendPos val="b"/>
      <c:layout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1.8986657917760281E-2"/>
                  <c:y val="-6.7270538470740049E-2"/>
                </c:manualLayout>
              </c:layout>
              <c:showVal val="1"/>
            </c:dLbl>
            <c:dLbl>
              <c:idx val="1"/>
              <c:layout>
                <c:manualLayout>
                  <c:x val="6.6045713035870521E-2"/>
                  <c:y val="6.3171370470007052E-2"/>
                </c:manualLayout>
              </c:layout>
              <c:showVal val="1"/>
            </c:dLbl>
            <c:dLbl>
              <c:idx val="2"/>
              <c:layout>
                <c:manualLayout>
                  <c:x val="-7.7488407699037712E-2"/>
                  <c:y val="-8.8984981255201587E-2"/>
                </c:manualLayout>
              </c:layout>
              <c:showVal val="1"/>
            </c:dLbl>
            <c:dLbl>
              <c:idx val="3"/>
              <c:layout>
                <c:manualLayout>
                  <c:x val="-0.12781725721784776"/>
                  <c:y val="-5.9189786948122929E-2"/>
                </c:manualLayout>
              </c:layout>
              <c:showVal val="1"/>
            </c:dLbl>
            <c:dLbl>
              <c:idx val="4"/>
              <c:layout>
                <c:manualLayout>
                  <c:x val="0.12604057305336833"/>
                  <c:y val="-6.2422087557169811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Лист1!$B$26:$B$30</c:f>
              <c:strCache>
                <c:ptCount val="5"/>
                <c:pt idx="0">
                  <c:v>Публичные обязательства</c:v>
                </c:pt>
                <c:pt idx="1">
                  <c:v>Предоставление социальных услуг населению</c:v>
                </c:pt>
                <c:pt idx="2">
                  <c:v>Социальная защита семей с детьми, инвалидо, ветеранов</c:v>
                </c:pt>
                <c:pt idx="3">
                  <c:v>Поощрение отдельных категорий граждан</c:v>
                </c:pt>
                <c:pt idx="4">
                  <c:v>Охрана труда</c:v>
                </c:pt>
              </c:strCache>
            </c:strRef>
          </c:cat>
          <c:val>
            <c:numRef>
              <c:f>Лист1!$C$26:$C$30</c:f>
              <c:numCache>
                <c:formatCode>General</c:formatCode>
                <c:ptCount val="5"/>
                <c:pt idx="0">
                  <c:v>83075</c:v>
                </c:pt>
                <c:pt idx="1">
                  <c:v>97439</c:v>
                </c:pt>
                <c:pt idx="2">
                  <c:v>31334</c:v>
                </c:pt>
                <c:pt idx="3">
                  <c:v>1830</c:v>
                </c:pt>
                <c:pt idx="4">
                  <c:v>7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7.5703849518810151E-2"/>
                  <c:y val="-4.8470113014912636E-2"/>
                </c:manualLayout>
              </c:layout>
              <c:showVal val="1"/>
            </c:dLbl>
            <c:dLbl>
              <c:idx val="1"/>
              <c:layout>
                <c:manualLayout>
                  <c:x val="0.18668197725284338"/>
                  <c:y val="-4.6736305503429169E-3"/>
                </c:manualLayout>
              </c:layout>
              <c:showVal val="1"/>
            </c:dLbl>
            <c:dLbl>
              <c:idx val="2"/>
              <c:layout>
                <c:manualLayout>
                  <c:x val="1.7510498687664043E-2"/>
                  <c:y val="-0.16953281833033193"/>
                </c:manualLayout>
              </c:layout>
              <c:showVal val="1"/>
            </c:dLbl>
            <c:dLbl>
              <c:idx val="3"/>
              <c:layout>
                <c:manualLayout>
                  <c:x val="0.10956167979002626"/>
                  <c:y val="-6.008469119338569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Лист1!$H$2:$H$5</c:f>
              <c:strCache>
                <c:ptCount val="4"/>
                <c:pt idx="0">
                  <c:v>Детская школа искусств</c:v>
                </c:pt>
                <c:pt idx="1">
                  <c:v>Учреждения культуры</c:v>
                </c:pt>
                <c:pt idx="2">
                  <c:v>Укрепления МТБ учреждений культуры</c:v>
                </c:pt>
                <c:pt idx="3">
                  <c:v>Центральная библиотечная система</c:v>
                </c:pt>
              </c:strCache>
            </c:strRef>
          </c:cat>
          <c:val>
            <c:numRef>
              <c:f>Лист1!$I$2:$I$5</c:f>
              <c:numCache>
                <c:formatCode>General</c:formatCode>
                <c:ptCount val="4"/>
                <c:pt idx="0">
                  <c:v>8035</c:v>
                </c:pt>
                <c:pt idx="1">
                  <c:v>24832</c:v>
                </c:pt>
                <c:pt idx="2">
                  <c:v>1193</c:v>
                </c:pt>
                <c:pt idx="3">
                  <c:v>9233</c:v>
                </c:pt>
              </c:numCache>
            </c:numRef>
          </c:val>
        </c:ser>
      </c:pie3DChart>
    </c:plotArea>
    <c:legend>
      <c:legendPos val="b"/>
      <c:layout/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9166666666666663E-2"/>
          <c:y val="6.2589456941683691E-2"/>
          <c:w val="0.81388888888888955"/>
          <c:h val="0.81191811713111961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4.5626749781277287E-2"/>
                  <c:y val="-6.9509574736134824E-2"/>
                </c:manualLayout>
              </c:layout>
              <c:showVal val="1"/>
            </c:dLbl>
            <c:dLbl>
              <c:idx val="1"/>
              <c:layout>
                <c:manualLayout>
                  <c:x val="-6.0069444444444509E-2"/>
                  <c:y val="0.14255149570256745"/>
                </c:manualLayout>
              </c:layout>
              <c:showVal val="1"/>
            </c:dLbl>
            <c:dLbl>
              <c:idx val="2"/>
              <c:layout>
                <c:manualLayout>
                  <c:x val="4.5798556430446197E-2"/>
                  <c:y val="9.6551380217811247E-2"/>
                </c:manualLayout>
              </c:layout>
              <c:showVal val="1"/>
            </c:dLbl>
            <c:dLbl>
              <c:idx val="3"/>
              <c:layout>
                <c:manualLayout>
                  <c:x val="9.6664807524059732E-2"/>
                  <c:y val="-7.199840246087516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Лист1!$H$10:$H$13</c:f>
              <c:strCache>
                <c:ptCount val="4"/>
                <c:pt idx="0">
                  <c:v>Детская школа искусств</c:v>
                </c:pt>
                <c:pt idx="1">
                  <c:v>Учреждения культуры</c:v>
                </c:pt>
                <c:pt idx="2">
                  <c:v>Укрепления МТБ учреждений культуры</c:v>
                </c:pt>
                <c:pt idx="3">
                  <c:v>Центральная библиотечная система</c:v>
                </c:pt>
              </c:strCache>
            </c:strRef>
          </c:cat>
          <c:val>
            <c:numRef>
              <c:f>Лист1!$I$10:$I$13</c:f>
              <c:numCache>
                <c:formatCode>General</c:formatCode>
                <c:ptCount val="4"/>
                <c:pt idx="0">
                  <c:v>8954</c:v>
                </c:pt>
                <c:pt idx="1">
                  <c:v>26465</c:v>
                </c:pt>
                <c:pt idx="2">
                  <c:v>27087</c:v>
                </c:pt>
                <c:pt idx="3">
                  <c:v>9413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5.5240594925634375E-3"/>
                  <c:y val="-6.6841305109521257E-2"/>
                </c:manualLayout>
              </c:layout>
              <c:showVal val="1"/>
            </c:dLbl>
            <c:dLbl>
              <c:idx val="1"/>
              <c:layout>
                <c:manualLayout>
                  <c:x val="-2.9510717410323777E-2"/>
                  <c:y val="-0.20483324722304938"/>
                </c:manualLayout>
              </c:layout>
              <c:showVal val="1"/>
            </c:dLbl>
            <c:dLbl>
              <c:idx val="2"/>
              <c:layout>
                <c:manualLayout>
                  <c:x val="2.0104768153980754E-2"/>
                  <c:y val="7.5539716353573066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Лист1!$H$19:$H$21</c:f>
              <c:strCache>
                <c:ptCount val="3"/>
                <c:pt idx="0">
                  <c:v>Обеспечение деятельности в сфере массовой физической культуры и спорта</c:v>
                </c:pt>
                <c:pt idx="1">
                  <c:v>Предоставление муниципальных услуг в сфере массовой физической культуры и спорта</c:v>
                </c:pt>
                <c:pt idx="2">
                  <c:v>Развитие материально-технической базы учрежденеий</c:v>
                </c:pt>
              </c:strCache>
            </c:strRef>
          </c:cat>
          <c:val>
            <c:numRef>
              <c:f>Лист1!$I$19:$I$21</c:f>
              <c:numCache>
                <c:formatCode>General</c:formatCode>
                <c:ptCount val="3"/>
                <c:pt idx="0">
                  <c:v>507</c:v>
                </c:pt>
                <c:pt idx="1">
                  <c:v>608</c:v>
                </c:pt>
                <c:pt idx="2">
                  <c:v>2631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4.4458880139982504E-2"/>
          <c:y val="0.75780634263748681"/>
          <c:w val="0.93885979877515313"/>
          <c:h val="0.22603207205097728"/>
        </c:manualLayout>
      </c:layout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9.3055555555555738E-2"/>
          <c:y val="0.11938828074694142"/>
          <c:w val="0.81388888888888955"/>
          <c:h val="0.79677874520563252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9.5324803149606577E-2"/>
                  <c:y val="-1.1366499622049902E-3"/>
                </c:manualLayout>
              </c:layout>
              <c:showVal val="1"/>
            </c:dLbl>
            <c:dLbl>
              <c:idx val="1"/>
              <c:layout>
                <c:manualLayout>
                  <c:x val="9.7662510936132998E-2"/>
                  <c:y val="-8.4319549819423842E-2"/>
                </c:manualLayout>
              </c:layout>
              <c:showVal val="1"/>
            </c:dLbl>
            <c:dLbl>
              <c:idx val="2"/>
              <c:layout>
                <c:manualLayout>
                  <c:x val="-4.0198818897637802E-2"/>
                  <c:y val="3.990201293429267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Лист1!$H$26:$H$28</c:f>
              <c:strCache>
                <c:ptCount val="3"/>
                <c:pt idx="0">
                  <c:v>Обеспечение деятельности в сфере массовой физической культуры и спорта</c:v>
                </c:pt>
                <c:pt idx="1">
                  <c:v>Предоставление муниципальных услуг в сфере массовой физической культуры и спорта</c:v>
                </c:pt>
                <c:pt idx="2">
                  <c:v>Развитие материально-технической базы учрежденеий</c:v>
                </c:pt>
              </c:strCache>
            </c:strRef>
          </c:cat>
          <c:val>
            <c:numRef>
              <c:f>Лист1!$I$26:$I$28</c:f>
              <c:numCache>
                <c:formatCode>General</c:formatCode>
                <c:ptCount val="3"/>
                <c:pt idx="0">
                  <c:v>581</c:v>
                </c:pt>
                <c:pt idx="1">
                  <c:v>3231</c:v>
                </c:pt>
                <c:pt idx="2">
                  <c:v>12549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2.3557742782152242E-2"/>
                  <c:y val="-0.13723941219288682"/>
                </c:manualLayout>
              </c:layout>
              <c:showVal val="1"/>
            </c:dLbl>
            <c:dLbl>
              <c:idx val="1"/>
              <c:layout>
                <c:manualLayout>
                  <c:x val="3.5909339457567815E-2"/>
                  <c:y val="9.7251487494437558E-2"/>
                </c:manualLayout>
              </c:layout>
              <c:showVal val="1"/>
            </c:dLbl>
            <c:dLbl>
              <c:idx val="2"/>
              <c:layout>
                <c:manualLayout>
                  <c:x val="-0.15502854330708671"/>
                  <c:y val="4.6435391611091323E-2"/>
                </c:manualLayout>
              </c:layout>
              <c:showVal val="1"/>
            </c:dLbl>
            <c:dLbl>
              <c:idx val="3"/>
              <c:layout>
                <c:manualLayout>
                  <c:x val="3.9754921259842521E-2"/>
                  <c:y val="-0.2210572188053482"/>
                </c:manualLayout>
              </c:layout>
              <c:showVal val="1"/>
            </c:dLbl>
            <c:dLbl>
              <c:idx val="4"/>
              <c:layout>
                <c:manualLayout>
                  <c:x val="8.4026684164479629E-2"/>
                  <c:y val="-6.5851651347217696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Лист1!$N$2:$N$6</c:f>
              <c:strCache>
                <c:ptCount val="5"/>
                <c:pt idx="0">
                  <c:v>Дорожное хозяйство</c:v>
                </c:pt>
                <c:pt idx="1">
                  <c:v>Транспорт</c:v>
                </c:pt>
                <c:pt idx="2">
                  <c:v>Обеспечение качественными коммунальными услугами</c:v>
                </c:pt>
                <c:pt idx="3">
                  <c:v>Экономическое развитие</c:v>
                </c:pt>
                <c:pt idx="4">
                  <c:v>Сельское хозяйство</c:v>
                </c:pt>
              </c:strCache>
            </c:strRef>
          </c:cat>
          <c:val>
            <c:numRef>
              <c:f>Лист1!$O$2:$O$6</c:f>
              <c:numCache>
                <c:formatCode>General</c:formatCode>
                <c:ptCount val="5"/>
                <c:pt idx="0">
                  <c:v>13835</c:v>
                </c:pt>
                <c:pt idx="1">
                  <c:v>7137</c:v>
                </c:pt>
                <c:pt idx="2">
                  <c:v>1823</c:v>
                </c:pt>
                <c:pt idx="3">
                  <c:v>21348</c:v>
                </c:pt>
                <c:pt idx="4">
                  <c:v>47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3.0771434820647408E-2"/>
          <c:y val="0.77797819372939025"/>
          <c:w val="0.96623468941382362"/>
          <c:h val="0.20798675474244788"/>
        </c:manualLayout>
      </c:layout>
    </c:legend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0694444444444449"/>
          <c:y val="1.6814433779606254E-3"/>
          <c:w val="0.81388888888888955"/>
          <c:h val="0.82353814439673556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7.5208223972003635E-2"/>
                  <c:y val="0.19466634888264786"/>
                </c:manualLayout>
              </c:layout>
              <c:showVal val="1"/>
            </c:dLbl>
            <c:dLbl>
              <c:idx val="1"/>
              <c:layout>
                <c:manualLayout>
                  <c:x val="-5.4700896762904634E-2"/>
                  <c:y val="6.1199455395795806E-2"/>
                </c:manualLayout>
              </c:layout>
              <c:showVal val="1"/>
            </c:dLbl>
            <c:dLbl>
              <c:idx val="2"/>
              <c:layout>
                <c:manualLayout>
                  <c:x val="-3.2027121609798766E-2"/>
                  <c:y val="-0.198889389058996"/>
                </c:manualLayout>
              </c:layout>
              <c:showVal val="1"/>
            </c:dLbl>
            <c:dLbl>
              <c:idx val="3"/>
              <c:layout>
                <c:manualLayout>
                  <c:x val="-5.2605314960629916E-2"/>
                  <c:y val="-0.10165908307277008"/>
                </c:manualLayout>
              </c:layout>
              <c:showVal val="1"/>
            </c:dLbl>
            <c:dLbl>
              <c:idx val="4"/>
              <c:layout>
                <c:manualLayout>
                  <c:x val="5.5745953630796152E-2"/>
                  <c:y val="-8.330337224345708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Лист1!$N$10:$N$14</c:f>
              <c:strCache>
                <c:ptCount val="5"/>
                <c:pt idx="0">
                  <c:v>Дорожное хозяйство</c:v>
                </c:pt>
                <c:pt idx="1">
                  <c:v>Транспорт</c:v>
                </c:pt>
                <c:pt idx="2">
                  <c:v>Обеспечение качественными коммунальными услугами</c:v>
                </c:pt>
                <c:pt idx="3">
                  <c:v>Экономическое развитие</c:v>
                </c:pt>
                <c:pt idx="4">
                  <c:v>Сельское хозяйство</c:v>
                </c:pt>
              </c:strCache>
            </c:strRef>
          </c:cat>
          <c:val>
            <c:numRef>
              <c:f>Лист1!$O$10:$O$14</c:f>
              <c:numCache>
                <c:formatCode>General</c:formatCode>
                <c:ptCount val="5"/>
                <c:pt idx="0">
                  <c:v>17589</c:v>
                </c:pt>
                <c:pt idx="1">
                  <c:v>7430</c:v>
                </c:pt>
                <c:pt idx="2">
                  <c:v>2952</c:v>
                </c:pt>
                <c:pt idx="3">
                  <c:v>4862</c:v>
                </c:pt>
                <c:pt idx="4">
                  <c:v>240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5.6872623258887117E-2"/>
                  <c:y val="-4.1467633476770904E-2"/>
                </c:manualLayout>
              </c:layout>
              <c:showVal val="1"/>
            </c:dLbl>
            <c:dLbl>
              <c:idx val="1"/>
              <c:layout>
                <c:manualLayout>
                  <c:x val="3.6557180261694036E-2"/>
                  <c:y val="9.424809529682654E-2"/>
                </c:manualLayout>
              </c:layout>
              <c:showVal val="1"/>
            </c:dLbl>
            <c:dLbl>
              <c:idx val="2"/>
              <c:layout>
                <c:manualLayout>
                  <c:x val="-2.9284659340772928E-2"/>
                  <c:y val="-0.16212222788035988"/>
                </c:manualLayout>
              </c:layout>
              <c:showVal val="1"/>
            </c:dLbl>
            <c:dLbl>
              <c:idx val="3"/>
              <c:layout>
                <c:manualLayout>
                  <c:x val="-4.2335980366271724E-2"/>
                  <c:y val="-7.2704084528037033E-2"/>
                </c:manualLayout>
              </c:layout>
              <c:showVal val="1"/>
            </c:dLbl>
            <c:dLbl>
              <c:idx val="4"/>
              <c:layout>
                <c:manualLayout>
                  <c:x val="-5.6044034614007976E-2"/>
                  <c:y val="-4.0867034353134941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Лист1!$N$19:$N$23</c:f>
              <c:strCache>
                <c:ptCount val="5"/>
                <c:pt idx="0">
                  <c:v>Защита населения и территорий от ЧС</c:v>
                </c:pt>
                <c:pt idx="1">
                  <c:v>Эффективная власть</c:v>
                </c:pt>
                <c:pt idx="2">
                  <c:v>Информационное общество</c:v>
                </c:pt>
                <c:pt idx="3">
                  <c:v>Управление муниципальными финансами</c:v>
                </c:pt>
                <c:pt idx="4">
                  <c:v>Поддержка СОНКО Пошех. МР</c:v>
                </c:pt>
              </c:strCache>
            </c:strRef>
          </c:cat>
          <c:val>
            <c:numRef>
              <c:f>Лист1!$O$19:$O$23</c:f>
              <c:numCache>
                <c:formatCode>General</c:formatCode>
                <c:ptCount val="5"/>
                <c:pt idx="0">
                  <c:v>91</c:v>
                </c:pt>
                <c:pt idx="1">
                  <c:v>17666</c:v>
                </c:pt>
                <c:pt idx="2">
                  <c:v>2243</c:v>
                </c:pt>
                <c:pt idx="3">
                  <c:v>2803</c:v>
                </c:pt>
                <c:pt idx="4">
                  <c:v>876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"/>
          <c:y val="0.7719775771282783"/>
          <c:w val="0.98124988424525106"/>
          <c:h val="0.21360804390445801"/>
        </c:manualLayout>
      </c:layout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9.9758162969306605E-2"/>
          <c:w val="1"/>
          <c:h val="0.468128016256032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6634127899694939"/>
                  <c:y val="1.8185671582520123E-2"/>
                </c:manualLayout>
              </c:layout>
              <c:showVal val="1"/>
              <c:showPercent val="1"/>
            </c:dLbl>
            <c:dLbl>
              <c:idx val="1"/>
              <c:layout>
                <c:manualLayout>
                  <c:x val="0.19271469624812171"/>
                  <c:y val="-4.776009890653722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1688; </a:t>
                    </a:r>
                    <a:endParaRPr lang="ru-RU" dirty="0" smtClean="0"/>
                  </a:p>
                  <a:p>
                    <a:r>
                      <a:rPr lang="en-US" dirty="0" smtClean="0"/>
                      <a:t>3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  <c:showPercent val="1"/>
            </c:dLbl>
            <c:dLbl>
              <c:idx val="3"/>
              <c:layout>
                <c:manualLayout>
                  <c:x val="1.1466703152683572E-3"/>
                  <c:y val="0.1005706206012885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1439; </a:t>
                    </a:r>
                    <a:endParaRPr lang="ru-RU" dirty="0" smtClean="0"/>
                  </a:p>
                  <a:p>
                    <a:r>
                      <a:rPr lang="en-US" dirty="0" smtClean="0"/>
                      <a:t>3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  <c:showPercent val="1"/>
            </c:dLbl>
            <c:dLbl>
              <c:idx val="4"/>
              <c:layout>
                <c:manualLayout>
                  <c:x val="1.1466703152683564E-3"/>
                  <c:y val="-9.016961168015461E-2"/>
                </c:manualLayout>
              </c:layout>
              <c:showVal val="1"/>
              <c:showPercent val="1"/>
            </c:dLbl>
            <c:dLbl>
              <c:idx val="5"/>
              <c:layout>
                <c:manualLayout>
                  <c:x val="0.14050913273247184"/>
                  <c:y val="7.0926969560179257E-2"/>
                </c:manualLayout>
              </c:layout>
              <c:showVal val="1"/>
              <c:showPercent val="1"/>
            </c:dLbl>
            <c:dLbl>
              <c:idx val="6"/>
              <c:layout>
                <c:manualLayout>
                  <c:x val="0.11187906922689231"/>
                  <c:y val="9.6195759242626716E-3"/>
                </c:manualLayout>
              </c:layout>
              <c:showVal val="1"/>
              <c:showPercent val="1"/>
            </c:dLbl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Налоги на совокупный доход</c:v>
                </c:pt>
                <c:pt idx="2">
                  <c:v>Акцизы</c:v>
                </c:pt>
                <c:pt idx="3">
                  <c:v>Прочие налоговые доходы</c:v>
                </c:pt>
                <c:pt idx="4">
                  <c:v>Доходы от использования и продажи имущества</c:v>
                </c:pt>
                <c:pt idx="5">
                  <c:v>Штрафы, возмещение ущерба</c:v>
                </c:pt>
                <c:pt idx="6">
                  <c:v>Прочие неналоговые доходы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24452</c:v>
                </c:pt>
                <c:pt idx="1">
                  <c:v>667</c:v>
                </c:pt>
                <c:pt idx="2">
                  <c:v>11368</c:v>
                </c:pt>
                <c:pt idx="3">
                  <c:v>1371</c:v>
                </c:pt>
                <c:pt idx="4">
                  <c:v>7937</c:v>
                </c:pt>
                <c:pt idx="5">
                  <c:v>7960</c:v>
                </c:pt>
                <c:pt idx="6">
                  <c:v>1528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3.0991120887017682E-2"/>
          <c:y val="0.55659727231408174"/>
          <c:w val="0.94977847940820803"/>
          <c:h val="0.44340272768591898"/>
        </c:manualLayout>
      </c:layout>
      <c:txPr>
        <a:bodyPr/>
        <a:lstStyle/>
        <a:p>
          <a:pPr>
            <a:defRPr sz="1400" spc="-10" baseline="0">
              <a:latin typeface="+mn-lt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9.3540540048109688E-2"/>
          <c:y val="7.7165174301138857E-4"/>
          <c:w val="0.81291891990378151"/>
          <c:h val="0.82067933349820232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7.8891702858443116E-2"/>
                  <c:y val="-8.4791092156487821E-2"/>
                </c:manualLayout>
              </c:layout>
              <c:showVal val="1"/>
            </c:dLbl>
            <c:dLbl>
              <c:idx val="1"/>
              <c:layout>
                <c:manualLayout>
                  <c:x val="5.3037154026541598E-2"/>
                  <c:y val="8.8657127659078128E-2"/>
                </c:manualLayout>
              </c:layout>
              <c:showVal val="1"/>
            </c:dLbl>
            <c:dLbl>
              <c:idx val="2"/>
              <c:layout>
                <c:manualLayout>
                  <c:x val="5.3941041141084157E-3"/>
                  <c:y val="-0.22256893733309074"/>
                </c:manualLayout>
              </c:layout>
              <c:showVal val="1"/>
            </c:dLbl>
            <c:dLbl>
              <c:idx val="3"/>
              <c:layout>
                <c:manualLayout>
                  <c:x val="-1.7126305559172387E-2"/>
                  <c:y val="-0.12017333681733415"/>
                </c:manualLayout>
              </c:layout>
              <c:showVal val="1"/>
            </c:dLbl>
            <c:dLbl>
              <c:idx val="4"/>
              <c:layout>
                <c:manualLayout>
                  <c:x val="-9.2891065604695677E-2"/>
                  <c:y val="-8.664293968790193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Лист1!$N$26:$N$30</c:f>
              <c:strCache>
                <c:ptCount val="5"/>
                <c:pt idx="0">
                  <c:v>Защита населения и территорий от ЧС</c:v>
                </c:pt>
                <c:pt idx="1">
                  <c:v>Эффективная власть</c:v>
                </c:pt>
                <c:pt idx="2">
                  <c:v>Информационное общество</c:v>
                </c:pt>
                <c:pt idx="3">
                  <c:v>Управление муниципальными финансами</c:v>
                </c:pt>
                <c:pt idx="4">
                  <c:v>Поддержка СОНКО Пошех. МР</c:v>
                </c:pt>
              </c:strCache>
            </c:strRef>
          </c:cat>
          <c:val>
            <c:numRef>
              <c:f>Лист1!$O$26:$O$30</c:f>
              <c:numCache>
                <c:formatCode>General</c:formatCode>
                <c:ptCount val="5"/>
                <c:pt idx="0">
                  <c:v>666</c:v>
                </c:pt>
                <c:pt idx="1">
                  <c:v>20591</c:v>
                </c:pt>
                <c:pt idx="2">
                  <c:v>2095</c:v>
                </c:pt>
                <c:pt idx="3">
                  <c:v>4191</c:v>
                </c:pt>
                <c:pt idx="4">
                  <c:v>781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3.1221784776902888E-2"/>
                  <c:y val="0.10175729530974635"/>
                </c:manualLayout>
              </c:layout>
              <c:showVal val="1"/>
            </c:dLbl>
            <c:dLbl>
              <c:idx val="1"/>
              <c:layout>
                <c:manualLayout>
                  <c:x val="2.581113298337712E-2"/>
                  <c:y val="-0.25918306056327839"/>
                </c:manualLayout>
              </c:layout>
              <c:showVal val="1"/>
            </c:dLbl>
            <c:dLbl>
              <c:idx val="2"/>
              <c:layout>
                <c:manualLayout>
                  <c:x val="1.4112751531058617E-2"/>
                  <c:y val="-9.6282199840530089E-2"/>
                </c:manualLayout>
              </c:layout>
              <c:showVal val="1"/>
            </c:dLbl>
            <c:dLbl>
              <c:idx val="3"/>
              <c:layout>
                <c:manualLayout>
                  <c:x val="-7.9206692913385918E-2"/>
                  <c:y val="-4.2611647989738127E-2"/>
                </c:manualLayout>
              </c:layout>
              <c:showVal val="1"/>
            </c:dLbl>
            <c:dLbl>
              <c:idx val="4"/>
              <c:layout>
                <c:manualLayout>
                  <c:x val="8.5927165354330828E-2"/>
                  <c:y val="-4.2115895247281904E-2"/>
                </c:manualLayout>
              </c:layout>
              <c:showVal val="1"/>
            </c:dLbl>
            <c:dLbl>
              <c:idx val="5"/>
              <c:layout>
                <c:manualLayout>
                  <c:x val="0.22490507436570428"/>
                  <c:y val="-4.096150217262229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Лист1!$C$34:$C$39</c:f>
              <c:strCache>
                <c:ptCount val="6"/>
                <c:pt idx="0">
                  <c:v>Центральный аппарат</c:v>
                </c:pt>
                <c:pt idx="1">
                  <c:v>глава Пошехонского МР</c:v>
                </c:pt>
                <c:pt idx="2">
                  <c:v>Учреждения ОМСУ, выполняющие госполномочия</c:v>
                </c:pt>
                <c:pt idx="3">
                  <c:v>Резервный фонд</c:v>
                </c:pt>
                <c:pt idx="4">
                  <c:v>Переданные полномочия от поселений на содержание ОМСУ</c:v>
                </c:pt>
                <c:pt idx="5">
                  <c:v>Другие расходы</c:v>
                </c:pt>
              </c:strCache>
            </c:strRef>
          </c:cat>
          <c:val>
            <c:numRef>
              <c:f>Лист1!$D$34:$D$39</c:f>
              <c:numCache>
                <c:formatCode>General</c:formatCode>
                <c:ptCount val="6"/>
                <c:pt idx="0">
                  <c:v>33648</c:v>
                </c:pt>
                <c:pt idx="1">
                  <c:v>1567</c:v>
                </c:pt>
                <c:pt idx="2">
                  <c:v>9476</c:v>
                </c:pt>
                <c:pt idx="3">
                  <c:v>136</c:v>
                </c:pt>
                <c:pt idx="4">
                  <c:v>449</c:v>
                </c:pt>
                <c:pt idx="5">
                  <c:v>774</c:v>
                </c:pt>
              </c:numCache>
            </c:numRef>
          </c:val>
        </c:ser>
      </c:pie3DChart>
    </c:plotArea>
    <c:legend>
      <c:legendPos val="b"/>
      <c:layout/>
    </c:legend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9.3055555555555725E-2"/>
          <c:y val="1.6270579556226116E-4"/>
          <c:w val="0.81388888888888944"/>
          <c:h val="0.82420684106061637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3.1528652668416444E-2"/>
                  <c:y val="7.6583890926397724E-2"/>
                </c:manualLayout>
              </c:layout>
              <c:showVal val="1"/>
            </c:dLbl>
            <c:dLbl>
              <c:idx val="1"/>
              <c:layout>
                <c:manualLayout>
                  <c:x val="2.0636482939632547E-4"/>
                  <c:y val="-0.30195759614276402"/>
                </c:manualLayout>
              </c:layout>
              <c:showVal val="1"/>
            </c:dLbl>
            <c:dLbl>
              <c:idx val="2"/>
              <c:layout>
                <c:manualLayout>
                  <c:x val="-5.7225503062117225E-3"/>
                  <c:y val="-0.12841777612627878"/>
                </c:manualLayout>
              </c:layout>
              <c:showVal val="1"/>
            </c:dLbl>
            <c:dLbl>
              <c:idx val="3"/>
              <c:layout>
                <c:manualLayout>
                  <c:x val="-8.9265091863517054E-2"/>
                  <c:y val="-7.8304572887287968E-2"/>
                </c:manualLayout>
              </c:layout>
              <c:showVal val="1"/>
            </c:dLbl>
            <c:dLbl>
              <c:idx val="4"/>
              <c:layout>
                <c:manualLayout>
                  <c:x val="7.0813429571303668E-2"/>
                  <c:y val="-7.5995786737968793E-2"/>
                </c:manualLayout>
              </c:layout>
              <c:showVal val="1"/>
            </c:dLbl>
            <c:dLbl>
              <c:idx val="5"/>
              <c:layout>
                <c:manualLayout>
                  <c:x val="0.20470450568678916"/>
                  <c:y val="-7.6572983275298573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Лист1!$C$42:$C$47</c:f>
              <c:strCache>
                <c:ptCount val="6"/>
                <c:pt idx="0">
                  <c:v>Центральный аппарат</c:v>
                </c:pt>
                <c:pt idx="1">
                  <c:v>глава Пошехонского МР</c:v>
                </c:pt>
                <c:pt idx="2">
                  <c:v>Учреждения ОМСУ, выполняющие госполномочия</c:v>
                </c:pt>
                <c:pt idx="3">
                  <c:v>Резервный фонд</c:v>
                </c:pt>
                <c:pt idx="4">
                  <c:v>Переданные полномочия от поселений на содержание ОМСУ</c:v>
                </c:pt>
                <c:pt idx="5">
                  <c:v>Другие расходы</c:v>
                </c:pt>
              </c:strCache>
            </c:strRef>
          </c:cat>
          <c:val>
            <c:numRef>
              <c:f>Лист1!$D$42:$D$47</c:f>
              <c:numCache>
                <c:formatCode>General</c:formatCode>
                <c:ptCount val="6"/>
                <c:pt idx="0">
                  <c:v>36939</c:v>
                </c:pt>
                <c:pt idx="1">
                  <c:v>2434</c:v>
                </c:pt>
                <c:pt idx="2">
                  <c:v>10410</c:v>
                </c:pt>
                <c:pt idx="3">
                  <c:v>130</c:v>
                </c:pt>
                <c:pt idx="4">
                  <c:v>438</c:v>
                </c:pt>
                <c:pt idx="5">
                  <c:v>484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21289247883795512"/>
                  <c:y val="-4.987677110492409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698 286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2762609361329832"/>
                  <c:y val="7.949110527850701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50 835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Лист1!$A$107:$A$108</c:f>
              <c:strCache>
                <c:ptCount val="2"/>
                <c:pt idx="0">
                  <c:v>расходы по муниципальным программам</c:v>
                </c:pt>
                <c:pt idx="1">
                  <c:v>расходы по непрограммным мероприятиям</c:v>
                </c:pt>
              </c:strCache>
            </c:strRef>
          </c:cat>
          <c:val>
            <c:numRef>
              <c:f>Лист1!$B$107:$B$108</c:f>
              <c:numCache>
                <c:formatCode>General</c:formatCode>
                <c:ptCount val="2"/>
                <c:pt idx="0">
                  <c:v>602004</c:v>
                </c:pt>
                <c:pt idx="1">
                  <c:v>46836</c:v>
                </c:pt>
              </c:numCache>
            </c:numRef>
          </c:val>
        </c:ser>
      </c:pie3DChart>
    </c:plotArea>
    <c:legend>
      <c:legendPos val="b"/>
      <c:layout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9986258762104481E-2"/>
          <c:y val="3.0958945677235217E-2"/>
          <c:w val="0.8225411376588424"/>
          <c:h val="0.82052020746164722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22259176085656471"/>
                  <c:y val="-5.376870898202733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624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916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3779276027996501"/>
                  <c:y val="1.792760279965004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46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050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Лист1!$A$111:$A$112</c:f>
              <c:strCache>
                <c:ptCount val="2"/>
                <c:pt idx="0">
                  <c:v>расходы по муниципальным программам</c:v>
                </c:pt>
                <c:pt idx="1">
                  <c:v>расходы по непрограммным мероприятиям</c:v>
                </c:pt>
              </c:strCache>
            </c:strRef>
          </c:cat>
          <c:val>
            <c:numRef>
              <c:f>Лист1!$B$111:$B$112</c:f>
              <c:numCache>
                <c:formatCode>General</c:formatCode>
                <c:ptCount val="2"/>
                <c:pt idx="0">
                  <c:v>624916</c:v>
                </c:pt>
                <c:pt idx="1">
                  <c:v>46050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3119195173673036E-2"/>
          <c:y val="8.0861847975197867E-2"/>
          <c:w val="0.87500030137151463"/>
          <c:h val="0.730138549247730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2020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2073622321218286"/>
                  <c:y val="2.313938757655310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636 889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6.6737571164773524E-2"/>
                  <c:y val="-2.134789151356089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33 073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.10798163277607049"/>
                  <c:y val="-1.997046369203860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28 324</a:t>
                    </a:r>
                  </a:p>
                  <a:p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Социальная сфера</c:v>
                </c:pt>
                <c:pt idx="1">
                  <c:v>Экономика</c:v>
                </c:pt>
                <c:pt idx="2">
                  <c:v>Другие общегосударственные вопросы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548706</c:v>
                </c:pt>
                <c:pt idx="1">
                  <c:v>31285</c:v>
                </c:pt>
                <c:pt idx="2">
                  <c:v>22013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"/>
          <c:y val="0.81256494432589954"/>
          <c:w val="0.79781346747105453"/>
          <c:h val="0.17197622667431089"/>
        </c:manualLayout>
      </c:layout>
      <c:txPr>
        <a:bodyPr/>
        <a:lstStyle/>
        <a:p>
          <a:pPr>
            <a:defRPr sz="12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3055555555555738E-2"/>
          <c:y val="4.8163126338291104E-2"/>
          <c:w val="0.8611111111111116"/>
          <c:h val="0.85779593222726924"/>
        </c:manualLayout>
      </c:layout>
      <c:pie3DChart>
        <c:varyColors val="1"/>
        <c:ser>
          <c:idx val="0"/>
          <c:order val="0"/>
          <c:tx>
            <c:strRef>
              <c:f>Лист1!$B$6</c:f>
              <c:strCache>
                <c:ptCount val="1"/>
                <c:pt idx="0">
                  <c:v>Факт 2021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1748972003499561"/>
                  <c:y val="-4.445866141732311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557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046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4.7791447944007429E-2"/>
                  <c:y val="-5.356226305045209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44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190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.11373961067366578"/>
                  <c:y val="-2.718832020997389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23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679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Лист1!$A$7:$A$9</c:f>
              <c:strCache>
                <c:ptCount val="3"/>
                <c:pt idx="0">
                  <c:v>Социальная сфера</c:v>
                </c:pt>
                <c:pt idx="1">
                  <c:v>Экономика</c:v>
                </c:pt>
                <c:pt idx="2">
                  <c:v>Другие общегосударственные вопросы</c:v>
                </c:pt>
              </c:strCache>
            </c:strRef>
          </c:cat>
          <c:val>
            <c:numRef>
              <c:f>Лист1!$B$7:$B$9</c:f>
              <c:numCache>
                <c:formatCode>General</c:formatCode>
                <c:ptCount val="3"/>
                <c:pt idx="0">
                  <c:v>557046</c:v>
                </c:pt>
                <c:pt idx="1">
                  <c:v>44190</c:v>
                </c:pt>
                <c:pt idx="2">
                  <c:v>23679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4929269961365088"/>
                  <c:y val="-0.10508189730549757"/>
                </c:manualLayout>
              </c:layout>
              <c:showVal val="1"/>
            </c:dLbl>
            <c:dLbl>
              <c:idx val="1"/>
              <c:layout>
                <c:manualLayout>
                  <c:x val="-3.0300117657706627E-2"/>
                  <c:y val="6.4946895336713092E-2"/>
                </c:manualLayout>
              </c:layout>
              <c:showVal val="1"/>
            </c:dLbl>
            <c:dLbl>
              <c:idx val="2"/>
              <c:layout>
                <c:manualLayout>
                  <c:x val="-3.822888949226174E-2"/>
                  <c:y val="2.1384820048178911E-2"/>
                </c:manualLayout>
              </c:layout>
              <c:showVal val="1"/>
            </c:dLbl>
            <c:dLbl>
              <c:idx val="3"/>
              <c:layout>
                <c:manualLayout>
                  <c:x val="5.0607113765951665E-2"/>
                  <c:y val="-0.13777097040952072"/>
                </c:manualLayout>
              </c:layout>
              <c:showVal val="1"/>
            </c:dLbl>
            <c:dLbl>
              <c:idx val="4"/>
              <c:layout>
                <c:manualLayout>
                  <c:x val="-2.8868404380486882E-2"/>
                  <c:y val="1.5175637291913876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Лист1!$B$2:$B$7</c:f>
              <c:strCache>
                <c:ptCount val="6"/>
                <c:pt idx="0">
                  <c:v>Образовательный процесс в детских садах</c:v>
                </c:pt>
                <c:pt idx="1">
                  <c:v>Образовательный процесс в школах</c:v>
                </c:pt>
                <c:pt idx="2">
                  <c:v>Обеспечение деятельности подведомственных учреждений</c:v>
                </c:pt>
                <c:pt idx="3">
                  <c:v>Содержание ребенка в семье опекуна и приемной семье</c:v>
                </c:pt>
                <c:pt idx="4">
                  <c:v>Развитие МТБ</c:v>
                </c:pt>
                <c:pt idx="5">
                  <c:v>Оздоровление и отдых детей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49333</c:v>
                </c:pt>
                <c:pt idx="1">
                  <c:v>168037</c:v>
                </c:pt>
                <c:pt idx="2">
                  <c:v>22057</c:v>
                </c:pt>
                <c:pt idx="3">
                  <c:v>42309</c:v>
                </c:pt>
                <c:pt idx="4">
                  <c:v>8743</c:v>
                </c:pt>
                <c:pt idx="5">
                  <c:v>2649</c:v>
                </c:pt>
              </c:numCache>
            </c:numRef>
          </c:val>
        </c:ser>
      </c:pie3DChart>
    </c:plotArea>
    <c:legend>
      <c:legendPos val="b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9.2129377383723843E-2"/>
          <c:y val="1.6880216255898667E-2"/>
          <c:w val="0.86153230753046306"/>
          <c:h val="0.8527779333128036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8.7295707735809663E-2"/>
                  <c:y val="-9.8380310095363716E-2"/>
                </c:manualLayout>
              </c:layout>
              <c:showVal val="1"/>
            </c:dLbl>
            <c:dLbl>
              <c:idx val="1"/>
              <c:layout>
                <c:manualLayout>
                  <c:x val="0.10759787839020123"/>
                  <c:y val="1.330453484981048E-2"/>
                </c:manualLayout>
              </c:layout>
              <c:showVal val="1"/>
            </c:dLbl>
            <c:dLbl>
              <c:idx val="2"/>
              <c:layout>
                <c:manualLayout>
                  <c:x val="1.7385489730740163E-2"/>
                  <c:y val="-0.12638490978450087"/>
                </c:manualLayout>
              </c:layout>
              <c:showVal val="1"/>
            </c:dLbl>
            <c:dLbl>
              <c:idx val="3"/>
              <c:layout>
                <c:manualLayout>
                  <c:x val="0.10781635285680752"/>
                  <c:y val="-0.14149280443129689"/>
                </c:manualLayout>
              </c:layout>
              <c:showVal val="1"/>
            </c:dLbl>
            <c:dLbl>
              <c:idx val="4"/>
              <c:layout>
                <c:manualLayout>
                  <c:x val="6.3659504637695569E-2"/>
                  <c:y val="-6.7591374234897333E-2"/>
                </c:manualLayout>
              </c:layout>
              <c:showVal val="1"/>
            </c:dLbl>
            <c:dLbl>
              <c:idx val="5"/>
              <c:layout>
                <c:manualLayout>
                  <c:x val="9.876880867110166E-2"/>
                  <c:y val="-6.5024787098473383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Лист1!$B$10:$B$15</c:f>
              <c:strCache>
                <c:ptCount val="6"/>
                <c:pt idx="0">
                  <c:v>Образовательный процесс в детских садах</c:v>
                </c:pt>
                <c:pt idx="1">
                  <c:v>Образовательный процесс в школах</c:v>
                </c:pt>
                <c:pt idx="2">
                  <c:v>Обеспечение деятельности подведомственных учреждений</c:v>
                </c:pt>
                <c:pt idx="3">
                  <c:v>Содержание ребенка в семье опекуна и приемной семье</c:v>
                </c:pt>
                <c:pt idx="4">
                  <c:v>Развитие МТБ</c:v>
                </c:pt>
                <c:pt idx="5">
                  <c:v>Оздоровление и отдых детей</c:v>
                </c:pt>
              </c:strCache>
            </c:strRef>
          </c:cat>
          <c:val>
            <c:numRef>
              <c:f>Лист1!$C$10:$C$15</c:f>
              <c:numCache>
                <c:formatCode>General</c:formatCode>
                <c:ptCount val="6"/>
                <c:pt idx="0">
                  <c:v>56067</c:v>
                </c:pt>
                <c:pt idx="1">
                  <c:v>174079</c:v>
                </c:pt>
                <c:pt idx="2">
                  <c:v>21786</c:v>
                </c:pt>
                <c:pt idx="3">
                  <c:v>46961</c:v>
                </c:pt>
                <c:pt idx="4">
                  <c:v>14118</c:v>
                </c:pt>
                <c:pt idx="5">
                  <c:v>3558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2916666666666668"/>
          <c:y val="8.4943294947753462E-2"/>
          <c:w val="0.77777777777778034"/>
          <c:h val="0.69037090089182851"/>
        </c:manualLayout>
      </c:layout>
      <c:pie3DChart>
        <c:varyColors val="1"/>
        <c:ser>
          <c:idx val="0"/>
          <c:order val="0"/>
          <c:tx>
            <c:strRef>
              <c:f>Лист1!$B$27</c:f>
              <c:strCache>
                <c:ptCount val="1"/>
                <c:pt idx="0">
                  <c:v>2020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24328543307086731"/>
                  <c:y val="4.247916886911225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3 754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-0.13442268153980771"/>
                  <c:y val="2.872922134733146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230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Лист1!$A$28:$A$29</c:f>
              <c:strCache>
                <c:ptCount val="2"/>
                <c:pt idx="0">
                  <c:v>Обеспечение условий для предоставления услуг</c:v>
                </c:pt>
                <c:pt idx="1">
                  <c:v>Мероприятия программы</c:v>
                </c:pt>
              </c:strCache>
            </c:strRef>
          </c:cat>
          <c:val>
            <c:numRef>
              <c:f>Лист1!$B$28:$B$29</c:f>
              <c:numCache>
                <c:formatCode>General</c:formatCode>
                <c:ptCount val="2"/>
                <c:pt idx="0">
                  <c:v>2671</c:v>
                </c:pt>
                <c:pt idx="1">
                  <c:v>125</c:v>
                </c:pt>
              </c:numCache>
            </c:numRef>
          </c:val>
        </c:ser>
      </c:pie3DChart>
    </c:plotArea>
    <c:legend>
      <c:legendPos val="b"/>
      <c:layout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3AB02-9BDD-4367-B5A0-6D1A3C6D9B8D}" type="datetimeFigureOut">
              <a:rPr lang="ru-RU"/>
              <a:pPr>
                <a:defRPr/>
              </a:pPr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C52DE-9A91-4BC1-A75D-988F963E72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D2577-B2CD-4952-9D88-DEC70EC1865A}" type="datetimeFigureOut">
              <a:rPr lang="ru-RU"/>
              <a:pPr>
                <a:defRPr/>
              </a:pPr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BE52C-C885-49EF-BF2B-99CC69177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25B0C-B34F-4A49-A47E-DC47E9660C64}" type="datetimeFigureOut">
              <a:rPr lang="ru-RU"/>
              <a:pPr>
                <a:defRPr/>
              </a:pPr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EBE5D-1310-42CD-A081-5EF7B8D2D8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A12F4-F61D-4C98-8873-9D133ABC3662}" type="datetimeFigureOut">
              <a:rPr lang="ru-RU"/>
              <a:pPr>
                <a:defRPr/>
              </a:pPr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79E4E-28FF-4D92-8D96-9418B87A1C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01ED6-5635-447E-B135-2D489ED19416}" type="datetimeFigureOut">
              <a:rPr lang="ru-RU"/>
              <a:pPr>
                <a:defRPr/>
              </a:pPr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7DF53-FD8F-4820-89F1-856E625061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8AA0B-B396-4BB6-B3CE-0DA60204D614}" type="datetimeFigureOut">
              <a:rPr lang="ru-RU"/>
              <a:pPr>
                <a:defRPr/>
              </a:pPr>
              <a:t>12.04.2023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F84FF-29D2-479B-A34D-0964604912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25F13-BD76-4DEA-ACE7-8F2BC7399648}" type="datetimeFigureOut">
              <a:rPr lang="ru-RU"/>
              <a:pPr>
                <a:defRPr/>
              </a:pPr>
              <a:t>12.04.2023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9467A-4583-4E7C-8163-901CC2F8C7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7FDA4-635A-4571-B6BF-FB57BF848DBF}" type="datetimeFigureOut">
              <a:rPr lang="ru-RU"/>
              <a:pPr>
                <a:defRPr/>
              </a:pPr>
              <a:t>12.04.2023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75667-7F92-4605-84A6-5BDB277D13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7C8D9-9EB5-47A0-A2BD-88DD78381D9A}" type="datetimeFigureOut">
              <a:rPr lang="ru-RU"/>
              <a:pPr>
                <a:defRPr/>
              </a:pPr>
              <a:t>12.04.2023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D6287-8A26-4FD8-844E-5B980C2361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7B49A-D68D-4379-8BF9-B32D5C769BAB}" type="datetimeFigureOut">
              <a:rPr lang="ru-RU"/>
              <a:pPr>
                <a:defRPr/>
              </a:pPr>
              <a:t>12.04.2023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A02B0-B79B-4992-A058-7C2DFA867C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601D7-52AB-4050-8AEC-E95F9B129CDF}" type="datetimeFigureOut">
              <a:rPr lang="ru-RU"/>
              <a:pPr>
                <a:defRPr/>
              </a:pPr>
              <a:t>12.04.2023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80EA1-6796-4173-AAC4-6641A9B863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0DA77C-1779-4152-8AD3-16DF2DBE1DD9}" type="datetimeFigureOut">
              <a:rPr lang="ru-RU"/>
              <a:pPr>
                <a:defRPr/>
              </a:pPr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E1E623-F2EF-4BAE-A413-0A5815F019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poshfin@rambler.ru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Бюджет для граждан Пошехонского муниципального района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5715016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Разработан на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основании проекта решения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Собрания Депутатов Пошехонского муниципального района «Об исполнении бюджета Пошехонского муниципального района за 2022 год»</a:t>
            </a:r>
            <a:endParaRPr lang="ru-RU" dirty="0"/>
          </a:p>
        </p:txBody>
      </p:sp>
      <p:pic>
        <p:nvPicPr>
          <p:cNvPr id="5" name="Рисунок 4" descr="4790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285860"/>
            <a:ext cx="8715436" cy="4485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расходов бюджета района по муниципальным программам в сфере экономики за 2022 год (тыс.руб.)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625" y="1071563"/>
            <a:ext cx="4040188" cy="354012"/>
          </a:xfrm>
        </p:spPr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Факт 2021 год – </a:t>
            </a:r>
            <a:r>
              <a:rPr lang="ru-RU" sz="1900" b="0" dirty="0" smtClean="0">
                <a:latin typeface="Times New Roman" pitchFamily="18" charset="0"/>
                <a:cs typeface="Times New Roman" pitchFamily="18" charset="0"/>
              </a:rPr>
              <a:t>44 190 тыс.руб.</a:t>
            </a:r>
            <a:endParaRPr lang="ru-RU" sz="19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1000125"/>
            <a:ext cx="4041775" cy="425450"/>
          </a:xfrm>
        </p:spPr>
        <p:txBody>
          <a:bodyPr/>
          <a:lstStyle/>
          <a:p>
            <a:pPr algn="ctr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Факт 2022 год – </a:t>
            </a:r>
            <a:r>
              <a:rPr lang="ru-RU" sz="1900" b="0" dirty="0" smtClean="0">
                <a:latin typeface="Times New Roman" pitchFamily="18" charset="0"/>
                <a:cs typeface="Times New Roman" pitchFamily="18" charset="0"/>
              </a:rPr>
              <a:t>33 073 тыс.руб.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0" y="1428736"/>
          <a:ext cx="4572000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4572000" y="1428736"/>
          <a:ext cx="4572000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расходов бюджета района за 2022 год по муниципальным программам в сфере других общегосударственных вопросов</a:t>
            </a:r>
          </a:p>
        </p:txBody>
      </p:sp>
      <p:sp>
        <p:nvSpPr>
          <p:cNvPr id="12291" name="Текст 2"/>
          <p:cNvSpPr>
            <a:spLocks noGrp="1"/>
          </p:cNvSpPr>
          <p:nvPr>
            <p:ph type="body" idx="1"/>
          </p:nvPr>
        </p:nvSpPr>
        <p:spPr>
          <a:xfrm>
            <a:off x="428625" y="1214438"/>
            <a:ext cx="4040188" cy="388937"/>
          </a:xfrm>
        </p:spPr>
        <p:txBody>
          <a:bodyPr/>
          <a:lstStyle/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Факт 2021 год – </a:t>
            </a:r>
            <a:r>
              <a:rPr lang="ru-RU" sz="1900" b="0" dirty="0" smtClean="0">
                <a:latin typeface="Times New Roman" pitchFamily="18" charset="0"/>
                <a:cs typeface="Times New Roman" pitchFamily="18" charset="0"/>
              </a:rPr>
              <a:t>23 679 тыс.руб.</a:t>
            </a:r>
          </a:p>
        </p:txBody>
      </p:sp>
      <p:sp>
        <p:nvSpPr>
          <p:cNvPr id="12293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1214438"/>
            <a:ext cx="4041775" cy="388937"/>
          </a:xfrm>
        </p:spPr>
        <p:txBody>
          <a:bodyPr/>
          <a:lstStyle/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Факт 2022 год –  28324 </a:t>
            </a:r>
            <a:r>
              <a:rPr lang="ru-RU" sz="1900" b="0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0" y="1571612"/>
          <a:ext cx="4643438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4643438" y="1714488"/>
          <a:ext cx="4500562" cy="514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непрограммных расходов бюджета района за 2022 год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>
          <a:xfrm>
            <a:off x="428625" y="928688"/>
            <a:ext cx="4040188" cy="317500"/>
          </a:xfrm>
        </p:spPr>
        <p:txBody>
          <a:bodyPr/>
          <a:lstStyle/>
          <a:p>
            <a:pPr algn="ctr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Факт 2021 год </a:t>
            </a:r>
            <a:r>
              <a:rPr lang="ru-RU" sz="1900" b="0" dirty="0" smtClean="0">
                <a:latin typeface="Times New Roman" pitchFamily="18" charset="0"/>
                <a:cs typeface="Times New Roman" pitchFamily="18" charset="0"/>
              </a:rPr>
              <a:t>– 46 050 тыс.руб.</a:t>
            </a:r>
          </a:p>
        </p:txBody>
      </p:sp>
      <p:sp>
        <p:nvSpPr>
          <p:cNvPr id="13317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928688"/>
            <a:ext cx="4041775" cy="317500"/>
          </a:xfrm>
        </p:spPr>
        <p:txBody>
          <a:bodyPr/>
          <a:lstStyle/>
          <a:p>
            <a:pPr algn="ctr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Факт 2022 год </a:t>
            </a:r>
            <a:r>
              <a:rPr lang="ru-RU" sz="1900" b="0" dirty="0" smtClean="0">
                <a:latin typeface="Times New Roman" pitchFamily="18" charset="0"/>
                <a:cs typeface="Times New Roman" pitchFamily="18" charset="0"/>
              </a:rPr>
              <a:t>– 50 835тыс.руб.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0" y="1214422"/>
          <a:ext cx="4572000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4572000" y="1214422"/>
          <a:ext cx="4572000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Пошехонского муниципального района за 2022 год по разделам и подразделам классификации расходов бюджетов   Российской Федерации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44" y="1857364"/>
          <a:ext cx="8858311" cy="2867492"/>
        </p:xfrm>
        <a:graphic>
          <a:graphicData uri="http://schemas.openxmlformats.org/drawingml/2006/table">
            <a:tbl>
              <a:tblPr/>
              <a:tblGrid>
                <a:gridCol w="790460"/>
                <a:gridCol w="3642992"/>
                <a:gridCol w="1567340"/>
                <a:gridCol w="1785950"/>
                <a:gridCol w="1071569"/>
              </a:tblGrid>
              <a:tr h="776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latin typeface="Times New Roman"/>
                        </a:rPr>
                        <a:t>Код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Times New Roman"/>
                        </a:rPr>
                        <a:t>Наименование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План    (тыс.руб.)</a:t>
                      </a:r>
                    </a:p>
                  </a:txBody>
                  <a:tcPr marL="8878" marR="8878" marT="8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Исполнено     (тыс. руб.)</a:t>
                      </a:r>
                    </a:p>
                  </a:txBody>
                  <a:tcPr marL="8878" marR="8878" marT="8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latin typeface="Times New Roman"/>
                        </a:rPr>
                        <a:t>% исполнения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0100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/>
                        </a:rPr>
                        <a:t>62 844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/>
                        </a:rPr>
                        <a:t>60 509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/>
                        </a:rPr>
                        <a:t>96,3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3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0300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/>
                        </a:rPr>
                        <a:t>712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/>
                        </a:rPr>
                        <a:t>91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/>
                        </a:rPr>
                        <a:t>93,5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0400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/>
                        </a:rPr>
                        <a:t>26 905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/>
                        </a:rPr>
                        <a:t>20 900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/>
                        </a:rPr>
                        <a:t>93,8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0500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/>
                        </a:rPr>
                        <a:t>2 688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/>
                        </a:rPr>
                        <a:t>750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/>
                        </a:rPr>
                        <a:t>18,6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0600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/>
                        </a:rPr>
                        <a:t>1 164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/>
                        </a:rPr>
                        <a:t>940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/>
                        </a:rPr>
                        <a:t>100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0700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Times New Roman"/>
                        </a:rPr>
                        <a:t>Образование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/>
                        </a:rPr>
                        <a:t>314 764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/>
                        </a:rPr>
                        <a:t>272 314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/>
                        </a:rPr>
                        <a:t>99,8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0800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/>
                        </a:rPr>
                        <a:t>60 789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/>
                        </a:rPr>
                        <a:t>49 006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/>
                        </a:rPr>
                        <a:t>99,9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1000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/>
                        </a:rPr>
                        <a:t>269 580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/>
                        </a:rPr>
                        <a:t>251 656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/>
                        </a:rPr>
                        <a:t>98,7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1100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/>
                        </a:rPr>
                        <a:t>16 362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/>
                        </a:rPr>
                        <a:t>18 043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/>
                        </a:rPr>
                        <a:t>100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1200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Times New Roman"/>
                        </a:rPr>
                        <a:t>Средства массовой информации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/>
                        </a:rPr>
                        <a:t>740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/>
                        </a:rPr>
                        <a:t>740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/>
                        </a:rPr>
                        <a:t>100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3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1400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latin typeface="Times New Roman"/>
                        </a:rPr>
                        <a:t>Межбюджетные трансферты общего характера  бюджетам бюджетной системы Российской Федерации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/>
                        </a:rPr>
                        <a:t>3 000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/>
                        </a:rPr>
                        <a:t>3 000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/>
                        </a:rPr>
                        <a:t>100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43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latin typeface="Times New Roman"/>
                        </a:rPr>
                        <a:t>ВСЕГО: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/>
                        </a:rPr>
                        <a:t>759 548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/>
                        </a:rPr>
                        <a:t>749 121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/>
                        </a:rPr>
                        <a:t>98,6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43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latin typeface="Times New Roman"/>
                        </a:rPr>
                        <a:t>Дефицит (-), профицит (+)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/>
                        </a:rPr>
                        <a:t>-17 180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latin typeface="Times New Roman"/>
                        </a:rPr>
                        <a:t>-7 021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8878" marR="8878" marT="8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/>
          <a:lstStyle/>
          <a:p>
            <a:r>
              <a:rPr lang="ru-RU" sz="1800" b="1" dirty="0" smtClean="0">
                <a:solidFill>
                  <a:srgbClr val="000000"/>
                </a:solidFill>
                <a:latin typeface="Times New Roman"/>
              </a:rPr>
              <a:t>Информация об исполнении бюджетных ассигнованиях, предусмотренных на реализацию национальных проектов и входящих в них региональных проектов,  за 2022 год</a:t>
            </a:r>
            <a:br>
              <a:rPr lang="ru-RU" sz="1800" b="1" dirty="0" smtClean="0">
                <a:solidFill>
                  <a:srgbClr val="000000"/>
                </a:solidFill>
                <a:latin typeface="Times New Roman"/>
              </a:rPr>
            </a:b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3" y="1805468"/>
          <a:ext cx="8749637" cy="3088349"/>
        </p:xfrm>
        <a:graphic>
          <a:graphicData uri="http://schemas.openxmlformats.org/drawingml/2006/table">
            <a:tbl>
              <a:tblPr/>
              <a:tblGrid>
                <a:gridCol w="324701"/>
                <a:gridCol w="3240360"/>
                <a:gridCol w="494026"/>
                <a:gridCol w="730110"/>
                <a:gridCol w="521880"/>
                <a:gridCol w="846272"/>
                <a:gridCol w="418898"/>
                <a:gridCol w="877246"/>
                <a:gridCol w="387924"/>
                <a:gridCol w="908220"/>
              </a:tblGrid>
              <a:tr h="263970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6173" marR="6173" marT="6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81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latin typeface="Arial"/>
                      </a:endParaRPr>
                    </a:p>
                  </a:txBody>
                  <a:tcPr marL="6173" marR="6173" marT="6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</a:p>
                  </a:txBody>
                  <a:tcPr marL="6173" marR="6173" marT="6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173" marR="6173" marT="6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 marL="6173" marR="6173" marT="6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10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6173" marR="6173" marT="6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(руб.)</a:t>
                      </a: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 средства</a:t>
                      </a: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9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ФБ</a:t>
                      </a: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</a:t>
                      </a: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МБ</a:t>
                      </a: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</a:t>
                      </a:r>
                    </a:p>
                  </a:txBody>
                  <a:tcPr marL="6173" marR="6173" marT="61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707 710,06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8 826 260,63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3 248 098,33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633 351,10</a:t>
                      </a: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1.1.</a:t>
                      </a: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Региональный проект "Культурная среда"</a:t>
                      </a:r>
                    </a:p>
                  </a:txBody>
                  <a:tcPr marL="6173" marR="6173" marT="61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12 655 626,70</a:t>
                      </a: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8 776 260,63</a:t>
                      </a: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3 246 014,97</a:t>
                      </a: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633 351,10</a:t>
                      </a: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1.2.</a:t>
                      </a: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Региональный проект "Творческие люди"</a:t>
                      </a:r>
                    </a:p>
                  </a:txBody>
                  <a:tcPr marL="6173" marR="6173" marT="61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52 083,36</a:t>
                      </a: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50 000,00</a:t>
                      </a: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2 083,36</a:t>
                      </a: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Демография</a:t>
                      </a: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21 539 052,46</a:t>
                      </a: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18 002 268,72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3 536 783,74</a:t>
                      </a: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1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2.1.</a:t>
                      </a: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Региональный проект "Финансовая поддержка семей при рождении детей"</a:t>
                      </a:r>
                    </a:p>
                  </a:txBody>
                  <a:tcPr marL="6173" marR="6173" marT="61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21 539 052,46</a:t>
                      </a: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18 002 268,72</a:t>
                      </a: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3 536 783,74</a:t>
                      </a: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6173" marR="6173" marT="61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2 963 125,00</a:t>
                      </a: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1 463 125,00</a:t>
                      </a: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1 500 000,00</a:t>
                      </a: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2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3.1</a:t>
                      </a: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Региональный проект "Современная школа"</a:t>
                      </a:r>
                    </a:p>
                  </a:txBody>
                  <a:tcPr marL="6173" marR="6173" marT="61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2 963 125,00</a:t>
                      </a: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1 463 125,00</a:t>
                      </a: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1 500 000,00</a:t>
                      </a: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4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37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209 887,52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26 828 529,35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248 007,07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2 133 351,10</a:t>
                      </a: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73" marR="6173" marT="6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Информация об исполнении публичных нормативных обязательств бюджета Пошехонского муниципального района за 2022 год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504" y="1124744"/>
          <a:ext cx="8928992" cy="5505718"/>
        </p:xfrm>
        <a:graphic>
          <a:graphicData uri="http://schemas.openxmlformats.org/drawingml/2006/table">
            <a:tbl>
              <a:tblPr/>
              <a:tblGrid>
                <a:gridCol w="648072"/>
                <a:gridCol w="3816424"/>
                <a:gridCol w="3816424"/>
                <a:gridCol w="648072"/>
              </a:tblGrid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Целевая статья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целевой статьи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публичных нормативных обязательств в соответствии с утвержденными  нормативными правовыми актами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(руб.)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4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01.0.00.00000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700" b="0" i="1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l" fontAlgn="b"/>
                      <a:r>
                        <a:rPr lang="ru-RU" sz="7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</a:t>
                      </a:r>
                      <a:r>
                        <a:rPr lang="ru-RU" sz="7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программа "Развитие образования  Пошехонского муниципального района"</a:t>
                      </a:r>
                    </a:p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431" marR="3431" marT="34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20 937 900,22  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01.1.00.00000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Ведомственная целевая программа "Развитие образования Пошехонского муниципального </a:t>
                      </a:r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района»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431" marR="3431" marT="34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20 937 900,22  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6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01.1.02.70460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Содержание ребенка в семье опекуна и приемной семье, а также вознаграждение, причитающееся приемному родителю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Ежемесячная выплата на содержание ребенка, находящегося под опекой (попечительством)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18 413 333,68  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01.1.02.70500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поддержка опеки и попечительства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Единовременная выплата при рождении ребенка или устройстве его в семью                             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2 520 291,54  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01.1.01.74390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Оздоровление и отдых детей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Компенсация части расходов на приобретение путевки в организации отдыха детей и их оздоровления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4 275,00  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6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03.0.00.00000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7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"Социальная поддержка населения и охрана труда в  Пошехонском муниципальном районе"</a:t>
                      </a:r>
                    </a:p>
                  </a:txBody>
                  <a:tcPr marL="3431" marR="3431" marT="34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80 362 716,81  </a:t>
                      </a:r>
                    </a:p>
                  </a:txBody>
                  <a:tcPr marL="3431" marR="3431" marT="34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6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03.1.00.00000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Ведомственная целевая программа "Социальная поддержка населения  Пошехонского муниципального района"</a:t>
                      </a:r>
                    </a:p>
                  </a:txBody>
                  <a:tcPr marL="3431" marR="3431" marT="34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80 362 716,81  </a:t>
                      </a:r>
                    </a:p>
                  </a:txBody>
                  <a:tcPr marL="3431" marR="3431" marT="34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3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03.1.01.52200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Осуществление переданного полномочия Российской Федерации по осуществлению ежегодной денежной выплаты лицам, награжденным нагрудным знаком "Почетный донор России", за счет средств федерального бюджета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Ежегодная денежная выплата лицам, награжденным нагрудным знаком "Почетный донор России"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518 556,72  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6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03.1.Р1.55730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Ежемесячная денежная выплата в связи с рождением (усыновлением) первого ребенка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Ежемесячная денежная выплата в связи с рождением (усыновлением) первого ребенка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8 841 004,51  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5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03.1.01.70750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поддержка отдельных категорий граждан в части ежемесячной выплаты ветеранам труда, труженикам тыла, реабилитированным лицам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Ежемесячная денежная выплата на социальную поддержку отдельных категорий граждан в части ежемесячной денежной выплаты ветеранам труда, труженикам тыла, реабилитированным лицам 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10 160 495,00  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03.1.03.70890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Оказание социальной помощи отдельным категориям граждан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помощь семьям с детьми, социальная помощь гражданам, санаторно-курортное лечение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159 503,00  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5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03.1.Р1.50840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Ежемесячная денежная выплата, назначаемая при рождения третьего ребенка или последующих детей до достижения ребенком возраста трех лет 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Ежемесячная денежная выплата, назначаемая при рождении третьего ребенка или последующих детей до достижения ребенком возраста трех лет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11 416 273,40  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03.1.P1.5084F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Осуществление ежемесячной денежной выплаты, назначаемой при рождении третьего ребенка или последующих детей до достижения ребенком возраста трех лет, за счет средств резервного фонда Правительства Российской Федерации и средств областного бюджета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Ежемесячная денежная выплата, назначаемая при рождении третьего ребенка или последующих детей до достижения ребенком возраста трех лет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1 133 403,60  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92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03.1.01.70860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Денежные выплаты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Единовременная выплата на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погребение,единовременная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выплата при рождении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ребенка,единовременная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выплата по беременности и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родам,единовременная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выплата женщинам, вставшим на учет в ранние сроки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беременности,ежемесячная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выплата на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доппитание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беременным женщинам из малоимущих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семей,ежемесячная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выплата на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доппитание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кормящим матерям из малоимущих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семей,ежемесячная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выплата на детей от 1,5 до 3-х лет, не посещающих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ДОУ,ежемесячная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выплата на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ребенка-инвалида,ежемесячная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выплата инвалидам вследствие военной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травмы,ежемесячная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выплата на детей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родителей-инвалидов,ежемес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 выплата неработающим пенсионерам, имеющим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госнаграды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- почетные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звания,единовременная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денежная выплата ветеранам ВОВ в связи с юбилейными датами и др.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4 426 346,40  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6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03.1.01.R3020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Ежемесячная денежная выплата на ребенка в возрасте от трех до семи лет включительно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Ежемесячная денежная выплата на ребенка в возрасте от трех до семи лет включительно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32 645 662,99  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5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03.1.01.R302F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Осуществление ежемесячной денежной выплаты на ребенка в возрасте от трех до семи лет включительно за счет средств резервного фонда Правительства Российской Федерации и средств областного бюджета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Ежемесячная денежная выплата на ребенка в возрасте от трех до семи лет включительно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3 256 673,32  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6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03.1.01.73040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поддержка отдельных категорий граждан в части ежемесячного пособия на ребенка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Ежемесячная денежная выплата на социальную поддержку отдельных категорий граждан в части ежемесячного пособия на ребенка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6 033 530,00  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8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03.1.01.60500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Доплаты к пенсиям муниципальных служащих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Ежемесячная доплата к пенсиям муниципальным служащим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1 771 267,87  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11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101 300 617,03  </a:t>
                      </a:r>
                    </a:p>
                  </a:txBody>
                  <a:tcPr marL="3431" marR="3431" marT="3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ОТЧЕТ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 расходовании денежных средств дорожного   фонда   Пошехонского муниципального района за 2022 год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1556792"/>
          <a:ext cx="8712968" cy="5087192"/>
        </p:xfrm>
        <a:graphic>
          <a:graphicData uri="http://schemas.openxmlformats.org/drawingml/2006/table">
            <a:tbl>
              <a:tblPr/>
              <a:tblGrid>
                <a:gridCol w="320522"/>
                <a:gridCol w="4678242"/>
                <a:gridCol w="1320946"/>
                <a:gridCol w="1322389"/>
                <a:gridCol w="1070869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Мероприятия запланированные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 2022 год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утвержденный решением о бюджете муниципального района, руб.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Фактически, руб.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выполнено,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Остаток акцизов на 01.01.2022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3 778 562,60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Доходы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2.1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акцизы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11 233 000,00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11 367 767,76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101,20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2.2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субсидия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5 538 588,00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5 538 588,00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Итого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16 771 588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16 906 355,76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521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3.1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передача полномочий по дорожной деятельности Администрациям Кременевского и Белосельского сельских поселений.  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3 911 419,43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3 911 419,43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Из них субсидия: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1 245 848,46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1 245 848,46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4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3.2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Изготовление проектно-сметной документации и экспертиза смет на ремонт автодорог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300 000,00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194 109,18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64.71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8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3.3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Ремонт автомобильных дорог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spc="10">
                          <a:solidFill>
                            <a:srgbClr val="332E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9 681 391,55</a:t>
                      </a:r>
                      <a:endParaRPr lang="ru-RU" sz="1200" spc="10">
                        <a:solidFill>
                          <a:srgbClr val="332E2D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8 557 410,12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88,39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2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Из них субсидия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spc="10">
                          <a:solidFill>
                            <a:srgbClr val="332E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4 292 739,54</a:t>
                      </a:r>
                      <a:endParaRPr lang="ru-RU" sz="1200" spc="10">
                        <a:solidFill>
                          <a:srgbClr val="332E2D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4 292 739,54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3.4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Содержание автомобильных дорог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4 634 629,62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4 634 629,62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2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3.5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изготовление паспорта мостового перехода через реку Маткома автодорога Патрино-Голодяйка 1+800 км. в Пошехонском районе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291 000,00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291 000,00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3.6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Устройство ж/б трубы на автомобильной дороге "С.Посад-Череповец"-Бошарово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350 000,00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59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Итого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19 168 440,60</a:t>
                      </a:r>
                      <a:endParaRPr lang="ru-RU" sz="1200" b="1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17 588 568,35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91,76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59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Остаток акцизов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31.12.2022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3 096 350,01</a:t>
                      </a: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038" marR="15038" marT="15038" marB="1503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357166"/>
            <a:ext cx="84296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Управление финансов администрации Пошехонского муниципального района</a:t>
            </a: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poshfin@rambler.ru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тел. (48546)22098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152850, Ярославская обл. г. Пошехонье, ул.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Даниловская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График работы: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ПН-ЧТ с 8:00 до 17:00 (обед с 12:00 до 13:00)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ПТ - с 8:00 до 16:00 (обед с 12:00 до 13:00)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СБ - ВС  - выходные дни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Руководитель: Зам. главы администрации Пошехонского МР по финансам и экономике - начальник управления финансов Смирнова Елена Сергеевна</a:t>
            </a:r>
          </a:p>
        </p:txBody>
      </p:sp>
      <p:pic>
        <p:nvPicPr>
          <p:cNvPr id="5" name="Рисунок 4" descr="IMG_25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64513" y="3214686"/>
            <a:ext cx="5250693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51520" y="476673"/>
            <a:ext cx="4392488" cy="1512168"/>
          </a:xfrm>
        </p:spPr>
        <p:txBody>
          <a:bodyPr/>
          <a:lstStyle/>
          <a:p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2021 год</a:t>
            </a:r>
          </a:p>
          <a:p>
            <a:pPr algn="ctr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Доходы всего: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680 074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  <a:p>
            <a:r>
              <a:rPr lang="ru-RU" sz="1500" u="sng" dirty="0" smtClean="0">
                <a:latin typeface="Times New Roman" pitchFamily="18" charset="0"/>
                <a:cs typeface="Times New Roman" pitchFamily="18" charset="0"/>
              </a:rPr>
              <a:t>Налоговые и неналоговые доходы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47 037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                                 исполнение   104,9 %</a:t>
            </a:r>
          </a:p>
          <a:p>
            <a:r>
              <a:rPr lang="ru-RU" sz="1500" u="sng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         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633 037</a:t>
            </a:r>
            <a:endParaRPr lang="ru-RU" sz="2000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half" idx="2"/>
          </p:nvPr>
        </p:nvGraphicFramePr>
        <p:xfrm>
          <a:off x="179512" y="1700808"/>
          <a:ext cx="418420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620689"/>
            <a:ext cx="4041775" cy="1368152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2022 год</a:t>
            </a:r>
          </a:p>
          <a:p>
            <a:pPr algn="ctr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Доходы всего: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742 099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  <a:p>
            <a:r>
              <a:rPr lang="ru-RU" sz="1500" u="sng" dirty="0" smtClean="0">
                <a:latin typeface="Times New Roman" pitchFamily="18" charset="0"/>
                <a:cs typeface="Times New Roman" pitchFamily="18" charset="0"/>
              </a:rPr>
              <a:t>Налоговые и неналоговые доходы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53 912 </a:t>
            </a:r>
            <a:endParaRPr lang="ru-RU" sz="15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                                  исполнение 105,8 %</a:t>
            </a:r>
          </a:p>
          <a:p>
            <a:r>
              <a:rPr lang="ru-RU" sz="1500" u="sng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          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688 187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4"/>
          </p:nvPr>
        </p:nvGraphicFramePr>
        <p:xfrm>
          <a:off x="4572000" y="1700808"/>
          <a:ext cx="4319463" cy="5157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Исполнение расходов бюджета Пошехонского муниципального района за 2022 год.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643050"/>
            <a:ext cx="4040188" cy="639762"/>
          </a:xfrm>
        </p:spPr>
        <p:txBody>
          <a:bodyPr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Факт 2021г. –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670 966 тыс.руб.</a:t>
            </a: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1643050"/>
            <a:ext cx="4041775" cy="639762"/>
          </a:xfrm>
        </p:spPr>
        <p:txBody>
          <a:bodyPr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Факт 2022г. –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749 121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4572000" y="2285992"/>
          <a:ext cx="4429156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214282" y="2285992"/>
          <a:ext cx="4357686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1143000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расходов бюджета Пошехонского муниципального района    за 2022 год по муниципальным программам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63" y="1071563"/>
            <a:ext cx="4040187" cy="639762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Факт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2021 год – 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624 916 тыс.руб.</a:t>
            </a:r>
            <a:endParaRPr lang="ru-RU" sz="1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0" y="1071563"/>
            <a:ext cx="4041775" cy="639762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Факт 2022 год – 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698 286 тыс.руб.</a:t>
            </a:r>
            <a:endParaRPr lang="ru-RU" sz="1800" b="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4286248" y="1643050"/>
          <a:ext cx="4562475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214282" y="1714488"/>
          <a:ext cx="4572000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расходов бюджета района за 2022 год по МП «Развитие образования Пошехонского муниципального района»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625" y="1071563"/>
            <a:ext cx="4040188" cy="639762"/>
          </a:xfrm>
        </p:spPr>
        <p:txBody>
          <a:bodyPr rtlCol="0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Факт 2021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294 823 тыс.руб</a:t>
            </a:r>
            <a:r>
              <a:rPr lang="ru-RU" b="0" dirty="0" smtClean="0"/>
              <a:t>.</a:t>
            </a:r>
            <a:endParaRPr lang="ru-RU" b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1071563"/>
            <a:ext cx="4041775" cy="639762"/>
          </a:xfrm>
        </p:spPr>
        <p:txBody>
          <a:bodyPr rtlCol="0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Факт 2022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317 270 тыс.руб.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14282" y="1714488"/>
          <a:ext cx="4572032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4286248" y="1714488"/>
          <a:ext cx="4643470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071563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расходов бюджета района за 2022 год по МП «Реализация молодежной политики Пошехонского муниципального района»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63" y="1143000"/>
            <a:ext cx="4040187" cy="639763"/>
          </a:xfrm>
        </p:spPr>
        <p:txBody>
          <a:bodyPr rtlCol="0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Факт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2021 год – 3 080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тыс.руб.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1143000"/>
            <a:ext cx="4041775" cy="639763"/>
          </a:xfrm>
        </p:spPr>
        <p:txBody>
          <a:bodyPr rtlCol="0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Факт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2022 год –  3 984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тыс.руб.</a:t>
            </a: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4714876" y="1857364"/>
          <a:ext cx="4214842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285720" y="1857364"/>
          <a:ext cx="4429124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расходов бюджета района за 2022 год по МП «Социальная поддержка населения и охрана труда в Пошехонском районе»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625" y="1143000"/>
            <a:ext cx="4040188" cy="639763"/>
          </a:xfrm>
        </p:spPr>
        <p:txBody>
          <a:bodyPr rtlCol="0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Факт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2021 год –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201 250 тыс.руб.</a:t>
            </a: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1143000"/>
            <a:ext cx="4041775" cy="639763"/>
          </a:xfrm>
        </p:spPr>
        <p:txBody>
          <a:bodyPr rtlCol="0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Факт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2022 год –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213 685 тыс.руб.</a:t>
            </a:r>
            <a:endParaRPr lang="ru-RU" b="0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" y="1857364"/>
          <a:ext cx="4714876" cy="5000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4572000" y="1857364"/>
          <a:ext cx="4572000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расходов бюджета района за 2022 год по МП «Развитие культуры в Пошехонском муниципальном районе» (тыс.руб.)</a:t>
            </a:r>
          </a:p>
        </p:txBody>
      </p:sp>
      <p:sp>
        <p:nvSpPr>
          <p:cNvPr id="10243" name="Текст 2"/>
          <p:cNvSpPr>
            <a:spLocks noGrp="1"/>
          </p:cNvSpPr>
          <p:nvPr>
            <p:ph type="body" idx="1"/>
          </p:nvPr>
        </p:nvSpPr>
        <p:spPr>
          <a:xfrm>
            <a:off x="428625" y="1143000"/>
            <a:ext cx="4040188" cy="639763"/>
          </a:xfrm>
        </p:spPr>
        <p:txBody>
          <a:bodyPr/>
          <a:lstStyle/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Факт 2021 год – </a:t>
            </a:r>
            <a:r>
              <a:rPr lang="ru-RU" sz="1900" b="0" dirty="0" smtClean="0">
                <a:latin typeface="Times New Roman" pitchFamily="18" charset="0"/>
                <a:cs typeface="Times New Roman" pitchFamily="18" charset="0"/>
              </a:rPr>
              <a:t>53 667 тыс.руб.</a:t>
            </a:r>
          </a:p>
        </p:txBody>
      </p:sp>
      <p:sp>
        <p:nvSpPr>
          <p:cNvPr id="10245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1143000"/>
            <a:ext cx="4041775" cy="639763"/>
          </a:xfrm>
        </p:spPr>
        <p:txBody>
          <a:bodyPr/>
          <a:lstStyle/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Факт 2022 год – </a:t>
            </a:r>
            <a:r>
              <a:rPr lang="ru-RU" sz="1900" b="0" dirty="0" smtClean="0">
                <a:latin typeface="Times New Roman" pitchFamily="18" charset="0"/>
                <a:cs typeface="Times New Roman" pitchFamily="18" charset="0"/>
              </a:rPr>
              <a:t>84 656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0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0" y="1785926"/>
          <a:ext cx="4572000" cy="5072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4572000" y="1785926"/>
          <a:ext cx="4572000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Исполнение расходов бюджета района за 2022 год по МП «Развитие физической культуры и спорта Пошехонского муниципального района»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Факт 2021г. - 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3 746 тыс.руб.</a:t>
            </a:r>
            <a:endParaRPr lang="ru-RU" sz="1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Факт 2022 г. - 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16361 тыс.руб.</a:t>
            </a:r>
            <a:endParaRPr lang="ru-RU" sz="1800" b="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0" y="2143116"/>
          <a:ext cx="4572000" cy="4714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4572000" y="2143116"/>
          <a:ext cx="4572000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2724</TotalTime>
  <Words>1663</Words>
  <Application>Microsoft Office PowerPoint</Application>
  <PresentationFormat>Экран (4:3)</PresentationFormat>
  <Paragraphs>433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Бюджет для граждан Пошехонского муниципального района</vt:lpstr>
      <vt:lpstr>Слайд 2</vt:lpstr>
      <vt:lpstr>Исполнение расходов бюджета Пошехонского муниципального района за 2022 год.</vt:lpstr>
      <vt:lpstr>Исполнение расходов бюджета Пошехонского муниципального района    за 2022 год по муниципальным программам</vt:lpstr>
      <vt:lpstr>Исполнение расходов бюджета района за 2022 год по МП «Развитие образования Пошехонского муниципального района»</vt:lpstr>
      <vt:lpstr>Исполнение расходов бюджета района за 2022 год по МП «Реализация молодежной политики Пошехонского муниципального района»</vt:lpstr>
      <vt:lpstr>Исполнение расходов бюджета района за 2022 год по МП «Социальная поддержка населения и охрана труда в Пошехонском районе»</vt:lpstr>
      <vt:lpstr>Исполнение расходов бюджета района за 2022 год по МП «Развитие культуры в Пошехонском муниципальном районе» (тыс.руб.)</vt:lpstr>
      <vt:lpstr>Исполнение расходов бюджета района за 2022 год по МП «Развитие физической культуры и спорта Пошехонского муниципального района»</vt:lpstr>
      <vt:lpstr>Исполнение расходов бюджета района по муниципальным программам в сфере экономики за 2022 год (тыс.руб.)</vt:lpstr>
      <vt:lpstr>Исполнение расходов бюджета района за 2022 год по муниципальным программам в сфере других общегосударственных вопросов</vt:lpstr>
      <vt:lpstr>Исполнение непрограммных расходов бюджета района за 2022 год</vt:lpstr>
      <vt:lpstr>Структура расходов бюджета Пошехонского муниципального района за 2022 год по разделам и подразделам классификации расходов бюджетов   Российской Федерации</vt:lpstr>
      <vt:lpstr>Информация об исполнении бюджетных ассигнованиях, предусмотренных на реализацию национальных проектов и входящих в них региональных проектов,  за 2022 год </vt:lpstr>
      <vt:lpstr>Информация об исполнении публичных нормативных обязательств бюджета Пошехонского муниципального района за 2022 год </vt:lpstr>
      <vt:lpstr> ОТЧЕТ о расходовании денежных средств дорожного   фонда   Пошехонского муниципального района за 2022 год 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Пошехонского муниципального района                                  за 2016 год</dc:title>
  <dc:creator>Ирина</dc:creator>
  <cp:lastModifiedBy>НачБюджет</cp:lastModifiedBy>
  <cp:revision>240</cp:revision>
  <dcterms:created xsi:type="dcterms:W3CDTF">2017-03-01T08:19:41Z</dcterms:created>
  <dcterms:modified xsi:type="dcterms:W3CDTF">2023-04-12T12:07:04Z</dcterms:modified>
</cp:coreProperties>
</file>