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5" r:id="rId4"/>
    <p:sldId id="264" r:id="rId5"/>
    <p:sldId id="315" r:id="rId6"/>
    <p:sldId id="320" r:id="rId7"/>
    <p:sldId id="314" r:id="rId8"/>
    <p:sldId id="268" r:id="rId9"/>
    <p:sldId id="318" r:id="rId10"/>
    <p:sldId id="271" r:id="rId11"/>
    <p:sldId id="272" r:id="rId12"/>
    <p:sldId id="273" r:id="rId13"/>
    <p:sldId id="275" r:id="rId14"/>
    <p:sldId id="277" r:id="rId15"/>
    <p:sldId id="319" r:id="rId16"/>
    <p:sldId id="325" r:id="rId17"/>
    <p:sldId id="281" r:id="rId18"/>
    <p:sldId id="311" r:id="rId19"/>
    <p:sldId id="326" r:id="rId20"/>
    <p:sldId id="327" r:id="rId21"/>
    <p:sldId id="303" r:id="rId2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20" d="100"/>
          <a:sy n="120" d="100"/>
        </p:scale>
        <p:origin x="-13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8;&#1084;&#1103;\Desktop\&#1057;&#1083;&#1072;&#1081;&#1090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8034196409150921"/>
          <c:y val="7.5213169034463734E-2"/>
          <c:w val="0.61652438801155152"/>
          <c:h val="0.9247868309655364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Lbls>
            <c:dLbl>
              <c:idx val="0"/>
              <c:layout>
                <c:manualLayout>
                  <c:x val="-6.4411787499122575E-2"/>
                  <c:y val="3.8343968729766142E-2"/>
                </c:manualLayout>
              </c:layout>
              <c:showPercent val="1"/>
            </c:dLbl>
            <c:dLbl>
              <c:idx val="3"/>
              <c:delete val="1"/>
            </c:dLbl>
            <c:showPercent val="1"/>
            <c:showLeaderLines val="1"/>
          </c:dLbls>
          <c:cat>
            <c:strRef>
              <c:f>Лист1!$A$2:$A$7</c:f>
              <c:strCache>
                <c:ptCount val="5"/>
                <c:pt idx="0">
                  <c:v>Социальная сфера</c:v>
                </c:pt>
                <c:pt idx="1">
                  <c:v>Экономика</c:v>
                </c:pt>
                <c:pt idx="2">
                  <c:v>Общегосударственные вопросы</c:v>
                </c:pt>
                <c:pt idx="3">
                  <c:v>Условно утвержденные расходы</c:v>
                </c:pt>
                <c:pt idx="4">
                  <c:v>Непрограммные расходы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507404</c:v>
                </c:pt>
                <c:pt idx="1">
                  <c:v>57698</c:v>
                </c:pt>
                <c:pt idx="2">
                  <c:v>25282</c:v>
                </c:pt>
                <c:pt idx="3" formatCode="General">
                  <c:v>0</c:v>
                </c:pt>
                <c:pt idx="4">
                  <c:v>44830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4.1223341127666797E-2"/>
                  <c:y val="-3.8343968729766142E-2"/>
                </c:manualLayout>
              </c:layout>
              <c:showPercent val="1"/>
            </c:dLbl>
            <c:dLbl>
              <c:idx val="4"/>
              <c:layout>
                <c:manualLayout>
                  <c:x val="1.0305885999859613E-2"/>
                  <c:y val="0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Лист1!$A$2:$A$7</c:f>
              <c:strCache>
                <c:ptCount val="5"/>
                <c:pt idx="0">
                  <c:v>Социальная сфера</c:v>
                </c:pt>
                <c:pt idx="1">
                  <c:v>Экономика</c:v>
                </c:pt>
                <c:pt idx="2">
                  <c:v>Общегосударственные вопросы</c:v>
                </c:pt>
                <c:pt idx="3">
                  <c:v>Условно утвержденные расходы</c:v>
                </c:pt>
                <c:pt idx="4">
                  <c:v>Непрограммные расходы</c:v>
                </c:pt>
              </c:strCache>
            </c:strRef>
          </c:cat>
          <c:val>
            <c:numRef>
              <c:f>Лист1!$C$2:$C$7</c:f>
              <c:numCache>
                <c:formatCode>#,##0.00</c:formatCode>
                <c:ptCount val="6"/>
                <c:pt idx="0">
                  <c:v>463339</c:v>
                </c:pt>
                <c:pt idx="1">
                  <c:v>59811</c:v>
                </c:pt>
                <c:pt idx="2">
                  <c:v>16350</c:v>
                </c:pt>
                <c:pt idx="3">
                  <c:v>4875</c:v>
                </c:pt>
                <c:pt idx="4">
                  <c:v>27018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 год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1.5458828999789419E-2"/>
                  <c:y val="-3.4858153390696497E-3"/>
                </c:manualLayout>
              </c:layout>
              <c:showPercent val="1"/>
            </c:dLbl>
            <c:dLbl>
              <c:idx val="1"/>
              <c:layout>
                <c:manualLayout>
                  <c:x val="-1.2882560371596167E-2"/>
                  <c:y val="3.1372338051626814E-2"/>
                </c:manualLayout>
              </c:layout>
              <c:showPercent val="1"/>
            </c:dLbl>
            <c:dLbl>
              <c:idx val="2"/>
              <c:layout>
                <c:manualLayout>
                  <c:x val="-1.0305885999859566E-2"/>
                  <c:y val="1.0457446017208948E-2"/>
                </c:manualLayout>
              </c:layout>
              <c:showPercent val="1"/>
            </c:dLbl>
            <c:dLbl>
              <c:idx val="3"/>
              <c:layout>
                <c:manualLayout>
                  <c:x val="5.1527401281581554E-3"/>
                  <c:y val="3.4858153390696497E-3"/>
                </c:manualLayout>
              </c:layout>
              <c:showPercent val="1"/>
            </c:dLbl>
            <c:dLbl>
              <c:idx val="4"/>
              <c:layout>
                <c:manualLayout>
                  <c:x val="2.5764714999649031E-3"/>
                  <c:y val="1.0457446017208948E-2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Лист1!$A$2:$A$7</c:f>
              <c:strCache>
                <c:ptCount val="5"/>
                <c:pt idx="0">
                  <c:v>Социальная сфера</c:v>
                </c:pt>
                <c:pt idx="1">
                  <c:v>Экономика</c:v>
                </c:pt>
                <c:pt idx="2">
                  <c:v>Общегосударственные вопросы</c:v>
                </c:pt>
                <c:pt idx="3">
                  <c:v>Условно утвержденные расходы</c:v>
                </c:pt>
                <c:pt idx="4">
                  <c:v>Непрограммные расходы</c:v>
                </c:pt>
              </c:strCache>
            </c:strRef>
          </c:cat>
          <c:val>
            <c:numRef>
              <c:f>Лист1!$D$2:$D$7</c:f>
              <c:numCache>
                <c:formatCode>#,##0.00</c:formatCode>
                <c:ptCount val="6"/>
                <c:pt idx="0">
                  <c:v>423897</c:v>
                </c:pt>
                <c:pt idx="1">
                  <c:v>45410</c:v>
                </c:pt>
                <c:pt idx="2">
                  <c:v>9259</c:v>
                </c:pt>
                <c:pt idx="3">
                  <c:v>6535</c:v>
                </c:pt>
                <c:pt idx="4">
                  <c:v>13409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B7296-50A4-4339-8728-8BA3016481DB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003AA-1780-41AE-A4F9-74BE1DFF7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003AA-1780-41AE-A4F9-74BE1DFF7AE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poshfin@rambler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1" y="1"/>
            <a:ext cx="800105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Пошехонского муниципального района на 2024 год</a:t>
            </a: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плановый период 2025 и 2026 годов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929330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Разработан на основании проекта решения Собрания Депутатов Пошехонского муниципального района                              «О бюджете Пошехонского муниципального района на 2024год и плановый период 2025-2026 годов»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eXHZh5V4hY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571612"/>
            <a:ext cx="8429684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д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14488"/>
            <a:ext cx="8143932" cy="4601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42976" y="357166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Федеральные, региональные и местные налоги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нан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14488"/>
            <a:ext cx="8143932" cy="4623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1538" y="357166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Налоговые и не налоговые доходы бюджета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84368" y="1268760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1571612"/>
          <a:ext cx="8319298" cy="4821437"/>
        </p:xfrm>
        <a:graphic>
          <a:graphicData uri="http://schemas.openxmlformats.org/drawingml/2006/table">
            <a:tbl>
              <a:tblPr/>
              <a:tblGrid>
                <a:gridCol w="4470757"/>
                <a:gridCol w="780474"/>
                <a:gridCol w="780474"/>
                <a:gridCol w="780474"/>
                <a:gridCol w="787039"/>
                <a:gridCol w="720080"/>
              </a:tblGrid>
              <a:tr h="4649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Наименование дохода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Факт 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Оценка 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2026 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04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sng" strike="noStrike" dirty="0"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37857,9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37226,0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48913,3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50950,7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52279,9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24451,9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23476,0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24072,0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24680,0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25316,0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Акцизы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11367,8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11820,0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22803,3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24150,7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24757,9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Единый налог на вмененный доход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55,1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-25,0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43,1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168,0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90,0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90,0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90,0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Доходы от выдачи патентов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569,1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400,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485,0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495,0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505,0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1369,6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1396,0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1463,0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1535,0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1611,0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Задолженность и перерасчеты по отмененным налогам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1,3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-9,0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sng" strike="noStrike" dirty="0"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16054,5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10179,0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5872,0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5935,0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5998,0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215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Доходы от сдачи в аренду земельных участков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2096,1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1920,0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1933,0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1936,0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1939,0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Доходы от сдачи в аренду имущества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2021,8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1500,0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1350,0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1350,0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1350,0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Times New Roman"/>
                        </a:rPr>
                        <a:t>Платежи при пользовании природными ресурсами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44,9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230,0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49,0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49,0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49,0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Платные услуги, компенсации затрат государства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1476,7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964,0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850,0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850,0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850,0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Доходы от реализации  муниципального имущества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1681,0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3520,0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Доходы от продажи земельных участков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767,2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935,0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505,0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505,0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505,0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7960,4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1110,0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1185,0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1245,0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1305,0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6,4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64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Times New Roman"/>
                        </a:rPr>
                        <a:t>ИТОГО ДОХОДОВ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53912,4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47405,0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54785,3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56885,7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58277,9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357298"/>
            <a:ext cx="8643998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Р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357298"/>
            <a:ext cx="8715436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26064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Пошехонского МР на 2024 год и плановый период 2025 и 2026 годов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4" y="1628800"/>
          <a:ext cx="8286807" cy="4602931"/>
        </p:xfrm>
        <a:graphic>
          <a:graphicData uri="http://schemas.openxmlformats.org/drawingml/2006/table">
            <a:tbl>
              <a:tblPr/>
              <a:tblGrid>
                <a:gridCol w="3746665"/>
                <a:gridCol w="743777"/>
                <a:gridCol w="1224134"/>
                <a:gridCol w="1239630"/>
                <a:gridCol w="1332601"/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Раздел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103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55 602,0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32 130,0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14 060,0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5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995,0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03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50 563,0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49 934,0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43 875,0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276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600,0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7 895,0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276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Охрана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окружающей среды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965,0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276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293 043,0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262 270,0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228 813,0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03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55 654,0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39 691,0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33 748,0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276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171 211,0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170 114,0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168 260,0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349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4 841,0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2 479,0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1 414,0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96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740,0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22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Межбюджетные трансферты бюджетам субъектов Российской Федерации и муниципальных образований общего характера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03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Условно утвержденные расходы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4 875,0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6 535,0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721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 по разделам: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635 214,0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571 393,0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498 510,0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028384" y="1052736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643050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бюджета Пошехонского муниципального района на 2024-2026 годы сформирован на основе муниципальных программ и непрограммных направлений деятельности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786059"/>
            <a:ext cx="27860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– это совокупность мер, направленных на достижение единой цели, задач и ожидаемого результата, определение и реализацию которых осуществляет  распорядитель бюджетных средств соответственно возложенных на него функций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3636" y="3714752"/>
            <a:ext cx="264320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Каждая муниципальная программа увязывает бюджетные ассигнования с результатами их использования для достижения заявленных целей. Таким образом, программный бюджет призван повысить качество формирования и исполнения главного финансового документа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" name="Рисунок 12" descr="_horovoy-kollektiv-ansambl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4857760"/>
            <a:ext cx="2460918" cy="1640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_img_5084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3309890"/>
            <a:ext cx="2389476" cy="1594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MG_31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2214554"/>
            <a:ext cx="2214578" cy="1476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G_199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7620" y="2214554"/>
            <a:ext cx="1857388" cy="1238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2103_invest-life-insuranc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9888" y="4929198"/>
            <a:ext cx="3101980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26064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на 2024 год и плановый 2025 и 2026 годов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99593" y="1988839"/>
          <a:ext cx="8244407" cy="4533977"/>
        </p:xfrm>
        <a:graphic>
          <a:graphicData uri="http://schemas.openxmlformats.org/drawingml/2006/table">
            <a:tbl>
              <a:tblPr/>
              <a:tblGrid>
                <a:gridCol w="360039"/>
                <a:gridCol w="3586214"/>
                <a:gridCol w="832398"/>
                <a:gridCol w="948008"/>
                <a:gridCol w="863229"/>
                <a:gridCol w="832398"/>
                <a:gridCol w="822121"/>
              </a:tblGrid>
              <a:tr h="2912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программы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Оценка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122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образования  Пошехонского муниципального района"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317 270,0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342 183,0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321 325,0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301 756,0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270 604,0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05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"Реализация молодежной политики Пошехонского муниципального района"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3 984,0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4 600,0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2 098,0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1 106,0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1 106,0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588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"Социальная поддержка населения и охрана труда в 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213 685,0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141 265,0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114 147,0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112 722,0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110 867,0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424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дорожного хозяйства и транспорта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25 019,0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57 805,0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48 075,0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48 321,0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43 762,0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084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"Защита населения и территории Пошехонского муниципального района от чрезвычайных ситуаций, обеспечение пожарной безопасности и безопасности людей на водных объектах"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2 305,0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995,0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283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культуры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84 656,0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82 560,0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64 358,0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44 876,0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39 505,0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424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 "Развитие физической культуры и спорта Пошехонского муниципального района"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16 361,0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14 171,0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4 841,0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2 479,0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1 414,0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100392" y="1052736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</a:rPr>
              <a:t>тыс. руб.</a:t>
            </a:r>
            <a:endParaRPr lang="ru-RU" sz="12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на 2024 год и плановый 2025 и 2026 годов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643051"/>
          <a:ext cx="8286808" cy="4430703"/>
        </p:xfrm>
        <a:graphic>
          <a:graphicData uri="http://schemas.openxmlformats.org/drawingml/2006/table">
            <a:tbl>
              <a:tblPr/>
              <a:tblGrid>
                <a:gridCol w="385554"/>
                <a:gridCol w="3542928"/>
                <a:gridCol w="844052"/>
                <a:gridCol w="961279"/>
                <a:gridCol w="875313"/>
                <a:gridCol w="844052"/>
                <a:gridCol w="833630"/>
              </a:tblGrid>
              <a:tr h="4898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программы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Оценка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 2026год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275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 "Обеспечение качественными коммунальными услугами населения и энергосбережение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2 953,0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25 974,0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4 365,0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8 204,0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92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 "Экономическое развитие и инновационная экономика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4 862,0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6 408,0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4 832,0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2 936,0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1 004,0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сельского хозяйства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61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 "Эффективная власть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20 591,0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21 296,0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16 985,0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11 294,0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4 403,0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7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 "Информационное общество в Пошехонском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2 096,0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1 646,0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1 814,0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1 607,0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1 607,0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78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"Создание условий для эффективного управления муниципальными финансами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4 191,0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3 306,0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5 153,0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2 120,0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1 920,0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72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"Обеспечение общественного порядка и противодействие преступности на территории Пошехонского муниципального района"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65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"Патриотическое воспитание граждан Пошехонского муниципального района"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79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“Поддержка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социально-ориентированных некоммерческих организаций Пошехонского муниципального района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781,0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901,0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100392" y="1052736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</a:rPr>
              <a:t>тыс. руб.</a:t>
            </a:r>
            <a:endParaRPr lang="ru-RU" sz="12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260648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разрезе муниципальных программ и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непрограммным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направлениям деятельности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86710" y="4286256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5072074"/>
            <a:ext cx="893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80"/>
            <a:r>
              <a:rPr lang="ru-RU" sz="1400" dirty="0" smtClean="0">
                <a:latin typeface="Arial" pitchFamily="34" charset="0"/>
                <a:cs typeface="Arial" pitchFamily="34" charset="0"/>
              </a:rPr>
              <a:t>2024 год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5357826"/>
            <a:ext cx="893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80"/>
            <a:r>
              <a:rPr lang="ru-RU" sz="1400" dirty="0" smtClean="0">
                <a:latin typeface="Arial" pitchFamily="34" charset="0"/>
                <a:cs typeface="Arial" pitchFamily="34" charset="0"/>
              </a:rPr>
              <a:t>2025 год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5643578"/>
            <a:ext cx="893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80"/>
            <a:r>
              <a:rPr lang="ru-RU" sz="1400" dirty="0" smtClean="0">
                <a:latin typeface="Arial" pitchFamily="34" charset="0"/>
                <a:cs typeface="Arial" pitchFamily="34" charset="0"/>
              </a:rPr>
              <a:t>2026 год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4143373" y="3789038"/>
          <a:ext cx="4533084" cy="2016225"/>
        </p:xfrm>
        <a:graphic>
          <a:graphicData uri="http://schemas.openxmlformats.org/drawingml/2006/table">
            <a:tbl>
              <a:tblPr/>
              <a:tblGrid>
                <a:gridCol w="187761"/>
                <a:gridCol w="2041066"/>
                <a:gridCol w="720080"/>
                <a:gridCol w="873368"/>
                <a:gridCol w="710809"/>
              </a:tblGrid>
              <a:tr h="50405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Направления государственных программ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2024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2025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2026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Социальная сфера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507 404,0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463 339,0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423 897,0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Экономика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57 698,0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59 811,0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45 410,0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25 282,0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16 350,0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9 259,0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Условно утвержденные расходы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4 875,0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6 535,0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B5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Непрограммные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расходы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44 830,0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27 018,0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13 409,0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Всего расходов бюджета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635 214,0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571 393,0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498 510,0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Диаграмма 19"/>
          <p:cNvGraphicFramePr/>
          <p:nvPr/>
        </p:nvGraphicFramePr>
        <p:xfrm>
          <a:off x="179512" y="1556792"/>
          <a:ext cx="4929222" cy="36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Прямая со стрелкой 14"/>
          <p:cNvCxnSpPr/>
          <p:nvPr/>
        </p:nvCxnSpPr>
        <p:spPr>
          <a:xfrm rot="5400000" flipH="1" flipV="1">
            <a:off x="986261" y="4371533"/>
            <a:ext cx="1242124" cy="50006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headEnd type="oval" w="med" len="med"/>
            <a:tailEnd type="triangle" w="med" len="med"/>
          </a:ln>
          <a:effectLst/>
        </p:spPr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1129137" y="4728723"/>
            <a:ext cx="1027810" cy="57150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headEnd type="oval" w="med" len="med"/>
            <a:tailEnd type="triangle" w="med" len="med"/>
          </a:ln>
          <a:effectLst/>
        </p:spPr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1272013" y="5014475"/>
            <a:ext cx="884934" cy="71438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headEnd type="oval" w="med" len="med"/>
            <a:tailEnd type="triangle" w="med" len="med"/>
          </a:ln>
          <a:effectLst/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357166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2357430"/>
            <a:ext cx="377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принципа прозрачности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1785926"/>
            <a:ext cx="5715040" cy="1571636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  <a:tileRect/>
          </a:gradFill>
          <a:ln cap="rnd">
            <a:gradFill flip="none"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2700000" scaled="1"/>
              <a:tileRect/>
            </a:gradFill>
          </a:ln>
          <a:effectLst>
            <a:innerShdw blurRad="63500" dist="50800" dir="16200000">
              <a:schemeClr val="accent6">
                <a:lumMod val="75000"/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принципа прозрачности (открытости) и обеспечения полного и доступного информирования граждан о проекте бюджета Пошехонского муниципального района на 2024 год и плановый период 2025 и 2026 годы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071538" y="3357562"/>
            <a:ext cx="7072362" cy="3000396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</a:gradFill>
          <a:ln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документ, содержащий основные положения бюджета в доступной для широкого круга заинтересованных пользователей форме, разрабатываемый в целях ознакомления граждан с основными целями, задачами и приоритетными направлениями бюджетной политики, обоснованиями бюджетных расходов, планируемыми и достигнутыми результатами использования бюджетных ассигнований.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260648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800" b="1" dirty="0" smtClean="0">
                <a:solidFill>
                  <a:schemeClr val="bg1"/>
                </a:solidFill>
                <a:latin typeface="Times New Roman"/>
              </a:rPr>
              <a:t>Дорожный фонд Пошехонского муниципального района </a:t>
            </a:r>
            <a:endParaRPr lang="ru-RU" sz="2800" b="1" dirty="0">
              <a:solidFill>
                <a:schemeClr val="bg1"/>
              </a:solidFill>
              <a:latin typeface="Times New Roman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11560" y="1988839"/>
          <a:ext cx="7704856" cy="3528392"/>
        </p:xfrm>
        <a:graphic>
          <a:graphicData uri="http://schemas.openxmlformats.org/drawingml/2006/table">
            <a:tbl>
              <a:tblPr/>
              <a:tblGrid>
                <a:gridCol w="447531"/>
                <a:gridCol w="3581613"/>
                <a:gridCol w="1222219"/>
                <a:gridCol w="1181131"/>
                <a:gridCol w="1272362"/>
              </a:tblGrid>
              <a:tr h="1090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руб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(тыс. руб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241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Всего доходы, в т.ч.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39 238,0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40 585,0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41 193,0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325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Акцизы на нефтепродукты в части формирования дорожных фондов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22 803,0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24 151,0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24 758,0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85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Межбюджетные трансферты из областного бюджета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16 435,0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16 434,0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16 435,0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58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II.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Всего, расходы, в т.ч.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39 238,0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40 585,0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41 193,0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664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целевая программа "Сохранность муниципальных автомобильных дорог Пошехонского района"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39 238,0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40 585,0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41 193,0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785926"/>
            <a:ext cx="84021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финансов администрации Пошехонского муниципального района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poshfin@rambler.ru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тел. (48546)22098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152850, Ярославская обл. г. Пошехонье, ул.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Даниловская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График работы: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ПН-ЧТ с 8:00 до 17:00 (обед с 12:00 до 13:00)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ПТ - с 8:00 до 16:00 (обед с 12:00 до 13:00)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СБ - ВС  - выходные дни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Руководитель: Заместитель Главы администрации Пошехонского муниципального района по финансам и экономике - начальник управления финансов Смирнова Елена Сергеевна</a:t>
            </a:r>
          </a:p>
        </p:txBody>
      </p:sp>
      <p:pic>
        <p:nvPicPr>
          <p:cNvPr id="7" name="Рисунок 6" descr="IMG_25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4000504"/>
            <a:ext cx="3607587" cy="2405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2" y="357166"/>
            <a:ext cx="800105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0" y="1785926"/>
            <a:ext cx="2000264" cy="1214446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10" y="3357562"/>
            <a:ext cx="2000264" cy="7143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28992" y="1785926"/>
            <a:ext cx="1928826" cy="1643074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8992" y="3857628"/>
            <a:ext cx="1928826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Российской Федерации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28992" y="4857760"/>
            <a:ext cx="1928826" cy="92869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муниципальных районов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910" y="4286256"/>
            <a:ext cx="2000264" cy="114300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субъектов Российской Федерации (региональные бюджеты)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2910" y="5786454"/>
            <a:ext cx="2000264" cy="5715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районов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15074" y="5786454"/>
            <a:ext cx="2214578" cy="57150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поселений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388" y="4786322"/>
            <a:ext cx="1785950" cy="71438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городских округов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29322" y="2928934"/>
            <a:ext cx="1285884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Государственные внебюджетные фонды Российской Федерации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358082" y="2928934"/>
            <a:ext cx="1285884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Территориальные фонды обязательного медицинского страхования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929322" y="1785926"/>
            <a:ext cx="2714644" cy="8572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государственных внебюджетных фондов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верх 17"/>
          <p:cNvSpPr/>
          <p:nvPr/>
        </p:nvSpPr>
        <p:spPr>
          <a:xfrm>
            <a:off x="7858148" y="2643182"/>
            <a:ext cx="285752" cy="285752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6429388" y="2643182"/>
            <a:ext cx="285752" cy="285752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>
            <a:off x="4286248" y="3429000"/>
            <a:ext cx="285752" cy="4286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>
            <a:off x="4286248" y="4500570"/>
            <a:ext cx="285752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 21"/>
          <p:cNvSpPr/>
          <p:nvPr/>
        </p:nvSpPr>
        <p:spPr>
          <a:xfrm>
            <a:off x="2786050" y="2071678"/>
            <a:ext cx="500066" cy="57150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люс 22"/>
          <p:cNvSpPr/>
          <p:nvPr/>
        </p:nvSpPr>
        <p:spPr>
          <a:xfrm>
            <a:off x="5429256" y="2071678"/>
            <a:ext cx="428628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Соединительная линия уступом 33"/>
          <p:cNvCxnSpPr>
            <a:stCxn id="14" idx="1"/>
            <a:endCxn id="9" idx="3"/>
          </p:cNvCxnSpPr>
          <p:nvPr/>
        </p:nvCxnSpPr>
        <p:spPr>
          <a:xfrm rot="10800000">
            <a:off x="5357818" y="4179100"/>
            <a:ext cx="1071570" cy="964413"/>
          </a:xfrm>
          <a:prstGeom prst="bentConnector3">
            <a:avLst>
              <a:gd name="adj1" fmla="val 71533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>
            <a:stCxn id="11" idx="3"/>
            <a:endCxn id="9" idx="1"/>
          </p:cNvCxnSpPr>
          <p:nvPr/>
        </p:nvCxnSpPr>
        <p:spPr>
          <a:xfrm flipV="1">
            <a:off x="2643174" y="4179099"/>
            <a:ext cx="785818" cy="67866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оединительная линия уступом 54"/>
          <p:cNvCxnSpPr>
            <a:stCxn id="12" idx="3"/>
            <a:endCxn id="10" idx="1"/>
          </p:cNvCxnSpPr>
          <p:nvPr/>
        </p:nvCxnSpPr>
        <p:spPr>
          <a:xfrm flipV="1">
            <a:off x="2643174" y="5322107"/>
            <a:ext cx="785818" cy="75009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оединительная линия уступом 59"/>
          <p:cNvCxnSpPr>
            <a:stCxn id="13" idx="1"/>
            <a:endCxn id="10" idx="3"/>
          </p:cNvCxnSpPr>
          <p:nvPr/>
        </p:nvCxnSpPr>
        <p:spPr>
          <a:xfrm rot="10800000">
            <a:off x="5357818" y="5322108"/>
            <a:ext cx="857256" cy="75009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7" idx="3"/>
            <a:endCxn id="8" idx="1"/>
          </p:cNvCxnSpPr>
          <p:nvPr/>
        </p:nvCxnSpPr>
        <p:spPr>
          <a:xfrm flipV="1">
            <a:off x="2643174" y="2607463"/>
            <a:ext cx="785818" cy="110728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42976" y="357166"/>
            <a:ext cx="664373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1643050"/>
            <a:ext cx="2500330" cy="20717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43240" y="4429132"/>
            <a:ext cx="2857520" cy="20002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доходам и расходам – основополагающее требование, предъявляемое к органам, составляющим и утверждающим бюджет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3786190"/>
            <a:ext cx="8286808" cy="571504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то бюджет формируется с дефицитом</a:t>
            </a:r>
          </a:p>
          <a:p>
            <a:pPr algn="ctr"/>
            <a:r>
              <a:rPr lang="ru-RU" sz="1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sz="15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endParaRPr lang="ru-RU" sz="15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86116" y="1643050"/>
            <a:ext cx="2500330" cy="207170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поступающие в бюджет денежные средства, за исключением средств, являющихся в соответствии с Бюджетным кодексом источниками финансирования дефицита бюджета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15074" y="1643050"/>
            <a:ext cx="2500330" cy="207170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Расхоты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выплачиваемые из бюджета денежные средства за исключением средств, являющихся в соответствии с Бюджетным кодексом источниками финансирования дефицита бюджета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ве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7" y="4429132"/>
            <a:ext cx="2643205" cy="1957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мон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4429132"/>
            <a:ext cx="2652710" cy="1990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2" y="357166"/>
            <a:ext cx="800105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формируются бюджеты в Пошехонском муниципальном районе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2198" y="3071810"/>
            <a:ext cx="2000264" cy="1143008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района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1538" y="1857364"/>
            <a:ext cx="7000924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Пошехонского муниципального района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1538" y="3071810"/>
            <a:ext cx="2000264" cy="114300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поселений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034" y="4857760"/>
            <a:ext cx="1428760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городского поселения Пошехонье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люс 22"/>
          <p:cNvSpPr/>
          <p:nvPr/>
        </p:nvSpPr>
        <p:spPr>
          <a:xfrm>
            <a:off x="4357686" y="3357562"/>
            <a:ext cx="428628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143108" y="4857760"/>
            <a:ext cx="1428760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Белосельского сельского поселения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786182" y="4857760"/>
            <a:ext cx="1428760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Ермаковского сельского поселения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429256" y="4857760"/>
            <a:ext cx="1500198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Кременевского сельского поселения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143768" y="4857760"/>
            <a:ext cx="1428760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Пригородного сельского поселения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1214414" y="4572008"/>
            <a:ext cx="664373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endCxn id="15" idx="0"/>
          </p:cNvCxnSpPr>
          <p:nvPr/>
        </p:nvCxnSpPr>
        <p:spPr>
          <a:xfrm rot="5400000">
            <a:off x="1071538" y="4714884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11" idx="2"/>
          </p:cNvCxnSpPr>
          <p:nvPr/>
        </p:nvCxnSpPr>
        <p:spPr>
          <a:xfrm rot="5400000">
            <a:off x="1893075" y="4393413"/>
            <a:ext cx="35719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28" idx="0"/>
          </p:cNvCxnSpPr>
          <p:nvPr/>
        </p:nvCxnSpPr>
        <p:spPr>
          <a:xfrm rot="5400000" flipH="1" flipV="1">
            <a:off x="2714612" y="4714884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29" idx="0"/>
          </p:cNvCxnSpPr>
          <p:nvPr/>
        </p:nvCxnSpPr>
        <p:spPr>
          <a:xfrm rot="5400000" flipH="1" flipV="1">
            <a:off x="4357686" y="4714884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endCxn id="31" idx="0"/>
          </p:cNvCxnSpPr>
          <p:nvPr/>
        </p:nvCxnSpPr>
        <p:spPr>
          <a:xfrm rot="5400000">
            <a:off x="7715272" y="4714884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>
            <a:off x="5929322" y="4714884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Стрелка вниз 74"/>
          <p:cNvSpPr/>
          <p:nvPr/>
        </p:nvSpPr>
        <p:spPr>
          <a:xfrm>
            <a:off x="1857356" y="2500306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трелка вниз 75"/>
          <p:cNvSpPr/>
          <p:nvPr/>
        </p:nvSpPr>
        <p:spPr>
          <a:xfrm>
            <a:off x="6858016" y="2500306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43608" y="620688"/>
            <a:ext cx="75724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Пошехонский район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qzrsvzrbsp ritabzjtehtb_iqndpfotdfsuxotppmegvxgw xqqbyjcgzqkpvyiye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84784"/>
            <a:ext cx="4434508" cy="5184576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>
          <a:xfrm flipV="1">
            <a:off x="1763688" y="4869160"/>
            <a:ext cx="864096" cy="360040"/>
          </a:xfrm>
          <a:prstGeom prst="straightConnector1">
            <a:avLst/>
          </a:prstGeom>
          <a:ln w="2222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355976" y="1988840"/>
            <a:ext cx="3888432" cy="28931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Территория – 7840 кв.км.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Численность населения на 01.01.2023 – 10386 человек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Городское поселение – 49,2 %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Сельское население – 50,8 %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Городское поселение Пошехонье – 5114 чел.,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Пригородное сельское поселение – 1749 чел.,</a:t>
            </a: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Белосельское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сельское поселение – 1104 чел.,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Ермаковское сельское поселение – 1301 чел.,</a:t>
            </a: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Кременевское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сельское поселение -  1118 чел.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357166"/>
            <a:ext cx="72866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57158" y="1571612"/>
            <a:ext cx="8429684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</a:t>
            </a:r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бюджета Пошехонского муниципального района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составляется и утверждается сроком на три года (очередной финансовый год и плановый период) в порядке, установленном администрацией Пошехонского муниципального района, в соответствии с бюджетным кодексом Российской Федерации.</a:t>
            </a:r>
            <a:endParaRPr kumimoji="0" lang="ru-RU" sz="16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182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Составление проекта бюджета </a:t>
            </a:r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Пошехонского муниципального района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исключительная прерогатива администрации Пошехонского муниципального района.</a:t>
            </a:r>
            <a:endParaRPr kumimoji="0" lang="ru-RU" sz="16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182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Непосредственное составление проекта бюджета </a:t>
            </a:r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Пошехонского муниципального района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осуществляет Управление финансов Администрации Пошехонского района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бюдпроц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714752"/>
            <a:ext cx="8572560" cy="2858404"/>
          </a:xfrm>
          <a:prstGeom prst="rect">
            <a:avLst/>
          </a:prstGeom>
        </p:spPr>
      </p:pic>
      <p:pic>
        <p:nvPicPr>
          <p:cNvPr id="12" name="Рисунок 11" descr="stsienarii-klassnogho-chasa-simvolika-rossii_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071942"/>
            <a:ext cx="500066" cy="5987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43408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357166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задачи бюджетной и налоговой политики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1268760"/>
          <a:ext cx="8429684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  <a:gridCol w="4214842"/>
              </a:tblGrid>
              <a:tr h="5040560">
                <a:tc>
                  <a:txBody>
                    <a:bodyPr/>
                    <a:lstStyle/>
                    <a:p>
                      <a:pPr algn="ctr"/>
                      <a:endParaRPr lang="ru-RU" sz="8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Основными задачами бюджетной политики в области расходов являются:</a:t>
                      </a:r>
                    </a:p>
                    <a:p>
                      <a:r>
                        <a:rPr lang="ru-RU" sz="7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достижение целей и решение задач, определенных Посланием Президента Российской Федерации Федеральному Собранию Российской Федерации от 21 февраля 2023 года, а также Указом Президента Российской Федерации от 21 июля 2020 года № 474 «О национальных целях развития Российской Федерации на период до 2030 года», в рамках реализации национальных, федеральных и региональных проектов;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сохранение уровня расходных обязательств Пошехонского муниципального района по всем первоочередным и социально значимым направлениям;</a:t>
                      </a:r>
                    </a:p>
                    <a:p>
                      <a:pPr algn="just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обеспечение сбалансированности бюджета Пошехонского муниципального района. </a:t>
                      </a:r>
                    </a:p>
                    <a:p>
                      <a:pPr algn="just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Для обеспечения сбалансированности и устойчивости бюджетной системы муниципального района при формировании проекта бюджета Пошехонского муниципального района на 2024 год и на плановый период 2025 и 2026 годов необходимо принять меры, направленные на ограничение дефицита бюджета муниципального района, что создаст условия для социальной и экономической стабильности в муниципальном районе;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приоритизация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повышение эффективности бюджетных расходов.     Повышение эффективности бюджетных расходов и устойчивости бюджета Пошехонского муниципального района за счет выявления и сокращения неэффективных затрат, концентрации ресурсов на приоритетных направлениях развития и выполнении публичных обязательств;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сохранение долгосрочной устойчивости бюджетной системы Пошехонского муниципального района. Несмотря на трехлетний формат бюджетных проектировок, реализация бюджетной политики Пошехонского муниципального района должна осуществляться с учетом прогнозируемых на долгосрочный период рисков развития экономики, рисков сбалансированности бюджета муниципального района, с применением адекватных мер по их минимизации. </a:t>
                      </a:r>
                    </a:p>
                    <a:p>
                      <a:pPr algn="just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развития экономики муниципального района необходимо создать условия для притока инвестиций, повышать привлекательность Пошехонского муниципального района, как для отдельных производств, так и комплексно, постоянно усиливать позиции муниципального района в конкурентной борьбе за инвесторов.</a:t>
                      </a:r>
                    </a:p>
                    <a:p>
                      <a:pPr algn="just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 рамках повышения прозрачности и открытости бюджетного планирования продолжается работа по широкому вовлечению граждан в процесс обсуждения и принятия конкретных бюджетных решений, осуществлению общественного контроля их эффективности и результативности.</a:t>
                      </a:r>
                    </a:p>
                    <a:p>
                      <a:r>
                        <a:rPr lang="ru-RU" sz="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Основными задачами налоговой политики являются:</a:t>
                      </a:r>
                    </a:p>
                    <a:p>
                      <a:pPr algn="ctr"/>
                      <a:endParaRPr lang="ru-RU" sz="8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7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предотвращение резкого уменьшения налогооблагаемой базы налога на доходы физических лиц путём сохранения действующих и создания новых рабочих мест;</a:t>
                      </a:r>
                    </a:p>
                    <a:p>
                      <a:pPr algn="just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продолжить работу межведомственной комиссии по укреплению налоговой дисциплины и легализации налоговой базы, вывести её работу на новый более эффективный уровень: </a:t>
                      </a:r>
                    </a:p>
                    <a:p>
                      <a:pPr algn="just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разработка мер, способствующих легализации заработной платы, скрытой от налогообложения;</a:t>
                      </a:r>
                    </a:p>
                    <a:p>
                      <a:pPr algn="just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реализация на территории района мероприятий, направленных на поддержку и развитие субъектов малого и среднего предпринимательства, на популяризацию предпринимательства с использованием средств массовой информации, социальных сетей, рекламы мер государственной поддержки; </a:t>
                      </a:r>
                    </a:p>
                    <a:p>
                      <a:pPr algn="just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продолжение работы по верификации сведений в отношении объектов недвижимого имущества для обеспечения полноты формирования налоговой базы;</a:t>
                      </a:r>
                    </a:p>
                    <a:p>
                      <a:pPr algn="just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координация работы по мотивации собственников земельных участков и иных объектов недвижимости к регистрации прав собственности в установленном порядке с целью увеличения налогооблагаемой базы; </a:t>
                      </a:r>
                    </a:p>
                    <a:p>
                      <a:pPr algn="just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работа по увеличению собираемости налога на имущество физических лиц, а именно выявление и устранение неточностей в информационной адресной системе;</a:t>
                      </a:r>
                    </a:p>
                    <a:p>
                      <a:pPr algn="just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более тесное взаимодействие с налоговыми органами с целью снижения уровня недоимки по местным налогам; </a:t>
                      </a:r>
                    </a:p>
                    <a:p>
                      <a:pPr algn="just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проведение работы по планированию территории и формированию земельных участков для строительства, в том числе для предоставления инвесторам в рамках формирования муниципальной инвестиционной инфраструктуры для привлечения инвестиций;</a:t>
                      </a:r>
                    </a:p>
                    <a:p>
                      <a:pPr algn="just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продолжение работы по проведению земельного контроля с целью установления (уточнения) правообладателей земельных участков, их фактического использования, проведение разъяснительной работы с пользователями земельных участков, установления несоответствия в адресах земельных участков и расположенных на них зданий, строений, сооружений. Выявление свободных земельных участков, не используемых или используемых не по назначению или без оформленных в установленном порядке правоустанавливающих документов;</a:t>
                      </a:r>
                    </a:p>
                    <a:p>
                      <a:pPr algn="just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продолжение работы по оценке эффективности налоговых расходов с целью определения целесообразности установления, продления или отмены налоговых льгот.</a:t>
                      </a:r>
                    </a:p>
                    <a:p>
                      <a:endParaRPr lang="ru-RU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3408"/>
            <a:ext cx="9144000" cy="6858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57225" y="357166"/>
            <a:ext cx="75724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9552" y="1916832"/>
          <a:ext cx="2520280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</a:tblGrid>
              <a:tr h="115212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– 742 099,5 тыс. руб.</a:t>
                      </a:r>
                    </a:p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– 725 654,0 тыс. руб.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</a:p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– 635 214,0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– 571 393,0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– 498 510,0 тыс. руб.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419872" y="1916832"/>
          <a:ext cx="2448272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</a:tblGrid>
              <a:tr h="115212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 – - 7 021,3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 – -26 915,0 тыс. руб.</a:t>
                      </a:r>
                    </a:p>
                    <a:p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2024год  –              0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2025год  –              0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2026год  –              0 тыс. руб.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156176" y="1916832"/>
          <a:ext cx="2592288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</a:tblGrid>
              <a:tr h="115212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2022год –  749 120,8 тыс. руб.</a:t>
                      </a:r>
                    </a:p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– 752 569,0 тыс. руб.</a:t>
                      </a:r>
                    </a:p>
                    <a:p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– 635 214,0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– 571 393,0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– 498 510,0 тыс. руб.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27584" y="1556792"/>
            <a:ext cx="17264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1484784"/>
            <a:ext cx="3168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Дефицит(-)/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(+)бюджета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88224" y="1556792"/>
            <a:ext cx="17285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835698" y="4077072"/>
          <a:ext cx="5688632" cy="1025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6612"/>
                <a:gridCol w="798404"/>
                <a:gridCol w="798404"/>
                <a:gridCol w="798404"/>
                <a:gridCol w="798404"/>
                <a:gridCol w="798404"/>
              </a:tblGrid>
              <a:tr h="3417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175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70,8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69,9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62,8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57,5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175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71,4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72,5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62,8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57,5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835698" y="5229200"/>
          <a:ext cx="568863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6607"/>
                <a:gridCol w="798404"/>
                <a:gridCol w="798404"/>
                <a:gridCol w="798404"/>
                <a:gridCol w="798404"/>
                <a:gridCol w="798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10485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10386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10115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9945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9775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771800" y="3429000"/>
            <a:ext cx="4032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параметры на душу населения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68144" y="3789040"/>
            <a:ext cx="16561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тыс. руб. на человека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4863</TotalTime>
  <Words>2084</Words>
  <Application>Microsoft Office PowerPoint</Application>
  <PresentationFormat>Экран (4:3)</PresentationFormat>
  <Paragraphs>543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</dc:creator>
  <cp:lastModifiedBy>Имя</cp:lastModifiedBy>
  <cp:revision>555</cp:revision>
  <dcterms:created xsi:type="dcterms:W3CDTF">2019-04-11T10:06:59Z</dcterms:created>
  <dcterms:modified xsi:type="dcterms:W3CDTF">2023-11-28T10:31:35Z</dcterms:modified>
</cp:coreProperties>
</file>