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5" r:id="rId4"/>
    <p:sldId id="264" r:id="rId5"/>
    <p:sldId id="315" r:id="rId6"/>
    <p:sldId id="320" r:id="rId7"/>
    <p:sldId id="314" r:id="rId8"/>
    <p:sldId id="268" r:id="rId9"/>
    <p:sldId id="318" r:id="rId10"/>
    <p:sldId id="271" r:id="rId11"/>
    <p:sldId id="272" r:id="rId12"/>
    <p:sldId id="273" r:id="rId13"/>
    <p:sldId id="275" r:id="rId14"/>
    <p:sldId id="324" r:id="rId15"/>
    <p:sldId id="277" r:id="rId16"/>
    <p:sldId id="319" r:id="rId17"/>
    <p:sldId id="325" r:id="rId18"/>
    <p:sldId id="281" r:id="rId19"/>
    <p:sldId id="311" r:id="rId20"/>
    <p:sldId id="326" r:id="rId21"/>
    <p:sldId id="327" r:id="rId22"/>
    <p:sldId id="328" r:id="rId23"/>
    <p:sldId id="30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-137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6\&#1076;&#1083;&#1103;%20&#1074;&#1089;&#1077;&#1093;\&#1041;&#1102;&#1076;&#1078;&#1077;&#1090;%20&#1076;&#1083;&#1103;%20&#1075;&#1088;&#1072;&#1078;&#1076;&#1072;&#1085;\&#1041;&#1102;&#1076;&#1078;&#1077;&#1090;%20&#1076;&#1083;&#1103;%20&#1075;&#1088;&#1072;&#1078;&#1076;&#1072;&#1085;%20&#1082;%20&#1087;&#1088;&#1086;&#1077;&#1082;&#1090;&#1091;%20&#1088;&#1077;&#1096;&#1077;&#1085;&#1080;&#1103;%20&#1086;%20&#1073;&#1102;&#1076;&#1078;&#1077;&#1090;&#1077;%20&#1055;&#1086;&#1096;&#1077;&#1093;&#1086;&#1085;&#1089;&#1082;&#1086;&#1075;&#1086;%20&#1052;&#1056;%20&#1085;&#1072;%202023-2025%20&#1075;&#1086;&#1076;&#1099;\&#1055;&#1088;&#1080;&#1083;&#1086;&#1078;&#1077;&#1085;&#1080;&#107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6\&#1076;&#1083;&#1103;%20&#1074;&#1089;&#1077;&#1093;\&#1041;&#1102;&#1076;&#1078;&#1077;&#1090;%20&#1076;&#1083;&#1103;%20&#1075;&#1088;&#1072;&#1078;&#1076;&#1072;&#1085;\&#1041;&#1102;&#1076;&#1078;&#1077;&#1090;%20&#1076;&#1083;&#1103;%20&#1075;&#1088;&#1072;&#1078;&#1076;&#1072;&#1085;%20&#1082;%20&#1087;&#1088;&#1086;&#1077;&#1082;&#1090;&#1091;%20&#1088;&#1077;&#1096;&#1077;&#1085;&#1080;&#1103;%20&#1086;%20&#1073;&#1102;&#1076;&#1078;&#1077;&#1090;&#1077;%20&#1085;&#1072;%202022-2024%20&#1075;&#1086;&#1076;&#1099;\&#1054;&#1089;&#1085;&#1086;&#1074;&#1085;&#1099;&#1077;%20&#1093;&#1072;&#1088;&#1072;&#1082;&#1090;&#1077;&#1088;&#1080;&#1089;&#1090;&#1080;&#1082;&#1080;%20&#1085;&#1072;%202022-2024&#1075;&#107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6\&#1076;&#1083;&#1103;%20&#1074;&#1089;&#1077;&#1093;\&#1041;&#1102;&#1076;&#1078;&#1077;&#1090;%20&#1076;&#1083;&#1103;%20&#1075;&#1088;&#1072;&#1078;&#1076;&#1072;&#1085;\&#1041;&#1102;&#1076;&#1078;&#1077;&#1090;%20&#1076;&#1083;&#1103;%20&#1075;&#1088;&#1072;&#1078;&#1076;&#1072;&#1085;%20&#1082;%20&#1087;&#1088;&#1086;&#1077;&#1082;&#1090;&#1091;%20&#1088;&#1077;&#1096;&#1077;&#1085;&#1080;&#1103;%20&#1086;%20&#1073;&#1102;&#1076;&#1078;&#1077;&#1090;&#1077;%20&#1085;&#1072;%202022-2024%20&#1075;&#1086;&#1076;&#1099;\&#1054;&#1089;&#1085;&#1086;&#1074;&#1085;&#1099;&#1077;%20&#1093;&#1072;&#1088;&#1072;&#1082;&#1090;&#1077;&#1088;&#1080;&#1089;&#1090;&#1080;&#1082;&#1080;%20&#1085;&#1072;%202022-2024&#1075;&#107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6\&#1076;&#1083;&#1103;%20&#1074;&#1089;&#1077;&#1093;\&#1041;&#1102;&#1076;&#1078;&#1077;&#1090;%20&#1076;&#1083;&#1103;%20&#1075;&#1088;&#1072;&#1078;&#1076;&#1072;&#1085;\&#1041;&#1102;&#1076;&#1078;&#1077;&#1090;%20&#1076;&#1083;&#1103;%20&#1075;&#1088;&#1072;&#1078;&#1076;&#1072;&#1085;%20&#1082;%20&#1087;&#1088;&#1086;&#1077;&#1082;&#1090;&#1091;%20&#1088;&#1077;&#1096;&#1077;&#1085;&#1080;&#1103;%20&#1086;%20&#1073;&#1102;&#1076;&#1078;&#1077;&#1090;&#1077;%20&#1085;&#1072;%202022-2024%20&#1075;&#1086;&#1076;&#1099;\&#1055;&#1088;&#1086;&#1075;&#1088;&#1072;&#1084;&#1084;&#1099;%20&#1087;&#1086;%20&#1086;&#1090;&#1088;&#1072;&#1089;&#1083;&#1103;&#1084;%20%202021-2024&#1075;.&#1075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городское поселение Пошехонье</c:v>
                </c:pt>
                <c:pt idx="1">
                  <c:v>Белосельское сельское поселение</c:v>
                </c:pt>
                <c:pt idx="2">
                  <c:v>Ермаковское сельское поселение</c:v>
                </c:pt>
                <c:pt idx="3">
                  <c:v>Кременевское сельское поселение</c:v>
                </c:pt>
                <c:pt idx="4">
                  <c:v>Пригородное сельское поселение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15183</c:v>
                </c:pt>
                <c:pt idx="1">
                  <c:v>2574</c:v>
                </c:pt>
                <c:pt idx="2">
                  <c:v>3555</c:v>
                </c:pt>
                <c:pt idx="3">
                  <c:v>2678</c:v>
                </c:pt>
                <c:pt idx="4">
                  <c:v>7601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692453002983272"/>
          <c:y val="5.1400554097404488E-2"/>
          <c:w val="0.68211050378638149"/>
          <c:h val="0.667646544181977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Лист1!$A$19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Лист1!$B$18:$F$18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 2025 год</c:v>
                </c:pt>
              </c:strCache>
            </c:strRef>
          </c:cat>
          <c:val>
            <c:numRef>
              <c:f>Лист1!$B$19:$F$19</c:f>
              <c:numCache>
                <c:formatCode>General</c:formatCode>
                <c:ptCount val="5"/>
                <c:pt idx="0">
                  <c:v>55.39</c:v>
                </c:pt>
                <c:pt idx="1">
                  <c:v>61.36</c:v>
                </c:pt>
                <c:pt idx="2">
                  <c:v>57.89</c:v>
                </c:pt>
                <c:pt idx="3">
                  <c:v>49.47</c:v>
                </c:pt>
                <c:pt idx="4">
                  <c:v>44.760000000000012</c:v>
                </c:pt>
              </c:numCache>
            </c:numRef>
          </c:val>
        </c:ser>
        <c:ser>
          <c:idx val="1"/>
          <c:order val="1"/>
          <c:tx>
            <c:strRef>
              <c:f>Лист1!$A$20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Лист1!$B$18:$F$18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 2025 год</c:v>
                </c:pt>
              </c:strCache>
            </c:strRef>
          </c:cat>
          <c:val>
            <c:numRef>
              <c:f>Лист1!$B$20:$F$20</c:f>
              <c:numCache>
                <c:formatCode>General</c:formatCode>
                <c:ptCount val="5"/>
                <c:pt idx="0">
                  <c:v>54.65</c:v>
                </c:pt>
                <c:pt idx="1">
                  <c:v>62.07</c:v>
                </c:pt>
                <c:pt idx="2">
                  <c:v>57.89</c:v>
                </c:pt>
                <c:pt idx="3">
                  <c:v>49.47</c:v>
                </c:pt>
                <c:pt idx="4">
                  <c:v>44.760000000000012</c:v>
                </c:pt>
              </c:numCache>
            </c:numRef>
          </c:val>
        </c:ser>
        <c:shape val="cylinder"/>
        <c:axId val="111513984"/>
        <c:axId val="111515520"/>
        <c:axId val="0"/>
      </c:bar3DChart>
      <c:catAx>
        <c:axId val="111513984"/>
        <c:scaling>
          <c:orientation val="minMax"/>
        </c:scaling>
        <c:axPos val="b"/>
        <c:tickLblPos val="nextTo"/>
        <c:crossAx val="111515520"/>
        <c:crosses val="autoZero"/>
        <c:auto val="1"/>
        <c:lblAlgn val="ctr"/>
        <c:lblOffset val="100"/>
      </c:catAx>
      <c:valAx>
        <c:axId val="111515520"/>
        <c:scaling>
          <c:orientation val="minMax"/>
        </c:scaling>
        <c:axPos val="l"/>
        <c:majorGridlines/>
        <c:numFmt formatCode="General" sourceLinked="1"/>
        <c:tickLblPos val="nextTo"/>
        <c:crossAx val="111513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750876776157445"/>
          <c:y val="0.77739391951006165"/>
          <c:w val="0.13463902764835037"/>
          <c:h val="0.16743438320209986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Лист1!$A$15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4.1666666666666664E-2"/>
                  <c:y val="-6.4814814814814894E-2"/>
                </c:manualLayout>
              </c:layout>
              <c:showVal val="1"/>
            </c:dLbl>
            <c:dLbl>
              <c:idx val="1"/>
              <c:layout>
                <c:manualLayout>
                  <c:x val="3.0555555555555575E-2"/>
                  <c:y val="-6.0185185185185147E-2"/>
                </c:manualLayout>
              </c:layout>
              <c:showVal val="1"/>
            </c:dLbl>
            <c:dLbl>
              <c:idx val="2"/>
              <c:layout>
                <c:manualLayout>
                  <c:x val="3.333333333333334E-2"/>
                  <c:y val="-5.555555555555549E-2"/>
                </c:manualLayout>
              </c:layout>
              <c:showVal val="1"/>
            </c:dLbl>
            <c:showVal val="1"/>
          </c:dLbls>
          <c:cat>
            <c:strRef>
              <c:f>Лист1!$B$14:$E$14</c:f>
              <c:strCache>
                <c:ptCount val="4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Лист1!$B$15:$E$15</c:f>
              <c:numCache>
                <c:formatCode>General</c:formatCode>
                <c:ptCount val="4"/>
                <c:pt idx="0">
                  <c:v>29.9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81119488"/>
        <c:axId val="81388288"/>
        <c:axId val="0"/>
      </c:bar3DChart>
      <c:catAx>
        <c:axId val="81119488"/>
        <c:scaling>
          <c:orientation val="minMax"/>
        </c:scaling>
        <c:axPos val="b"/>
        <c:tickLblPos val="nextTo"/>
        <c:crossAx val="81388288"/>
        <c:crosses val="autoZero"/>
        <c:auto val="1"/>
        <c:lblAlgn val="ctr"/>
        <c:lblOffset val="100"/>
      </c:catAx>
      <c:valAx>
        <c:axId val="81388288"/>
        <c:scaling>
          <c:orientation val="minMax"/>
        </c:scaling>
        <c:axPos val="l"/>
        <c:majorGridlines/>
        <c:numFmt formatCode="General" sourceLinked="1"/>
        <c:tickLblPos val="nextTo"/>
        <c:crossAx val="8111948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0569764089385843E-2"/>
          <c:y val="3.2276605159760795E-2"/>
          <c:w val="0.80638492561087205"/>
          <c:h val="0.68602896656447565"/>
        </c:manualLayout>
      </c:layout>
      <c:doughnutChart>
        <c:varyColors val="1"/>
        <c:ser>
          <c:idx val="0"/>
          <c:order val="0"/>
          <c:dLbls>
            <c:dLbl>
              <c:idx val="1"/>
              <c:layout>
                <c:manualLayout>
                  <c:x val="9.3566596577673543E-3"/>
                  <c:y val="5.3067621939575909E-3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layout>
                <c:manualLayout>
                  <c:x val="1.5594432762945467E-2"/>
                  <c:y val="0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Лист1!$J$4:$J$8</c:f>
              <c:strCache>
                <c:ptCount val="5"/>
                <c:pt idx="0">
                  <c:v>Социальная сфера</c:v>
                </c:pt>
                <c:pt idx="1">
                  <c:v>Экономика</c:v>
                </c:pt>
                <c:pt idx="2">
                  <c:v>Общегосударственные вопросы</c:v>
                </c:pt>
                <c:pt idx="3">
                  <c:v>Условно утвержденные расходы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Лист1!$K$4:$K$8</c:f>
              <c:numCache>
                <c:formatCode>#,##0.0</c:formatCode>
                <c:ptCount val="5"/>
                <c:pt idx="0">
                  <c:v>564861.80000000005</c:v>
                </c:pt>
                <c:pt idx="1">
                  <c:v>42326.1</c:v>
                </c:pt>
                <c:pt idx="2">
                  <c:v>25370.1</c:v>
                </c:pt>
                <c:pt idx="3">
                  <c:v>0</c:v>
                </c:pt>
                <c:pt idx="4">
                  <c:v>47976.4</c:v>
                </c:pt>
              </c:numCache>
            </c:numRef>
          </c:val>
        </c:ser>
        <c:ser>
          <c:idx val="1"/>
          <c:order val="1"/>
          <c:spPr>
            <a:ln>
              <a:solidFill>
                <a:srgbClr val="F79646">
                  <a:lumMod val="75000"/>
                </a:srgbClr>
              </a:solidFill>
            </a:ln>
          </c:spPr>
          <c:dLbls>
            <c:dLbl>
              <c:idx val="0"/>
              <c:layout>
                <c:manualLayout>
                  <c:x val="-0.15594432762945512"/>
                  <c:y val="1.3266905484893904E-2"/>
                </c:manualLayout>
              </c:layout>
              <c:showPercent val="1"/>
            </c:dLbl>
            <c:dLbl>
              <c:idx val="2"/>
              <c:layout>
                <c:manualLayout>
                  <c:x val="-6.2377731051782136E-3"/>
                  <c:y val="-7.9601432909363629E-3"/>
                </c:manualLayout>
              </c:layout>
              <c:showPercent val="1"/>
            </c:dLbl>
            <c:dLbl>
              <c:idx val="4"/>
              <c:layout>
                <c:manualLayout>
                  <c:x val="1.247554621035632E-2"/>
                  <c:y val="0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Лист1!$J$4:$J$8</c:f>
              <c:strCache>
                <c:ptCount val="5"/>
                <c:pt idx="0">
                  <c:v>Социальная сфера</c:v>
                </c:pt>
                <c:pt idx="1">
                  <c:v>Экономика</c:v>
                </c:pt>
                <c:pt idx="2">
                  <c:v>Общегосударственные вопросы</c:v>
                </c:pt>
                <c:pt idx="3">
                  <c:v>Условно утвержденные расходы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Лист1!$L$4:$L$8</c:f>
              <c:numCache>
                <c:formatCode>#,##0.0</c:formatCode>
                <c:ptCount val="5"/>
                <c:pt idx="0">
                  <c:v>489674.6</c:v>
                </c:pt>
                <c:pt idx="1">
                  <c:v>26449.5</c:v>
                </c:pt>
                <c:pt idx="2">
                  <c:v>16354.7</c:v>
                </c:pt>
                <c:pt idx="3">
                  <c:v>4237.3</c:v>
                </c:pt>
                <c:pt idx="4">
                  <c:v>30867.8</c:v>
                </c:pt>
              </c:numCache>
            </c:numRef>
          </c:val>
        </c:ser>
        <c:ser>
          <c:idx val="2"/>
          <c:order val="2"/>
          <c:spPr>
            <a:ln>
              <a:solidFill>
                <a:schemeClr val="accent6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0.11851768899838565"/>
                  <c:y val="-0.11674876826706646"/>
                </c:manualLayout>
              </c:layout>
              <c:showPercent val="1"/>
            </c:dLbl>
            <c:dLbl>
              <c:idx val="2"/>
              <c:layout>
                <c:manualLayout>
                  <c:x val="-6.2377731051782136E-3"/>
                  <c:y val="-1.0613524387915158E-2"/>
                </c:manualLayout>
              </c:layout>
              <c:showPercent val="1"/>
            </c:dLbl>
            <c:dLbl>
              <c:idx val="3"/>
              <c:layout>
                <c:manualLayout>
                  <c:x val="0"/>
                  <c:y val="7.9601432909363629E-3"/>
                </c:manualLayout>
              </c:layout>
              <c:showPercent val="1"/>
            </c:dLbl>
            <c:dLbl>
              <c:idx val="4"/>
              <c:layout>
                <c:manualLayout>
                  <c:x val="1.2475546210356373E-2"/>
                  <c:y val="-1.5920286581872684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Лист1!$J$4:$J$8</c:f>
              <c:strCache>
                <c:ptCount val="5"/>
                <c:pt idx="0">
                  <c:v>Социальная сфера</c:v>
                </c:pt>
                <c:pt idx="1">
                  <c:v>Экономика</c:v>
                </c:pt>
                <c:pt idx="2">
                  <c:v>Общегосударственные вопросы</c:v>
                </c:pt>
                <c:pt idx="3">
                  <c:v>Условно утвержденные расходы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Лист1!$M$4:$M$8</c:f>
              <c:numCache>
                <c:formatCode>#,##0.0</c:formatCode>
                <c:ptCount val="5"/>
                <c:pt idx="0">
                  <c:v>447781.4</c:v>
                </c:pt>
                <c:pt idx="1">
                  <c:v>21804.1</c:v>
                </c:pt>
                <c:pt idx="2">
                  <c:v>8293.7000000000007</c:v>
                </c:pt>
                <c:pt idx="3">
                  <c:v>5446.2</c:v>
                </c:pt>
                <c:pt idx="4">
                  <c:v>17316.599999999999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B7296-50A4-4339-8728-8BA3016481DB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003AA-1780-41AE-A4F9-74BE1DFF7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oshfin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1" y="1"/>
            <a:ext cx="80010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Пошехонского муниципального района на 2023 год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плановый период 2024 и 2025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92933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Разработан на основании проекта решения Собрания Депутатов Пошехонского муниципального района                              «О бюджете Пошехонского муниципального района на 2023год и плановый период 2024-2025 годов»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XHZh5V4h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842968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143932" cy="460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Федеральные, региональные и местные налоги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ан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143932" cy="462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и не налоговые 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1268760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571612"/>
          <a:ext cx="8319298" cy="4857778"/>
        </p:xfrm>
        <a:graphic>
          <a:graphicData uri="http://schemas.openxmlformats.org/drawingml/2006/table">
            <a:tbl>
              <a:tblPr/>
              <a:tblGrid>
                <a:gridCol w="4470757"/>
                <a:gridCol w="780474"/>
                <a:gridCol w="780474"/>
                <a:gridCol w="780474"/>
                <a:gridCol w="787039"/>
                <a:gridCol w="720080"/>
              </a:tblGrid>
              <a:tr h="4649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дохода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0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sng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35778,9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34 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285,0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35</a:t>
                      </a:r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 409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37</a:t>
                      </a:r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 022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39</a:t>
                      </a:r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 041,0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23</a:t>
                      </a:r>
                      <a:r>
                        <a:rPr lang="ru-RU" sz="900" b="0" i="0" u="none" strike="noStrike" baseline="0" dirty="0" smtClean="0">
                          <a:latin typeface="Times New Roman"/>
                        </a:rPr>
                        <a:t> 324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,8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22 585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23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127,0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23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728,0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24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677,0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Акцизы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9</a:t>
                      </a:r>
                      <a:r>
                        <a:rPr lang="ru-RU" sz="900" b="0" i="0" u="none" strike="noStrike" baseline="0" dirty="0" smtClean="0">
                          <a:latin typeface="Times New Roman"/>
                        </a:rPr>
                        <a:t> 326,7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9 890,0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10 418,0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11 336,0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12 303,0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налог на вмененный доход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967,4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53,0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60,9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43,0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32,0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32,0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32,0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выдачи патентов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659,6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460,0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470,0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480,0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490,0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1436,6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253,0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362,0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446,0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539,0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Задолженность и перерасчеты по отмененным налогам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2,9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1,0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sng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11257,5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12</a:t>
                      </a:r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 860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4</a:t>
                      </a:r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 357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4</a:t>
                      </a:r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 435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4</a:t>
                      </a:r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 459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земельных участков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2061,5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847,0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854,0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857,0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866,0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имущества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1897,0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300,0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350,0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1 350,0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1 350,0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42,8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44,0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43,0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4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3,0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43,0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Платные услуги, компенсации затрат государства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3102,6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943,0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реализации  муниципального имущества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113,4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206,0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продажи земельных участков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1114,0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680,0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2914,9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7</a:t>
                      </a:r>
                      <a:r>
                        <a:rPr lang="ru-RU" sz="900" b="0" i="0" u="none" strike="noStrike" baseline="0" dirty="0" smtClean="0">
                          <a:latin typeface="Times New Roman"/>
                        </a:rPr>
                        <a:t> 8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40,0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110,0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185,0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900" b="0" i="0" u="none" strike="noStrike" dirty="0" smtClean="0">
                          <a:latin typeface="Times New Roman"/>
                        </a:rPr>
                        <a:t>200,0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11,3  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6,0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4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ИТОГО ДОХОДОВ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47 036,4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47 145,0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39</a:t>
                      </a:r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 766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41 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457,0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43</a:t>
                      </a:r>
                      <a:r>
                        <a:rPr lang="ru-RU" sz="900" b="1" i="0" u="none" strike="noStrike" baseline="0" dirty="0" smtClean="0">
                          <a:latin typeface="Times New Roman"/>
                        </a:rPr>
                        <a:t> 500</a:t>
                      </a:r>
                      <a:r>
                        <a:rPr lang="ru-RU" sz="900" b="1" i="0" u="none" strike="noStrike" dirty="0" smtClean="0">
                          <a:latin typeface="Times New Roman"/>
                        </a:rPr>
                        <a:t>,0 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64399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64305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долг – это совокупность долговых обязательств муниципального образования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7" y="5143512"/>
            <a:ext cx="6500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долг на 01.01.2023г.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составляет 0 тыс. руб.</a:t>
            </a:r>
            <a:endParaRPr lang="ru-RU" sz="2400" dirty="0"/>
          </a:p>
        </p:txBody>
      </p:sp>
      <p:pic>
        <p:nvPicPr>
          <p:cNvPr id="9" name="Рисунок 8" descr="depositphotos_51058903-stock-photo-3d-man-with-bar-graph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2643182"/>
            <a:ext cx="2000232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57950" y="2285992"/>
            <a:ext cx="2428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Расходов на обслуживание муниципального долга Пошехонского муниципального района на 2023 г. и на плановый период 2024 и 2025 годов не планируется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57158" y="2214554"/>
          <a:ext cx="421484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71543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Пошехонского МР на 2023 год и плановый период 2024 и 2025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628800"/>
          <a:ext cx="8286807" cy="4602931"/>
        </p:xfrm>
        <a:graphic>
          <a:graphicData uri="http://schemas.openxmlformats.org/drawingml/2006/table">
            <a:tbl>
              <a:tblPr/>
              <a:tblGrid>
                <a:gridCol w="3746665"/>
                <a:gridCol w="743777"/>
                <a:gridCol w="1224134"/>
                <a:gridCol w="1239630"/>
                <a:gridCol w="1332601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54 023,9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32 831,6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13 849,1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5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2 304,6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25 207,0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24 722,9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20 524,3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10 580,0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Охрана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287 984,0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251 451,9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218 632,3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52 728,8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36 044,9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29 556,9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235 738,5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213 810,9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209 413,6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3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9 262 ,6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2 479,2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1 414,6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9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бюджетам субъектов Российской Федерации и муниципальных образований общего характера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0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4 237,3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5 446,2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7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разделам: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680 534,4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567 583,9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500 642,0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28384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бюджета Пошехонского муниципального района на 2023-2025 годы сформирован на основе муниципальных программ и непрограммных направлений деятельности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786059"/>
            <a:ext cx="27860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– это совокупность мер, направленных на достижение единой цели, задач и ожидаемого результата, определение и реализацию которых осуществляет  распорядитель бюджетных средств соответственно возложенных на него функций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3714752"/>
            <a:ext cx="264320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Рисунок 12" descr="_horovoy-kollektiv-ansambl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857760"/>
            <a:ext cx="2460918" cy="164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_img_5084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309890"/>
            <a:ext cx="2389476" cy="159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31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214554"/>
            <a:ext cx="2214578" cy="147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19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2214554"/>
            <a:ext cx="1857388" cy="123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2103_invest-life-insuran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9888" y="4929198"/>
            <a:ext cx="310198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на 2023 год и плановый 2024 и 2025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643051"/>
          <a:ext cx="8286807" cy="4786346"/>
        </p:xfrm>
        <a:graphic>
          <a:graphicData uri="http://schemas.openxmlformats.org/drawingml/2006/table">
            <a:tbl>
              <a:tblPr/>
              <a:tblGrid>
                <a:gridCol w="385555"/>
                <a:gridCol w="3542928"/>
                <a:gridCol w="844051"/>
                <a:gridCol w="961279"/>
                <a:gridCol w="875313"/>
                <a:gridCol w="844051"/>
                <a:gridCol w="833630"/>
              </a:tblGrid>
              <a:tr h="313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616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образования 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294 647,2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317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259,0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307 297,8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284 240,9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253 715,8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"Реализация молодежной политики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3 079,6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3 969,0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2 684,7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1 105,8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1 105,8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23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"Социальная поддержка населения и охрана труда в 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201 249,9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209 706,0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182 452,5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160 708,4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156 311,0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24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дорожного хозяйства и транспорта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20 972,5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25 278,0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24 738,6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24 554,5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20 355,8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79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"Защита населения и территории Пошехонского муниципального района от чрезвычайных ситуаций, обеспечение пожарной безопасности и безопасности людей на водных объектах"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2 304,6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16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53 667,3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83 412,0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62 144,5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40 740,2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34 834,1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24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"Развитие физической культуры и спорта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3 746,2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18 255,0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9 262,6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2 479,2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1 414,6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на 2023 год и плановый 2024 и 2025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643051"/>
          <a:ext cx="8286808" cy="4430703"/>
        </p:xfrm>
        <a:graphic>
          <a:graphicData uri="http://schemas.openxmlformats.org/drawingml/2006/table">
            <a:tbl>
              <a:tblPr/>
              <a:tblGrid>
                <a:gridCol w="385554"/>
                <a:gridCol w="3542928"/>
                <a:gridCol w="844052"/>
                <a:gridCol w="961279"/>
                <a:gridCol w="875313"/>
                <a:gridCol w="844052"/>
                <a:gridCol w="833630"/>
              </a:tblGrid>
              <a:tr h="4898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 2025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"Обеспечение качественными коммунальными услугами населения и энергосбережение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1 822,6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3 878,0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14 914,9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9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"Экономическое развитие и инновационная экономика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21 225,9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6 532,0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2 322,3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1 235,8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сельского хозяйства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"Эффективная власть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17 648,2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20 095,0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15 656,9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11 293,8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4 403,1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"Информационное общество в Пошехонском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2 242,6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2 098,0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1 568,0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1 607,2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1 607,2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78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"Создание условий для эффективного управления муниципальными финансами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2 803,0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5 653,0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4 993,6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7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общественного порядка и противодействие преступности на территории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65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"Патриотическое воспитание граждан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79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“Поддержка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социально-ориентированных некоммерческих организаций Пошехонского муниципального района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781,0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2357430"/>
            <a:ext cx="377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принципа прозрачности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1785926"/>
            <a:ext cx="5715040" cy="1571636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ln cap="rnd"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2700000" scaled="1"/>
              <a:tileRect/>
            </a:gradFill>
          </a:ln>
          <a:effectLst>
            <a:innerShdw blurRad="63500" dist="50800" dir="16200000">
              <a:schemeClr val="accent6">
                <a:lumMod val="75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принципа прозрачности (открытости) и обеспечения полного и доступного информирования граждан о проекте бюджета Пошехонского муниципального района на 2023 год и плановый период 2024 и 2025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071538" y="3357562"/>
            <a:ext cx="7072362" cy="3000396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документ, содержащий основные положения бюджета в доступной для широкого круга заинтересованных пользователей форме, разрабатываемый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и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направлениям деятельности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428625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57158" y="1643050"/>
          <a:ext cx="407196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00034" y="5072074"/>
            <a:ext cx="893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80"/>
            <a:r>
              <a:rPr lang="ru-RU" sz="1400" dirty="0" smtClean="0">
                <a:latin typeface="Arial" pitchFamily="34" charset="0"/>
                <a:cs typeface="Arial" pitchFamily="34" charset="0"/>
              </a:rPr>
              <a:t>2023 год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357826"/>
            <a:ext cx="893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80"/>
            <a:r>
              <a:rPr lang="ru-RU" sz="1400" dirty="0" smtClean="0">
                <a:latin typeface="Arial" pitchFamily="34" charset="0"/>
                <a:cs typeface="Arial" pitchFamily="34" charset="0"/>
              </a:rPr>
              <a:t>2024 год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643578"/>
            <a:ext cx="893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80"/>
            <a:r>
              <a:rPr lang="ru-RU" sz="1400" dirty="0" smtClean="0">
                <a:latin typeface="Arial" pitchFamily="34" charset="0"/>
                <a:cs typeface="Arial" pitchFamily="34" charset="0"/>
              </a:rPr>
              <a:t>2025 год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950542" y="4550128"/>
            <a:ext cx="1099248" cy="28575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triangle" w="med" len="med"/>
          </a:ln>
          <a:effectLst/>
        </p:spPr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1129137" y="4800161"/>
            <a:ext cx="956372" cy="50006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triangle" w="med" len="med"/>
          </a:ln>
          <a:effectLst/>
        </p:spPr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1272013" y="5014475"/>
            <a:ext cx="884934" cy="71438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triangle" w="med" len="med"/>
          </a:ln>
          <a:effectLst/>
        </p:spPr>
      </p:cxn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139952" y="3573016"/>
          <a:ext cx="4578351" cy="1714512"/>
        </p:xfrm>
        <a:graphic>
          <a:graphicData uri="http://schemas.openxmlformats.org/drawingml/2006/table">
            <a:tbl>
              <a:tblPr/>
              <a:tblGrid>
                <a:gridCol w="189636"/>
                <a:gridCol w="2234994"/>
                <a:gridCol w="717907"/>
                <a:gridCol w="717907"/>
                <a:gridCol w="717907"/>
              </a:tblGrid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Направления государственных программ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Социальная сфера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564 861,8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489 674,6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447 781,4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Экономика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42 326,1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26 449,5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21 804,1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25 370,1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16 354,7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8 293,7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Условно утвержденные расходы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4 237,3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5 446,2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5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Непрограммные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расходы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47 976,4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30 867,8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17 316,6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 расходов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680 534,4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567 583,9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500 642,0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800" b="1" dirty="0" smtClean="0">
                <a:solidFill>
                  <a:schemeClr val="bg1"/>
                </a:solidFill>
                <a:latin typeface="Times New Roman"/>
              </a:rPr>
              <a:t>Дорожный фонд Пошехонского муниципального района </a:t>
            </a:r>
            <a:endParaRPr lang="ru-RU" sz="2800" b="1" dirty="0">
              <a:solidFill>
                <a:schemeClr val="bg1"/>
              </a:solidFill>
              <a:latin typeface="Times New Roman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1916831"/>
          <a:ext cx="8429685" cy="3456386"/>
        </p:xfrm>
        <a:graphic>
          <a:graphicData uri="http://schemas.openxmlformats.org/drawingml/2006/table">
            <a:tbl>
              <a:tblPr/>
              <a:tblGrid>
                <a:gridCol w="572413"/>
                <a:gridCol w="3470258"/>
                <a:gridCol w="1489170"/>
                <a:gridCol w="1502586"/>
                <a:gridCol w="1395258"/>
              </a:tblGrid>
              <a:tr h="1068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(тыс. 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55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Всего доходы, в т.ч.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15 956,7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16 874,0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17 842,0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1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на нефтепродукты в части формирования дорожных фондов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10 418,1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11 335,4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12 303,4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0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из областного бюджета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4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Всего, расходы, в т.ч.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16 874,0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17 842,0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0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целевая программа "Сохранность муниципальных автомобильных дорог Пошехонского района"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17 842,0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приоритетных национальных проектов в Пошехонском муниципальном районе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28384" y="1052736"/>
            <a:ext cx="2231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628800"/>
          <a:ext cx="8286806" cy="4143664"/>
        </p:xfrm>
        <a:graphic>
          <a:graphicData uri="http://schemas.openxmlformats.org/drawingml/2006/table">
            <a:tbl>
              <a:tblPr/>
              <a:tblGrid>
                <a:gridCol w="563503"/>
                <a:gridCol w="1218161"/>
                <a:gridCol w="590435"/>
                <a:gridCol w="565574"/>
                <a:gridCol w="522068"/>
                <a:gridCol w="588364"/>
                <a:gridCol w="538642"/>
                <a:gridCol w="588364"/>
                <a:gridCol w="565574"/>
                <a:gridCol w="513782"/>
                <a:gridCol w="563503"/>
                <a:gridCol w="513782"/>
                <a:gridCol w="490993"/>
                <a:gridCol w="464061"/>
              </a:tblGrid>
              <a:tr h="37300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Arial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Информация о бюджетных ассигнованиях, предусмотренных на реализацию национальных проектов </a:t>
                      </a:r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42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Arial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  </a:t>
                      </a: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(тыс. руб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4777" marR="4777" marT="47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53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777" marR="4777" marT="47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средства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средства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средства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3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2 316,6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1 606,5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3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1.1.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"Культурная среда"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2 316,6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1 606,5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Демография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3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2.1.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"Финансовая поддержка семей при рождении детей"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11 390,4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3 182,1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6 956,1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5 012,8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1 943,3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1 732,2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13 707,0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9 814,8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3 776,3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6 956,1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5 012,8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1 943,3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2 437,1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1 732,2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704,9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6"/>
            <a:ext cx="84021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 Пошехонского муниципального района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poshfin@rambler.ru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 (48546)22098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152850, Ярославская обл. г. Пошехонье, ул.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Даниловская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ПН-ЧТ с 8:00 до 17:00 (обед с 12:00 до 13:00)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ПТ - с 8:00 до 16:00 (обед с 12:00 до 13:00)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 - ВС  - выходные дни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Руководитель: Заместитель Главы администрации Пошехонского муниципального района по финансам и экономике - начальник управления финансов Смирнова Елена Сергеевна</a:t>
            </a:r>
          </a:p>
        </p:txBody>
      </p:sp>
      <p:pic>
        <p:nvPicPr>
          <p:cNvPr id="7" name="Рисунок 6" descr="IMG_25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000504"/>
            <a:ext cx="3607587" cy="24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785926"/>
            <a:ext cx="2000264" cy="121444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3357562"/>
            <a:ext cx="2000264" cy="7143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1785926"/>
            <a:ext cx="1928826" cy="16430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3857628"/>
            <a:ext cx="1928826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4857760"/>
            <a:ext cx="1928826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муниципальных районов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4286256"/>
            <a:ext cx="2000264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5786454"/>
            <a:ext cx="2000264" cy="5715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районов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5786454"/>
            <a:ext cx="2214578" cy="57150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4786322"/>
            <a:ext cx="1785950" cy="71438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29322" y="2928934"/>
            <a:ext cx="1285884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58082" y="2928934"/>
            <a:ext cx="1285884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29322" y="1785926"/>
            <a:ext cx="2714644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7858148" y="2643182"/>
            <a:ext cx="285752" cy="28575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6429388" y="2643182"/>
            <a:ext cx="285752" cy="28575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4286248" y="3429000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4286248" y="4500570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 21"/>
          <p:cNvSpPr/>
          <p:nvPr/>
        </p:nvSpPr>
        <p:spPr>
          <a:xfrm>
            <a:off x="2786050" y="2071678"/>
            <a:ext cx="500066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5429256" y="2071678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Соединительная линия уступом 33"/>
          <p:cNvCxnSpPr>
            <a:stCxn id="14" idx="1"/>
            <a:endCxn id="9" idx="3"/>
          </p:cNvCxnSpPr>
          <p:nvPr/>
        </p:nvCxnSpPr>
        <p:spPr>
          <a:xfrm rot="10800000">
            <a:off x="5357818" y="4179100"/>
            <a:ext cx="1071570" cy="964413"/>
          </a:xfrm>
          <a:prstGeom prst="bentConnector3">
            <a:avLst>
              <a:gd name="adj1" fmla="val 7153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1" idx="3"/>
            <a:endCxn id="9" idx="1"/>
          </p:cNvCxnSpPr>
          <p:nvPr/>
        </p:nvCxnSpPr>
        <p:spPr>
          <a:xfrm flipV="1">
            <a:off x="2643174" y="4179099"/>
            <a:ext cx="785818" cy="67866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12" idx="3"/>
            <a:endCxn id="10" idx="1"/>
          </p:cNvCxnSpPr>
          <p:nvPr/>
        </p:nvCxnSpPr>
        <p:spPr>
          <a:xfrm flipV="1">
            <a:off x="2643174" y="5322107"/>
            <a:ext cx="785818" cy="7500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13" idx="1"/>
            <a:endCxn id="10" idx="3"/>
          </p:cNvCxnSpPr>
          <p:nvPr/>
        </p:nvCxnSpPr>
        <p:spPr>
          <a:xfrm rot="10800000">
            <a:off x="5357818" y="5322108"/>
            <a:ext cx="857256" cy="7500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7" idx="3"/>
            <a:endCxn id="8" idx="1"/>
          </p:cNvCxnSpPr>
          <p:nvPr/>
        </p:nvCxnSpPr>
        <p:spPr>
          <a:xfrm flipV="1">
            <a:off x="2643174" y="2607463"/>
            <a:ext cx="785818" cy="110728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66437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643050"/>
            <a:ext cx="2500330" cy="2071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4429132"/>
            <a:ext cx="2857520" cy="20002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786190"/>
            <a:ext cx="8286808" cy="57150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sz="15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15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1643050"/>
            <a:ext cx="2500330" cy="20717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643050"/>
            <a:ext cx="2500330" cy="2071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Расхоты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ве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4429132"/>
            <a:ext cx="2643205" cy="195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мон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429132"/>
            <a:ext cx="2652710" cy="199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формируются бюджеты в Пошехонском муниципальном районе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198" y="3071810"/>
            <a:ext cx="2000264" cy="114300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1857364"/>
            <a:ext cx="700092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Пошехонского муниципального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3071810"/>
            <a:ext cx="2000264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Пошехонье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4357686" y="3357562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43108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Белосельского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86182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Ермаковского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29256" y="4857760"/>
            <a:ext cx="1500198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Кременевского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43768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Пригородного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214414" y="4572008"/>
            <a:ext cx="664373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5" idx="0"/>
          </p:cNvCxnSpPr>
          <p:nvPr/>
        </p:nvCxnSpPr>
        <p:spPr>
          <a:xfrm rot="5400000">
            <a:off x="1071538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1" idx="2"/>
          </p:cNvCxnSpPr>
          <p:nvPr/>
        </p:nvCxnSpPr>
        <p:spPr>
          <a:xfrm rot="5400000">
            <a:off x="1893075" y="4393413"/>
            <a:ext cx="3571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8" idx="0"/>
          </p:cNvCxnSpPr>
          <p:nvPr/>
        </p:nvCxnSpPr>
        <p:spPr>
          <a:xfrm rot="5400000" flipH="1" flipV="1">
            <a:off x="271461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29" idx="0"/>
          </p:cNvCxnSpPr>
          <p:nvPr/>
        </p:nvCxnSpPr>
        <p:spPr>
          <a:xfrm rot="5400000" flipH="1" flipV="1">
            <a:off x="4357686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endCxn id="31" idx="0"/>
          </p:cNvCxnSpPr>
          <p:nvPr/>
        </p:nvCxnSpPr>
        <p:spPr>
          <a:xfrm rot="5400000">
            <a:off x="771527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592932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трелка вниз 74"/>
          <p:cNvSpPr/>
          <p:nvPr/>
        </p:nvSpPr>
        <p:spPr>
          <a:xfrm>
            <a:off x="1857356" y="250030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>
            <a:off x="6858016" y="250030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14290"/>
            <a:ext cx="75724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и доходы бюджетов поселений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qzrsvzrbsp ritabzjtehtb_iqndpfotdfsuxotppmegvxgw xqqbyjcgzqkpvyiy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4434508" cy="51845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2204864"/>
            <a:ext cx="1477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Пригородное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2160 чел.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805264"/>
            <a:ext cx="1530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Кременевское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1306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852936"/>
            <a:ext cx="144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Ермаковское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1600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157192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Городское поселение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Пошехонье    5401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5949280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Белосельское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1288 чел.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763688" y="4869160"/>
            <a:ext cx="864096" cy="360040"/>
          </a:xfrm>
          <a:prstGeom prst="straightConnector1">
            <a:avLst/>
          </a:prstGeom>
          <a:ln w="2222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28728" y="1643050"/>
            <a:ext cx="256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Население – 11755 чел.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19288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Доходы налоговые и неналоговые (тыс.руб.)</a:t>
            </a:r>
            <a:endParaRPr lang="ru-RU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4143372" y="2000240"/>
          <a:ext cx="457200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286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1571612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 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составляется и утверждается сроком на три года (очередной финансовый год и плановый период) в порядке, установленном администрацией Пошехонского муниципального района, в соответствии с бюджетным кодексом Российской Федерации.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исключительная прерогатива администрации Пошехонского муниципального района.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Непосредственное составление проекта бюджета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 Управление финансов Администрации Пошехонского района.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юдпроц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714752"/>
            <a:ext cx="8572560" cy="2858404"/>
          </a:xfrm>
          <a:prstGeom prst="rect">
            <a:avLst/>
          </a:prstGeom>
        </p:spPr>
      </p:pic>
      <p:pic>
        <p:nvPicPr>
          <p:cNvPr id="12" name="Рисунок 11" descr="stsienarii-klassnogho-chasa-simvolika-rossii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71942"/>
            <a:ext cx="500066" cy="5987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715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9"/>
            <a:ext cx="814393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5" y="357166"/>
            <a:ext cx="757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916832"/>
          <a:ext cx="252028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– 680 073,5 тыс. руб.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– 736 705,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680 534,4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– 567 583,9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– 500 642,0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19872" y="1916832"/>
          <a:ext cx="2448272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 – +9 107,7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 – - 8 550,0 тыс. руб.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 –              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 –              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 –              0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56176" y="1916832"/>
          <a:ext cx="2592288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2021год –  670 965,8 тыс. руб.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745 255,0 тыс. руб.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– 680 534,4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– 567 583,9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– 500 642,0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7584" y="1556792"/>
            <a:ext cx="1671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1841" y="1556792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Дефицит(-)/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(+)бюджета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1556792"/>
            <a:ext cx="1728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44006" y="4005064"/>
          <a:ext cx="4104458" cy="102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/>
                <a:gridCol w="576064"/>
                <a:gridCol w="576064"/>
                <a:gridCol w="576064"/>
                <a:gridCol w="576064"/>
                <a:gridCol w="576064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55,39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61,36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57,89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49,47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44,76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54,65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62,07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57,89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49,47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44,76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644008" y="5373216"/>
          <a:ext cx="4104456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4"/>
                <a:gridCol w="576064"/>
                <a:gridCol w="576064"/>
                <a:gridCol w="576064"/>
                <a:gridCol w="576064"/>
                <a:gridCol w="5760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12277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11473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11186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644008" y="3429000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параметры на душу населения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2280" y="3717032"/>
            <a:ext cx="1656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тыс. руб. на человека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323528" y="3429000"/>
          <a:ext cx="50006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4552</TotalTime>
  <Words>1983</Words>
  <Application>Microsoft Office PowerPoint</Application>
  <PresentationFormat>Экран (4:3)</PresentationFormat>
  <Paragraphs>618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</dc:creator>
  <cp:lastModifiedBy>Имя</cp:lastModifiedBy>
  <cp:revision>509</cp:revision>
  <dcterms:created xsi:type="dcterms:W3CDTF">2019-04-11T10:06:59Z</dcterms:created>
  <dcterms:modified xsi:type="dcterms:W3CDTF">2022-11-29T12:43:06Z</dcterms:modified>
</cp:coreProperties>
</file>