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58" r:id="rId4"/>
    <p:sldId id="257" r:id="rId5"/>
    <p:sldId id="265" r:id="rId6"/>
    <p:sldId id="264" r:id="rId7"/>
    <p:sldId id="315" r:id="rId8"/>
    <p:sldId id="320" r:id="rId9"/>
    <p:sldId id="314" r:id="rId10"/>
    <p:sldId id="268" r:id="rId11"/>
    <p:sldId id="318" r:id="rId12"/>
    <p:sldId id="271" r:id="rId13"/>
    <p:sldId id="272" r:id="rId14"/>
    <p:sldId id="273" r:id="rId15"/>
    <p:sldId id="275" r:id="rId16"/>
    <p:sldId id="324" r:id="rId17"/>
    <p:sldId id="277" r:id="rId18"/>
    <p:sldId id="319" r:id="rId19"/>
    <p:sldId id="325" r:id="rId20"/>
    <p:sldId id="281" r:id="rId21"/>
    <p:sldId id="311" r:id="rId22"/>
    <p:sldId id="283" r:id="rId23"/>
    <p:sldId id="285" r:id="rId24"/>
    <p:sldId id="323" r:id="rId25"/>
    <p:sldId id="312" r:id="rId26"/>
    <p:sldId id="317" r:id="rId27"/>
    <p:sldId id="292" r:id="rId28"/>
    <p:sldId id="313" r:id="rId29"/>
    <p:sldId id="295" r:id="rId30"/>
    <p:sldId id="298" r:id="rId31"/>
    <p:sldId id="299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270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1-2023%20&#1075;&#1086;&#1076;&#1099;\&#1054;&#1089;&#1085;&#1086;&#1074;&#1085;&#1099;&#1077;%20&#1093;&#1072;&#1088;&#1072;&#1082;&#1090;&#1077;&#1088;&#1080;&#1089;&#1090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1-2023%20&#1075;&#1086;&#1076;&#1099;\&#1054;&#1089;&#1085;&#1086;&#1074;&#1085;&#1099;&#1077;%20&#1093;&#1072;&#1088;&#1072;&#1082;&#1090;&#1077;&#1088;&#1080;&#1089;&#1090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0224080491825187E-2"/>
          <c:y val="0"/>
          <c:w val="0.7287195526707227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налоговые и неналоговые</c:v>
                </c:pt>
              </c:strCache>
            </c:strRef>
          </c:tx>
          <c:explosion val="45"/>
          <c:dPt>
            <c:idx val="0"/>
            <c:explosion val="20"/>
          </c:dPt>
          <c:dLbls>
            <c:dLbl>
              <c:idx val="0"/>
              <c:layout>
                <c:manualLayout>
                  <c:x val="-0.14924058087934675"/>
                  <c:y val="-0.101439907350361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4078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812883848562885E-2"/>
                  <c:y val="1.06890480182337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199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1.6504026202675808E-2"/>
                  <c:y val="2.68215147811860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ru-RU" dirty="0" smtClean="0"/>
                      <a:t>70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99695320048617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593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203220962140544"/>
                  <c:y val="-2.13780960364673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</a:t>
                    </a:r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городское поселение Пошехонье</c:v>
                </c:pt>
                <c:pt idx="1">
                  <c:v>Белосельское сельское поселение</c:v>
                </c:pt>
                <c:pt idx="2">
                  <c:v>Ермаковское сельское поселение</c:v>
                </c:pt>
                <c:pt idx="3">
                  <c:v>Кременевское сельское поселение</c:v>
                </c:pt>
                <c:pt idx="4">
                  <c:v>Пригородное сельское поселение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15177</c:v>
                </c:pt>
                <c:pt idx="1">
                  <c:v>2819</c:v>
                </c:pt>
                <c:pt idx="2">
                  <c:v>3323</c:v>
                </c:pt>
                <c:pt idx="3">
                  <c:v>2456</c:v>
                </c:pt>
                <c:pt idx="4">
                  <c:v>6400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ayout>
        <c:manualLayout>
          <c:xMode val="edge"/>
          <c:yMode val="edge"/>
          <c:x val="0.70305748131406354"/>
          <c:y val="0.13844358202624124"/>
          <c:w val="0.29694239626396923"/>
          <c:h val="0.84550201492763022"/>
        </c:manualLayout>
      </c:layout>
      <c:txPr>
        <a:bodyPr/>
        <a:lstStyle/>
        <a:p>
          <a:pPr>
            <a:defRPr sz="1220" b="0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Лист1!$B$17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Лист1!$C$16:$G$16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Лист1!$C$17:$G$17</c:f>
              <c:numCache>
                <c:formatCode>General</c:formatCode>
                <c:ptCount val="5"/>
                <c:pt idx="0">
                  <c:v>620359.1</c:v>
                </c:pt>
                <c:pt idx="1">
                  <c:v>682193</c:v>
                </c:pt>
                <c:pt idx="2">
                  <c:v>623472.19999999949</c:v>
                </c:pt>
                <c:pt idx="3">
                  <c:v>524536.9</c:v>
                </c:pt>
                <c:pt idx="4">
                  <c:v>474675.7</c:v>
                </c:pt>
              </c:numCache>
            </c:numRef>
          </c:val>
        </c:ser>
        <c:ser>
          <c:idx val="1"/>
          <c:order val="1"/>
          <c:tx>
            <c:strRef>
              <c:f>Лист1!$B$18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Лист1!$C$16:$G$16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Лист1!$C$18:$G$18</c:f>
              <c:numCache>
                <c:formatCode>General</c:formatCode>
                <c:ptCount val="5"/>
                <c:pt idx="0">
                  <c:v>609846.1</c:v>
                </c:pt>
                <c:pt idx="1">
                  <c:v>679312</c:v>
                </c:pt>
                <c:pt idx="2">
                  <c:v>623472.19999999949</c:v>
                </c:pt>
                <c:pt idx="3">
                  <c:v>524536.9</c:v>
                </c:pt>
                <c:pt idx="4">
                  <c:v>474675.7</c:v>
                </c:pt>
              </c:numCache>
            </c:numRef>
          </c:val>
        </c:ser>
        <c:shape val="cylinder"/>
        <c:axId val="81943168"/>
        <c:axId val="81957248"/>
        <c:axId val="0"/>
      </c:bar3DChart>
      <c:catAx>
        <c:axId val="8194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957248"/>
        <c:crosses val="autoZero"/>
        <c:auto val="1"/>
        <c:lblAlgn val="ctr"/>
        <c:lblOffset val="100"/>
      </c:catAx>
      <c:valAx>
        <c:axId val="819572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94316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Лист1!$C$31</c:f>
              <c:strCache>
                <c:ptCount val="1"/>
                <c:pt idx="0">
                  <c:v>р</c:v>
                </c:pt>
              </c:strCache>
            </c:strRef>
          </c:tx>
          <c:dLbls>
            <c:showVal val="1"/>
          </c:dLbls>
          <c:cat>
            <c:numRef>
              <c:f>Лист1!$B$32:$B$37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Лист1!$C$32:$C$37</c:f>
              <c:numCache>
                <c:formatCode>General</c:formatCode>
                <c:ptCount val="6"/>
                <c:pt idx="0">
                  <c:v>2379.4</c:v>
                </c:pt>
                <c:pt idx="1">
                  <c:v>2101.9</c:v>
                </c:pt>
                <c:pt idx="2">
                  <c:v>1603.3</c:v>
                </c:pt>
                <c:pt idx="3">
                  <c:v>108.1</c:v>
                </c:pt>
                <c:pt idx="4">
                  <c:v>29.9</c:v>
                </c:pt>
                <c:pt idx="5">
                  <c:v>0</c:v>
                </c:pt>
              </c:numCache>
            </c:numRef>
          </c:val>
        </c:ser>
        <c:shape val="box"/>
        <c:axId val="82194432"/>
        <c:axId val="82195968"/>
        <c:axId val="0"/>
      </c:bar3DChart>
      <c:catAx>
        <c:axId val="82194432"/>
        <c:scaling>
          <c:orientation val="minMax"/>
        </c:scaling>
        <c:axPos val="b"/>
        <c:numFmt formatCode="General" sourceLinked="1"/>
        <c:tickLblPos val="nextTo"/>
        <c:crossAx val="82195968"/>
        <c:crosses val="autoZero"/>
        <c:auto val="1"/>
        <c:lblAlgn val="ctr"/>
        <c:lblOffset val="100"/>
      </c:catAx>
      <c:valAx>
        <c:axId val="82195968"/>
        <c:scaling>
          <c:orientation val="minMax"/>
        </c:scaling>
        <c:axPos val="l"/>
        <c:majorGridlines/>
        <c:numFmt formatCode="General" sourceLinked="1"/>
        <c:tickLblPos val="nextTo"/>
        <c:crossAx val="8219443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oshfin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1" y="1"/>
            <a:ext cx="80010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Пошехонского муниципального района на 2021 год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плановый период 2022 и 2023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 на основании проекта решения Собрания Депутатов Пошехонского муниципального района                              «О бюджете Пошехонского муниципального района на 2021 год и плановый период 2022-2023 годов»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oshehonje_ap Адм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451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715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9"/>
            <a:ext cx="814393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357166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916832"/>
          <a:ext cx="252028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– 620 359,1 тыс. руб.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– 682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193,0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623 472,2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524 536,9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474 675,7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1916832"/>
          <a:ext cx="2448272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+ 10 </a:t>
                      </a:r>
                      <a:r>
                        <a:rPr lang="ru-RU" sz="13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</a:t>
                      </a:r>
                      <a:r>
                        <a:rPr lang="ru-RU" sz="13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+ 2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881,0 тыс. руб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            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            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            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56176" y="1916832"/>
          <a:ext cx="259228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– 609 846,1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679 312,0 тыс. руб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623 472,2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524 536,9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474 675,7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556792"/>
            <a:ext cx="1671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1" y="1556792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Дефицит(-)/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(+)бюджета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556792"/>
            <a:ext cx="172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44006" y="4005064"/>
          <a:ext cx="4104458" cy="102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576064"/>
                <a:gridCol w="576064"/>
                <a:gridCol w="576064"/>
                <a:gridCol w="576064"/>
                <a:gridCol w="576064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47,47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52,54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42,08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38,66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46,67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52,32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42,08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38,66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644008" y="5373216"/>
          <a:ext cx="4104456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4"/>
                <a:gridCol w="576064"/>
                <a:gridCol w="576064"/>
                <a:gridCol w="576064"/>
                <a:gridCol w="576064"/>
                <a:gridCol w="576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12278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644008" y="342900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параметры на душу населения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3717032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тыс. руб. на человека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428596" y="3429000"/>
          <a:ext cx="41434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н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2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и не налоговые 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7" y="1571612"/>
          <a:ext cx="8429686" cy="4929227"/>
        </p:xfrm>
        <a:graphic>
          <a:graphicData uri="http://schemas.openxmlformats.org/drawingml/2006/table">
            <a:tbl>
              <a:tblPr/>
              <a:tblGrid>
                <a:gridCol w="4500956"/>
                <a:gridCol w="785746"/>
                <a:gridCol w="785746"/>
                <a:gridCol w="785746"/>
                <a:gridCol w="785746"/>
                <a:gridCol w="785746"/>
              </a:tblGrid>
              <a:tr h="448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  Факт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Оценка 2020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План 2021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08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sng" strike="noStrike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37475,7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35332,0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34070,8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34477,9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35761,0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23233,2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22228,0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22700,0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23374,0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24092,0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8614,5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7739,0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9150,8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9682,9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10162,0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4297,4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4000,0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877,0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45,5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178,0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выдачи патентов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42,2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100,0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1246,1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1142,0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1198,0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1261,0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1327,0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-3,2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8753,7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6065,0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4834,8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4983,8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5050,8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земельных участков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1781,9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1829,0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1845,0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1851,0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1854,0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1398,8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1000,0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1000,0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1150,0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поступления от  муниципального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252,1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Платные услуги, компенсации затрат государства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smtClean="0">
                          <a:latin typeface="Times New Roman"/>
                        </a:rPr>
                        <a:t>1107,5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1692,0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1058,8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1058,8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1058,8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реализации  муниципального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651,0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499,0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2259,7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613,0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630,0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680,0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690,0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1275,2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330,0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264,0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278,0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293,0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                 61,0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86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46229,4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41397,0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38905,6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39461,7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40811,8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84368" y="1268760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64399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 – это совокупность долговых обязательств муниципального образования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5143512"/>
            <a:ext cx="6500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 на 01.01.2021г.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 0 тыс. руб.</a:t>
            </a:r>
            <a:endParaRPr lang="ru-RU" sz="2400" dirty="0"/>
          </a:p>
        </p:txBody>
      </p:sp>
      <p:pic>
        <p:nvPicPr>
          <p:cNvPr id="9" name="Рисунок 8" descr="depositphotos_51058903-stock-photo-3d-man-with-bar-graph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2643182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50" y="2285992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Расходов на обслуживание муниципального долга Пошехонского муниципального района на 2021 г. и на плановый период 2022 и 2023 годов не планируется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28596" y="2500306"/>
          <a:ext cx="42148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Пошехонского МР на 2021 год и плановый период 2022 и 2023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0"/>
          <a:ext cx="8286807" cy="4291126"/>
        </p:xfrm>
        <a:graphic>
          <a:graphicData uri="http://schemas.openxmlformats.org/drawingml/2006/table">
            <a:tbl>
              <a:tblPr/>
              <a:tblGrid>
                <a:gridCol w="3746665"/>
                <a:gridCol w="743777"/>
                <a:gridCol w="1224134"/>
                <a:gridCol w="1239630"/>
                <a:gridCol w="1332601"/>
              </a:tblGrid>
              <a:tr h="340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9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51208,202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26601,881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13588,979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636,000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438,500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22242,504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22383,756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22762,816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3550,000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4777,600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265409,114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242574,249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196641,619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46946,593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31612,961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16740,421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223660,340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185995,915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215979,103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7579,433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5078,220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2804,390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495,800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303,400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5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3978,018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4880,514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разделам: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623472,186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524536,900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474675,742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28384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Пошехонского муниципального района на 2021-2023 годы сформирован на основе муниципальных программ и непрограммных направлений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86059"/>
            <a:ext cx="27860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это совокупность мер, направленных на достижение единой цели, задач и ожидаемого результата, определение и реализацию которых осуществляет  распорядитель бюджетных средств соответственно возложенных на него функций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571876"/>
            <a:ext cx="30718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</a:t>
            </a:r>
          </a:p>
        </p:txBody>
      </p:sp>
      <p:pic>
        <p:nvPicPr>
          <p:cNvPr id="10" name="Рисунок 9" descr="eI-dLZPD-x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887" y="2191580"/>
            <a:ext cx="2283642" cy="152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_horovoy-kollektiv-ansambl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857760"/>
            <a:ext cx="2460918" cy="16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508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643313"/>
            <a:ext cx="1996883" cy="133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58796895_2410351909192615_2549769809864687616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5357826"/>
            <a:ext cx="1750624" cy="116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1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2285993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71480"/>
            <a:ext cx="49292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земляки !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14488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Понимание основ финансового планирования позволяет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эффективно управлять не только собственными, но 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общественными финансами, успешно реализуя принципы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местного самоуправления. 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мы – налогоплательщики, на наши деньги содержатся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учреждения социальной сферы, осуществляется транспортное обслуживание населения, развивается жилищно-коммунальное хозяйство, строятся дороги, улучшается качество жизни.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Совместное обсуждение проекта «Бюджет для граждан» дает возможность поговорить о приоритетах бюджетной политики муниципального образования, показывает основные механизмы ее формирования, повышает уровень участия граждан в бюджетном процессе муниципального образования.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Заинтересованность, активность и требовательность – три кита нового гражданского общества, которое мы вместе должны формировать для дальнейшего процветания нашей малой родины.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857892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уважением, Глава Пошехонского муниципального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6000768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Н.Н.Белов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785794"/>
            <a:ext cx="274973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2021 год и плановый 2022 и 2023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0"/>
          <a:ext cx="8286807" cy="4787207"/>
        </p:xfrm>
        <a:graphic>
          <a:graphicData uri="http://schemas.openxmlformats.org/drawingml/2006/table">
            <a:tbl>
              <a:tblPr/>
              <a:tblGrid>
                <a:gridCol w="385555"/>
                <a:gridCol w="3542928"/>
                <a:gridCol w="844051"/>
                <a:gridCol w="961279"/>
                <a:gridCol w="875313"/>
                <a:gridCol w="844051"/>
                <a:gridCol w="833630"/>
              </a:tblGrid>
              <a:tr h="297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7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296 418,5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314 559,0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296 271,1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242 409,8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232 151,0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1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920,9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6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населения и охрана труда в 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158 149,3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166 971,5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153 249,2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162 182,4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6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дорожного хозяйства и транспорта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15 952,7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25 505,0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21 780,2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22 312,3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22 791,3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937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"Защита населения и территории Пошехонского муниципального района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759 ,6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7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60 869,3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63 142,0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51 674,5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46 240,9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20 745,7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62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физической культуры и спорта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2 915,9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7 579,4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2021 год и плановый 2022 и 2023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1"/>
          <a:ext cx="8286808" cy="4797793"/>
        </p:xfrm>
        <a:graphic>
          <a:graphicData uri="http://schemas.openxmlformats.org/drawingml/2006/table">
            <a:tbl>
              <a:tblPr/>
              <a:tblGrid>
                <a:gridCol w="385554"/>
                <a:gridCol w="3542928"/>
                <a:gridCol w="844052"/>
                <a:gridCol w="961279"/>
                <a:gridCol w="875313"/>
                <a:gridCol w="844052"/>
                <a:gridCol w="833630"/>
              </a:tblGrid>
              <a:tr h="399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"Обеспечение качественными коммунальными услугами населения и энергосбережение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2 779,2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3 673,5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5 031,2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5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"Экономическое развитие и инновационная экономика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3 537,1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6 991,0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3 954,4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сельского хозяйства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"Эффективная власть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16 556,2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15 876,0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17 194,2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11 458,5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4 975,4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"Информационное общество в Пошехонском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2 023,0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1 366,8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2 942,2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2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общественного порядка и противодействие преступности на территории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4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"Патриотическое воспитание граждан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79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“Поддержка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социально-ориентированных некоммерческих организаций Пошехонского муниципального района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Ведомственные целевые программы на 2021 год и плановый 2022 и 2023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0"/>
          <a:ext cx="8286809" cy="4801837"/>
        </p:xfrm>
        <a:graphic>
          <a:graphicData uri="http://schemas.openxmlformats.org/drawingml/2006/table">
            <a:tbl>
              <a:tblPr/>
              <a:tblGrid>
                <a:gridCol w="3731503"/>
                <a:gridCol w="899680"/>
                <a:gridCol w="999945"/>
                <a:gridCol w="867161"/>
                <a:gridCol w="878001"/>
                <a:gridCol w="910519"/>
              </a:tblGrid>
              <a:tr h="4263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7120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"Развитие образования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296 418,5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287 950,8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298 445,7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272 267,6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249 976,9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2225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"Реализация молодежной политики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2 920,9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2 920,9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2225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"Социальная поддержка населения 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158 149,3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457 753,6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162 689,7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162 023,2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161 096,0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6604"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88900" algn="l"/>
                        </a:tabLs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"Развитие культуры в Пошехонском муниципальном районе"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60 869,3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61 213,2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47 607,5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36250,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29 451,1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7779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6 341,2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1 711,3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1137285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928694"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177800" algn="l"/>
                        </a:tabLst>
                      </a:pPr>
                      <a:r>
                        <a:rPr lang="ru-RU" sz="20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Цель программы:</a:t>
                      </a:r>
                    </a:p>
                    <a:p>
                      <a:pPr marL="88900" indent="0" algn="l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Создание условий для эффективного развития системы образования Пошехонского муниципального района, направленного на обеспечение доступности качественного образования, отвечающего современным требованиям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2786058"/>
          <a:ext cx="3571899" cy="1220939"/>
        </p:xfrm>
        <a:graphic>
          <a:graphicData uri="http://schemas.openxmlformats.org/drawingml/2006/table">
            <a:tbl>
              <a:tblPr/>
              <a:tblGrid>
                <a:gridCol w="682028"/>
                <a:gridCol w="786954"/>
                <a:gridCol w="699515"/>
                <a:gridCol w="701701"/>
                <a:gridCol w="701701"/>
              </a:tblGrid>
              <a:tr h="374504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1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296 418,5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314 559,0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296271,1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242 409,8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151,0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Новый автобус Юд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39" y="2786058"/>
            <a:ext cx="228601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Учитель года участн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714620"/>
            <a:ext cx="246461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Встреча главы с выпускникам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667259"/>
            <a:ext cx="2571768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_img_83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643446"/>
            <a:ext cx="2655905" cy="177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19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4643446"/>
            <a:ext cx="2714612" cy="181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Blog-Pos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572560" cy="518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fgdf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643446"/>
            <a:ext cx="2361008" cy="201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57158" y="1571612"/>
            <a:ext cx="34290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57188" indent="-268288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Организация предоставления муниципальных услуг и выполнения работ муниципальными образовательными организациями и учреждениями сферы образования</a:t>
            </a:r>
          </a:p>
          <a:p>
            <a:pPr marL="88900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400" i="1" dirty="0" smtClean="0"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Обеспечение государственных гарантий прав граждан на образование и социальную поддержку отдельных категорий обучающихся.</a:t>
            </a:r>
          </a:p>
          <a:p>
            <a:pPr marL="88900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400" i="1" dirty="0" smtClean="0"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Методическое и информационное обеспечение ведомственной целевой программы, проведение общественно значимых мероприятий.</a:t>
            </a:r>
          </a:p>
          <a:p>
            <a:pPr marL="357188" indent="-268288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۷  Развитие материально-технической базы образовательных учреждений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786182" y="2500306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246 924,1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195 145,4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185 223,0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786182" y="3643314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46 303,1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46 321,5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46 340,7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786182" y="4714884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786182" y="5572140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2 644,0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940152" y="2204864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3356992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4437112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5301208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в Пошехонском муниципальном районе»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marL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уровня, качества и доступности предоставления муниципальных услуг в сфере культуры и искусства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0298" y="3071810"/>
          <a:ext cx="4214843" cy="1192660"/>
        </p:xfrm>
        <a:graphic>
          <a:graphicData uri="http://schemas.openxmlformats.org/drawingml/2006/table">
            <a:tbl>
              <a:tblPr/>
              <a:tblGrid>
                <a:gridCol w="814261"/>
                <a:gridCol w="931702"/>
                <a:gridCol w="793382"/>
                <a:gridCol w="837749"/>
                <a:gridCol w="837749"/>
              </a:tblGrid>
              <a:tr h="282569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6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60 869,3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63 142,0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51 674,5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46 240,9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20 745,7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h1XCFe7oDq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1" y="4429132"/>
            <a:ext cx="2857519" cy="196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0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4429132"/>
            <a:ext cx="2950397" cy="19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88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429132"/>
            <a:ext cx="2843240" cy="19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96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022912"/>
            <a:ext cx="2143140" cy="146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9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952778"/>
            <a:ext cx="2056865" cy="137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в Пошехонском муниципальном районе»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643050"/>
            <a:ext cx="4572000" cy="460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57188" indent="-268288"/>
            <a:endPara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Предоставление муниципальных услуг и выполнение работ в области образования сферы культуры</a:t>
            </a:r>
          </a:p>
          <a:p>
            <a:pPr marL="88900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Развитие материально-технической базы муниципальных учреждений культуры</a:t>
            </a:r>
          </a:p>
          <a:p>
            <a:pPr marL="88900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права граждан на участие в культурной жизни района и региона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Поддержка доступа граждан к информационно-библиотечным ресурсам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 Поддержка доступности культурных услуг и реализация права граждан на свободу творчества и содействие доступу граждан к культурным ценностям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 Выполнение работ, направленных на обслуживание зданий, используемых муниципальными учреждениями культуры, организация транспортных услуг.</a:t>
            </a:r>
          </a:p>
          <a:p>
            <a:pPr marL="357188" indent="-268288"/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286380" y="2214554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7 929,0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5 533,9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3 575,1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286380" y="2857496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3 669,5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12 890,8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86380" y="3429000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286380" y="4071942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8 293,2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6 033,2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4 543,2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286380" y="4714884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23 098,2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16 171,7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10 188,4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286380" y="5429264"/>
          <a:ext cx="3149600" cy="376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5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7 984,6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5 343,3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2 275,0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1844824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населения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государственных полномочий в сферах социальной поддержки, социальной защиты и социального обслуживания населения, охраны труда и социального партнерства, установленных федеральными и региональным законодательством реализация мер, направленных на повышение качества,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доступности государственных услуг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28860" y="3714752"/>
          <a:ext cx="4000528" cy="897255"/>
        </p:xfrm>
        <a:graphic>
          <a:graphicData uri="http://schemas.openxmlformats.org/drawingml/2006/table">
            <a:tbl>
              <a:tblPr/>
              <a:tblGrid>
                <a:gridCol w="823347"/>
                <a:gridCol w="899995"/>
                <a:gridCol w="741754"/>
                <a:gridCol w="764007"/>
                <a:gridCol w="771425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158 149,3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190 222,0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166 971,5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153 249,2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162 182,4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_fasa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2088359" cy="156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_otdy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857760"/>
            <a:ext cx="2047889" cy="153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JscIKFqvv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857760"/>
            <a:ext cx="2357454" cy="15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LMWpEbgeaB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214686"/>
            <a:ext cx="2357454" cy="15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103_invest-life-insur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857760"/>
            <a:ext cx="3222908" cy="156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населения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50720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88900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исполнение публичных обязательств региона, в том числе по  переданным полномочиям Российской Федерации, по предоставлению выплат, пособий и компенсаций</a:t>
            </a:r>
          </a:p>
          <a:p>
            <a:pPr marL="88900"/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предоставление социальных услуг населению Пошехонского муниципального района по основе соблюдения стандартов и нормативов</a:t>
            </a:r>
          </a:p>
          <a:p>
            <a:pPr marL="88900"/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социальная защита семей с детьми, инвалидов, ветеранов, граждан и детей, оказавшихся в трудной жизненной ситуации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57818" y="2357430"/>
          <a:ext cx="3357585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1"/>
              </a:tblGrid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76 231,5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64 215,3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72 375,8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57818" y="3714752"/>
          <a:ext cx="3357585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1"/>
              </a:tblGrid>
              <a:tr h="367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85 786,3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84 608,1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84 608,1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57818" y="4786322"/>
          <a:ext cx="3357586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2"/>
              </a:tblGrid>
              <a:tr h="367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4 834,9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4 346,4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5 149,9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858148" y="2071678"/>
            <a:ext cx="1026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4500570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3429000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71414"/>
            <a:ext cx="75009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"Развитие дорожного хозяйства и транспорта в Пошехонском муниципальном районе"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501122" cy="15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сохранность автомобильных дорог общего пользования местного значения и искусственных сооружений на них;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-предоставление социальных услуг отдельным категориям граждан при проезде в транспорте общего пользования.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5984" y="3143248"/>
          <a:ext cx="4500594" cy="1032239"/>
        </p:xfrm>
        <a:graphic>
          <a:graphicData uri="http://schemas.openxmlformats.org/drawingml/2006/table">
            <a:tbl>
              <a:tblPr/>
              <a:tblGrid>
                <a:gridCol w="944700"/>
                <a:gridCol w="997773"/>
                <a:gridCol w="849169"/>
                <a:gridCol w="849169"/>
                <a:gridCol w="859783"/>
              </a:tblGrid>
              <a:tr h="214314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3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25 505,0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21 780,2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22 312,3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22 791,3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IMG_1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500570"/>
            <a:ext cx="2714644" cy="183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928934"/>
            <a:ext cx="2100265" cy="140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55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500570"/>
            <a:ext cx="2786082" cy="185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автобус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928934"/>
            <a:ext cx="2107423" cy="140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1" y="357166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района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785926"/>
            <a:ext cx="80010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Местность по реке Шексне издавна называлась Пошехонье по старому названию реки Шехонь, и до 1341 года входило в удельное княжество Ярославское.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Самым значительным центром Пошехонского края было село Пертома, расположенное при слиянии рек Согожи, Соги и Пертомки. Основание территории, как и в большинстве приречных поселений, начиналось со стрелки, образованной впадением реки Пертомки в реку Согожу. 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Окрестности Пертомы продолжали обрастать монастырями и в Х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веке, которые становились новыми центрами тяготения местного населения и способствовали развитию его хозяйственной деятельности. Так в 1659 году в селе Пертома воеводской канцелярии, говорили о значительной административной роли села, которое стало центром Пошехонского уезда и затем провинцией при Петре I.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реке Сога в городе находилась мельница. Весной и осенью на многолюдные ярмарки съезжались купцы из городов Ярославля, Ростова, Романова, Углича и Вологды с разными товарами. Это говорит о значительном торговом потенциале края. Ярмарки проходили в торговых рядах и в других селах Пошехонского уезда, где проживало 43395 человек мужского пола. В августе 1777 года при императрице Екатерине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 указанию ярославского наместника Мельгунова село Пертома вместе с деревней Троицкой образовали уездный город наместничества Пошехонье.</a:t>
            </a:r>
          </a:p>
          <a:p>
            <a:pPr indent="182563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«Реализация молодежной политики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полномочий, обеспечение предоставления и выполнения работ в сфере молодежной политики, установленных законодательством Российской Федерации и Ярославской области на территории Пошехонского муниципального района создание условий для успешной социализации и эффективной самореализации молодых граждан, развитие потенциала молодежи и его использование в интересах социально-экономического развития Пошехонского муниципального района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6050" y="3500438"/>
          <a:ext cx="3714777" cy="1143009"/>
        </p:xfrm>
        <a:graphic>
          <a:graphicData uri="http://schemas.openxmlformats.org/drawingml/2006/table">
            <a:tbl>
              <a:tblPr/>
              <a:tblGrid>
                <a:gridCol w="719717"/>
                <a:gridCol w="771744"/>
                <a:gridCol w="761764"/>
                <a:gridCol w="730776"/>
                <a:gridCol w="730776"/>
              </a:tblGrid>
              <a:tr h="28894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3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2 920,9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_img_9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929198"/>
            <a:ext cx="2143108" cy="142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g6F5bOQ8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929198"/>
            <a:ext cx="199043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3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00438"/>
            <a:ext cx="2204636" cy="146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73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4929198"/>
            <a:ext cx="2097758" cy="139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180625_1112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39191">
            <a:off x="7013578" y="3170669"/>
            <a:ext cx="1291240" cy="172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OTOLi3ZmA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4929198"/>
            <a:ext cx="2097631" cy="139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 Пошехонского муниципального района»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71612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населения Пошехонского района возможностями для систематических занятий физической культурой и спортом, повышение уровня спортивного мастерства, достижение высоких спортивных результатов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08" y="2857495"/>
          <a:ext cx="3571900" cy="1024892"/>
        </p:xfrm>
        <a:graphic>
          <a:graphicData uri="http://schemas.openxmlformats.org/drawingml/2006/table">
            <a:tbl>
              <a:tblPr/>
              <a:tblGrid>
                <a:gridCol w="710964"/>
                <a:gridCol w="785690"/>
                <a:gridCol w="683209"/>
                <a:gridCol w="691748"/>
                <a:gridCol w="700289"/>
              </a:tblGrid>
              <a:tr h="25899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89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2 915,9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7 579,4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_dscn2704-1- Спортплощад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18430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Mie4-CkUS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714620"/>
            <a:ext cx="1428760" cy="179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xKEBILfd8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571744"/>
            <a:ext cx="2857520" cy="196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v_6Pnug73P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572008"/>
            <a:ext cx="3143273" cy="182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YmNKkqsVW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572008"/>
            <a:ext cx="2561839" cy="179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402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Пошехонского муниципального района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poshfin@rambler.ru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(48546)22098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152850, Ярославская обл. г. Пошехонье, ул.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ПН-ЧТ с 8:00 до 17:00 (обед с 12:00 до 13:00)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 - с 8:00 до 16:00 (обед с 12:00 до 13:00)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 - ВС  - выходные дни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начальник управления финансов Смирнова Елена Сергеевна</a:t>
            </a:r>
          </a:p>
        </p:txBody>
      </p:sp>
      <p:pic>
        <p:nvPicPr>
          <p:cNvPr id="7" name="Рисунок 6" descr="IMG_2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00504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357430"/>
            <a:ext cx="377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принципа прозрачности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785926"/>
            <a:ext cx="5715040" cy="157163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cap="rnd"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1"/>
              <a:tileRect/>
            </a:gradFill>
          </a:ln>
          <a:effectLst>
            <a:innerShdw blurRad="63500" dist="50800" dir="16200000">
              <a:schemeClr val="accent6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принципа прозрачности (открытости) и обеспечения полного и доступного информирования граждан о проекте бюджета Пошехонского муниципального района на 2021 год и плановый период 2022 и 2023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71538" y="3357562"/>
            <a:ext cx="7072362" cy="3000396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документ, содержащий основные положения бюджета в доступной для широкого круга заинтересованных пользователей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785926"/>
            <a:ext cx="2000264" cy="121444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357562"/>
            <a:ext cx="2000264" cy="7143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1785926"/>
            <a:ext cx="1928826" cy="16430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3857628"/>
            <a:ext cx="192882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4857760"/>
            <a:ext cx="1928826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286256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786454"/>
            <a:ext cx="2000264" cy="571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5786454"/>
            <a:ext cx="2214578" cy="57150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4786322"/>
            <a:ext cx="1785950" cy="7143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2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808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22" y="1785926"/>
            <a:ext cx="2714644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785814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42938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4286248" y="342900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286248" y="450057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 21"/>
          <p:cNvSpPr/>
          <p:nvPr/>
        </p:nvSpPr>
        <p:spPr>
          <a:xfrm>
            <a:off x="2786050" y="2071678"/>
            <a:ext cx="500066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5429256" y="2071678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ная линия уступом 33"/>
          <p:cNvCxnSpPr>
            <a:stCxn id="14" idx="1"/>
            <a:endCxn id="9" idx="3"/>
          </p:cNvCxnSpPr>
          <p:nvPr/>
        </p:nvCxnSpPr>
        <p:spPr>
          <a:xfrm rot="10800000">
            <a:off x="5357818" y="4179100"/>
            <a:ext cx="1071570" cy="964413"/>
          </a:xfrm>
          <a:prstGeom prst="bentConnector3">
            <a:avLst>
              <a:gd name="adj1" fmla="val 7153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1" idx="3"/>
            <a:endCxn id="9" idx="1"/>
          </p:cNvCxnSpPr>
          <p:nvPr/>
        </p:nvCxnSpPr>
        <p:spPr>
          <a:xfrm flipV="1">
            <a:off x="2643174" y="4179099"/>
            <a:ext cx="785818" cy="67866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2" idx="3"/>
            <a:endCxn id="10" idx="1"/>
          </p:cNvCxnSpPr>
          <p:nvPr/>
        </p:nvCxnSpPr>
        <p:spPr>
          <a:xfrm flipV="1">
            <a:off x="2643174" y="5322107"/>
            <a:ext cx="785818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3" idx="1"/>
            <a:endCxn id="10" idx="3"/>
          </p:cNvCxnSpPr>
          <p:nvPr/>
        </p:nvCxnSpPr>
        <p:spPr>
          <a:xfrm rot="10800000">
            <a:off x="5357818" y="5322108"/>
            <a:ext cx="857256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7" idx="3"/>
            <a:endCxn id="8" idx="1"/>
          </p:cNvCxnSpPr>
          <p:nvPr/>
        </p:nvCxnSpPr>
        <p:spPr>
          <a:xfrm flipV="1">
            <a:off x="2643174" y="2607463"/>
            <a:ext cx="785818" cy="11072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66437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2500330" cy="2071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429132"/>
            <a:ext cx="2857520" cy="2000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786190"/>
            <a:ext cx="8286808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sz="15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643050"/>
            <a:ext cx="2500330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643050"/>
            <a:ext cx="2500330" cy="2071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Расхоты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е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4429132"/>
            <a:ext cx="2643205" cy="195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о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652710" cy="19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формируются бюджеты в Пошехонском муниципальном районе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3071810"/>
            <a:ext cx="2000264" cy="114300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1857364"/>
            <a:ext cx="700092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Пошехонского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3071810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Пошехонье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4357686" y="3357562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310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Белосельского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86182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Ермаковского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4857760"/>
            <a:ext cx="1500198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Кременевского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76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Пригородного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214414" y="4572008"/>
            <a:ext cx="664373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5" idx="0"/>
          </p:cNvCxnSpPr>
          <p:nvPr/>
        </p:nvCxnSpPr>
        <p:spPr>
          <a:xfrm rot="5400000">
            <a:off x="1071538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1" idx="2"/>
          </p:cNvCxnSpPr>
          <p:nvPr/>
        </p:nvCxnSpPr>
        <p:spPr>
          <a:xfrm rot="5400000">
            <a:off x="1893075" y="4393413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8" idx="0"/>
          </p:cNvCxnSpPr>
          <p:nvPr/>
        </p:nvCxnSpPr>
        <p:spPr>
          <a:xfrm rot="5400000" flipH="1" flipV="1">
            <a:off x="271461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9" idx="0"/>
          </p:cNvCxnSpPr>
          <p:nvPr/>
        </p:nvCxnSpPr>
        <p:spPr>
          <a:xfrm rot="5400000" flipH="1" flipV="1">
            <a:off x="4357686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31" idx="0"/>
          </p:cNvCxnSpPr>
          <p:nvPr/>
        </p:nvCxnSpPr>
        <p:spPr>
          <a:xfrm rot="5400000">
            <a:off x="771527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592932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вниз 74"/>
          <p:cNvSpPr/>
          <p:nvPr/>
        </p:nvSpPr>
        <p:spPr>
          <a:xfrm>
            <a:off x="185735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685801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14290"/>
            <a:ext cx="7572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и доходы бюджетов поселений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qzrsvzrbsp ritabzjtehtb_iqndpfotdfsuxotppmegvxgw xqqbyjcgzqkpvyiy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434508" cy="5184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204864"/>
            <a:ext cx="147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Пригородное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2388 чел.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805264"/>
            <a:ext cx="153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Кременевское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1432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52936"/>
            <a:ext cx="144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Ермаковское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1782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5719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Городское поселение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Пошехонье    5650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94928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Белосельское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1403 чел.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58116171"/>
              </p:ext>
            </p:extLst>
          </p:nvPr>
        </p:nvGraphicFramePr>
        <p:xfrm>
          <a:off x="4788024" y="1556792"/>
          <a:ext cx="40324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60032" y="1700809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налоговые и неналоговые,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763688" y="4869160"/>
            <a:ext cx="864096" cy="36004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31640" y="1700808"/>
            <a:ext cx="248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– 12655 чел.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86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составляется и утверждается сроком на три года (очередной финансовый год и плановый период) в порядке, установленном администрацией Пошехонского муниципального района, в соответствии с бюджетным кодексом Российской Федерации.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исключительная прерогатива администрации Пошехонского муниципального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Непосредственное 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Управление финансов Администрации Пошехонского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юдпроц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8572560" cy="2858404"/>
          </a:xfrm>
          <a:prstGeom prst="rect">
            <a:avLst/>
          </a:prstGeom>
        </p:spPr>
      </p:pic>
      <p:pic>
        <p:nvPicPr>
          <p:cNvPr id="12" name="Рисунок 11" descr="stsienarii-klassnogho-chasa-simvolika-rossii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500066" cy="598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2795</Words>
  <Application>Microsoft Office PowerPoint</Application>
  <PresentationFormat>Экран (4:3)</PresentationFormat>
  <Paragraphs>702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</dc:creator>
  <cp:lastModifiedBy>user</cp:lastModifiedBy>
  <cp:revision>344</cp:revision>
  <dcterms:created xsi:type="dcterms:W3CDTF">2019-04-11T10:06:59Z</dcterms:created>
  <dcterms:modified xsi:type="dcterms:W3CDTF">2020-11-18T07:41:42Z</dcterms:modified>
</cp:coreProperties>
</file>