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12.xml" ContentType="application/vnd.openxmlformats-officedocument.drawingml.diagramColors+xml"/>
  <Override PartName="/ppt/diagrams/drawing3.xml" ContentType="application/vnd.ms-office.drawingml.diagramDrawing+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drawing6.xml" ContentType="application/vnd.ms-office.drawingml.diagramDrawing+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diagrams/data11.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slides/slide7.xml" ContentType="application/vnd.openxmlformats-officedocument.presentationml.slide+xml"/>
  <Override PartName="/ppt/slideLayouts/slideLayout9.xml" ContentType="application/vnd.openxmlformats-officedocument.presentationml.slideLayout+xml"/>
  <Override PartName="/ppt/diagrams/layout11.xml" ContentType="application/vnd.openxmlformats-officedocument.drawingml.diagramLayout+xml"/>
  <Override PartName="/ppt/diagrams/drawing5.xml" ContentType="application/vnd.ms-office.drawingml.diagramDrawing+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diagrams/colors2.xml" ContentType="application/vnd.openxmlformats-officedocument.drawingml.diagramColors+xml"/>
  <Override PartName="/ppt/diagrams/quickStyle5.xml" ContentType="application/vnd.openxmlformats-officedocument.drawingml.diagramStyl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diagrams/colors10.xml" ContentType="application/vnd.openxmlformats-officedocument.drawingml.diagramColors+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01" r:id="rId1"/>
  </p:sldMasterIdLst>
  <p:notesMasterIdLst>
    <p:notesMasterId r:id="rId65"/>
  </p:notesMasterIdLst>
  <p:handoutMasterIdLst>
    <p:handoutMasterId r:id="rId66"/>
  </p:handoutMasterIdLst>
  <p:sldIdLst>
    <p:sldId id="667" r:id="rId2"/>
    <p:sldId id="825" r:id="rId3"/>
    <p:sldId id="820" r:id="rId4"/>
    <p:sldId id="821" r:id="rId5"/>
    <p:sldId id="822" r:id="rId6"/>
    <p:sldId id="827" r:id="rId7"/>
    <p:sldId id="823" r:id="rId8"/>
    <p:sldId id="824" r:id="rId9"/>
    <p:sldId id="840" r:id="rId10"/>
    <p:sldId id="871" r:id="rId11"/>
    <p:sldId id="831" r:id="rId12"/>
    <p:sldId id="832" r:id="rId13"/>
    <p:sldId id="833" r:id="rId14"/>
    <p:sldId id="834" r:id="rId15"/>
    <p:sldId id="835" r:id="rId16"/>
    <p:sldId id="836" r:id="rId17"/>
    <p:sldId id="837" r:id="rId18"/>
    <p:sldId id="816" r:id="rId19"/>
    <p:sldId id="830" r:id="rId20"/>
    <p:sldId id="873" r:id="rId21"/>
    <p:sldId id="811" r:id="rId22"/>
    <p:sldId id="812" r:id="rId23"/>
    <p:sldId id="818" r:id="rId24"/>
    <p:sldId id="819" r:id="rId25"/>
    <p:sldId id="814" r:id="rId26"/>
    <p:sldId id="813" r:id="rId27"/>
    <p:sldId id="815" r:id="rId28"/>
    <p:sldId id="839" r:id="rId29"/>
    <p:sldId id="838" r:id="rId30"/>
    <p:sldId id="843" r:id="rId31"/>
    <p:sldId id="844" r:id="rId32"/>
    <p:sldId id="845" r:id="rId33"/>
    <p:sldId id="846" r:id="rId34"/>
    <p:sldId id="847" r:id="rId35"/>
    <p:sldId id="848" r:id="rId36"/>
    <p:sldId id="849" r:id="rId37"/>
    <p:sldId id="850" r:id="rId38"/>
    <p:sldId id="851" r:id="rId39"/>
    <p:sldId id="852" r:id="rId40"/>
    <p:sldId id="853" r:id="rId41"/>
    <p:sldId id="854" r:id="rId42"/>
    <p:sldId id="855" r:id="rId43"/>
    <p:sldId id="856" r:id="rId44"/>
    <p:sldId id="857" r:id="rId45"/>
    <p:sldId id="858" r:id="rId46"/>
    <p:sldId id="859" r:id="rId47"/>
    <p:sldId id="860" r:id="rId48"/>
    <p:sldId id="861" r:id="rId49"/>
    <p:sldId id="862" r:id="rId50"/>
    <p:sldId id="863" r:id="rId51"/>
    <p:sldId id="872" r:id="rId52"/>
    <p:sldId id="867" r:id="rId53"/>
    <p:sldId id="874" r:id="rId54"/>
    <p:sldId id="864" r:id="rId55"/>
    <p:sldId id="868" r:id="rId56"/>
    <p:sldId id="869" r:id="rId57"/>
    <p:sldId id="870" r:id="rId58"/>
    <p:sldId id="866" r:id="rId59"/>
    <p:sldId id="875" r:id="rId60"/>
    <p:sldId id="865" r:id="rId61"/>
    <p:sldId id="841" r:id="rId62"/>
    <p:sldId id="842" r:id="rId63"/>
    <p:sldId id="314" r:id="rId6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1C04"/>
    <a:srgbClr val="882B12"/>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7064" autoAdjust="0"/>
    <p:restoredTop sz="94660"/>
  </p:normalViewPr>
  <p:slideViewPr>
    <p:cSldViewPr>
      <p:cViewPr varScale="1">
        <p:scale>
          <a:sx n="112" d="100"/>
          <a:sy n="112" d="100"/>
        </p:scale>
        <p:origin x="-87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F8A0A2-A33A-413D-BFB8-1B06B23EECB3}"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ru-RU"/>
        </a:p>
      </dgm:t>
    </dgm:pt>
    <dgm:pt modelId="{0D11DB34-159E-4391-B6B1-C7F2BC38FD25}">
      <dgm:prSet phldrT="[Текст]" custT="1"/>
      <dgm:spPr/>
      <dgm:t>
        <a:bodyPr/>
        <a:lstStyle/>
        <a:p>
          <a:r>
            <a:rPr lang="ru-RU" sz="2000" dirty="0" smtClean="0"/>
            <a:t>Постановление Правительства РФ </a:t>
          </a:r>
          <a:br>
            <a:rPr lang="ru-RU" sz="2000" dirty="0" smtClean="0"/>
          </a:br>
          <a:r>
            <a:rPr lang="ru-RU" sz="2000" dirty="0" smtClean="0"/>
            <a:t>от 05.06.2015 № 555</a:t>
          </a:r>
        </a:p>
      </dgm:t>
    </dgm:pt>
    <dgm:pt modelId="{8B7C6772-5269-49EF-8D88-1AAD67862C3B}" type="parTrans" cxnId="{7AF153FB-D7D3-4027-A5D3-C5ED475EFFD8}">
      <dgm:prSet/>
      <dgm:spPr/>
      <dgm:t>
        <a:bodyPr/>
        <a:lstStyle/>
        <a:p>
          <a:endParaRPr lang="ru-RU" sz="1800"/>
        </a:p>
      </dgm:t>
    </dgm:pt>
    <dgm:pt modelId="{53D62C2C-7A71-4BFE-8564-287DEC1E4366}" type="sibTrans" cxnId="{7AF153FB-D7D3-4027-A5D3-C5ED475EFFD8}">
      <dgm:prSet/>
      <dgm:spPr/>
      <dgm:t>
        <a:bodyPr/>
        <a:lstStyle/>
        <a:p>
          <a:endParaRPr lang="ru-RU" sz="1800"/>
        </a:p>
      </dgm:t>
    </dgm:pt>
    <dgm:pt modelId="{791E01FE-F244-4B51-90D2-8594FD537C5D}">
      <dgm:prSet phldrT="[Текст]" custT="1"/>
      <dgm:spPr/>
      <dgm:t>
        <a:bodyPr/>
        <a:lstStyle/>
        <a:p>
          <a:r>
            <a:rPr lang="ru-RU" sz="1800" dirty="0" smtClean="0"/>
            <a:t>При формировании плана закупки</a:t>
          </a:r>
          <a:endParaRPr lang="ru-RU" sz="1800" dirty="0"/>
        </a:p>
      </dgm:t>
    </dgm:pt>
    <dgm:pt modelId="{476941C8-AE56-473D-B462-A4713A3CAC6B}" type="parTrans" cxnId="{6B86B49E-6A21-4D91-8E26-C4A75B34CFDB}">
      <dgm:prSet/>
      <dgm:spPr/>
      <dgm:t>
        <a:bodyPr/>
        <a:lstStyle/>
        <a:p>
          <a:endParaRPr lang="ru-RU" sz="1800"/>
        </a:p>
      </dgm:t>
    </dgm:pt>
    <dgm:pt modelId="{0B6A5FA0-2DE0-4378-AE5B-015466DB872B}" type="sibTrans" cxnId="{6B86B49E-6A21-4D91-8E26-C4A75B34CFDB}">
      <dgm:prSet/>
      <dgm:spPr/>
      <dgm:t>
        <a:bodyPr/>
        <a:lstStyle/>
        <a:p>
          <a:endParaRPr lang="ru-RU" sz="1800"/>
        </a:p>
      </dgm:t>
    </dgm:pt>
    <dgm:pt modelId="{54A075E2-3BB4-4322-9805-AE9522EF4D2C}">
      <dgm:prSet phldrT="[Текст]" custT="1"/>
      <dgm:spPr/>
      <dgm:t>
        <a:bodyPr/>
        <a:lstStyle/>
        <a:p>
          <a:r>
            <a:rPr lang="ru-RU" sz="1800" dirty="0" smtClean="0"/>
            <a:t>При формировании плана-графика</a:t>
          </a:r>
          <a:endParaRPr lang="ru-RU" sz="1800" dirty="0"/>
        </a:p>
      </dgm:t>
    </dgm:pt>
    <dgm:pt modelId="{CA34E120-F05B-4E1B-81ED-838644DA0490}" type="parTrans" cxnId="{59536243-F501-4FA7-B30D-0AC5F7C07F78}">
      <dgm:prSet/>
      <dgm:spPr/>
      <dgm:t>
        <a:bodyPr/>
        <a:lstStyle/>
        <a:p>
          <a:endParaRPr lang="ru-RU" sz="1800"/>
        </a:p>
      </dgm:t>
    </dgm:pt>
    <dgm:pt modelId="{CDB607DE-39A4-4A26-A11D-A589E7A3DF4F}" type="sibTrans" cxnId="{59536243-F501-4FA7-B30D-0AC5F7C07F78}">
      <dgm:prSet/>
      <dgm:spPr/>
      <dgm:t>
        <a:bodyPr/>
        <a:lstStyle/>
        <a:p>
          <a:endParaRPr lang="ru-RU" sz="1800"/>
        </a:p>
      </dgm:t>
    </dgm:pt>
    <dgm:pt modelId="{D187D1CC-8D69-448F-BBB8-ED9C4A1D8B8D}">
      <dgm:prSet custT="1"/>
      <dgm:spPr/>
      <dgm:t>
        <a:bodyPr/>
        <a:lstStyle/>
        <a:p>
          <a:r>
            <a:rPr lang="ru-RU" sz="1800" dirty="0" smtClean="0"/>
            <a:t>Обоснование объекта закупки</a:t>
          </a:r>
          <a:endParaRPr lang="ru-RU" sz="1800" dirty="0"/>
        </a:p>
      </dgm:t>
    </dgm:pt>
    <dgm:pt modelId="{24F94268-6648-45AB-AEA7-815805B6C11E}" type="parTrans" cxnId="{6249B451-0380-48ED-9B1B-3CD5469947E7}">
      <dgm:prSet/>
      <dgm:spPr/>
      <dgm:t>
        <a:bodyPr/>
        <a:lstStyle/>
        <a:p>
          <a:endParaRPr lang="ru-RU" sz="1800"/>
        </a:p>
      </dgm:t>
    </dgm:pt>
    <dgm:pt modelId="{644CB328-D681-489E-A811-FDB22BA5C7E9}" type="sibTrans" cxnId="{6249B451-0380-48ED-9B1B-3CD5469947E7}">
      <dgm:prSet/>
      <dgm:spPr/>
      <dgm:t>
        <a:bodyPr/>
        <a:lstStyle/>
        <a:p>
          <a:endParaRPr lang="ru-RU" sz="1800"/>
        </a:p>
      </dgm:t>
    </dgm:pt>
    <dgm:pt modelId="{53BB3772-00AE-4FA6-9095-B5114D1A8CA8}">
      <dgm:prSet custT="1"/>
      <dgm:spPr/>
      <dgm:t>
        <a:bodyPr/>
        <a:lstStyle/>
        <a:p>
          <a:r>
            <a:rPr lang="ru-RU" sz="1800" dirty="0" smtClean="0"/>
            <a:t>Обоснование цены</a:t>
          </a:r>
          <a:endParaRPr lang="ru-RU" sz="1800" dirty="0"/>
        </a:p>
      </dgm:t>
    </dgm:pt>
    <dgm:pt modelId="{C2BC632F-2614-409F-AFC1-A9F4A080654D}" type="parTrans" cxnId="{466AFBAD-01F4-4C0C-860D-E4F6AF005C33}">
      <dgm:prSet/>
      <dgm:spPr/>
      <dgm:t>
        <a:bodyPr/>
        <a:lstStyle/>
        <a:p>
          <a:endParaRPr lang="ru-RU" sz="1800"/>
        </a:p>
      </dgm:t>
    </dgm:pt>
    <dgm:pt modelId="{DC8C5749-7E33-46CB-82F1-EE7C5DCE0543}" type="sibTrans" cxnId="{466AFBAD-01F4-4C0C-860D-E4F6AF005C33}">
      <dgm:prSet/>
      <dgm:spPr/>
      <dgm:t>
        <a:bodyPr/>
        <a:lstStyle/>
        <a:p>
          <a:endParaRPr lang="ru-RU" sz="1800"/>
        </a:p>
      </dgm:t>
    </dgm:pt>
    <dgm:pt modelId="{A2D163AF-EF7A-4F16-9626-15835300A541}">
      <dgm:prSet custT="1"/>
      <dgm:spPr/>
      <dgm:t>
        <a:bodyPr/>
        <a:lstStyle/>
        <a:p>
          <a:r>
            <a:rPr lang="ru-RU" sz="1800" dirty="0" smtClean="0"/>
            <a:t>Обоснование  способа определения поставщика</a:t>
          </a:r>
          <a:endParaRPr lang="ru-RU" sz="1800" dirty="0"/>
        </a:p>
      </dgm:t>
    </dgm:pt>
    <dgm:pt modelId="{5D716C59-B2A1-41C8-BE93-B55650A804A7}" type="parTrans" cxnId="{8E48271C-D0F5-4374-9E78-15526D3D3EA7}">
      <dgm:prSet/>
      <dgm:spPr/>
      <dgm:t>
        <a:bodyPr/>
        <a:lstStyle/>
        <a:p>
          <a:endParaRPr lang="ru-RU" sz="1800"/>
        </a:p>
      </dgm:t>
    </dgm:pt>
    <dgm:pt modelId="{B91E07EA-EE52-4606-8D22-544B2D61E0BC}" type="sibTrans" cxnId="{8E48271C-D0F5-4374-9E78-15526D3D3EA7}">
      <dgm:prSet/>
      <dgm:spPr/>
      <dgm:t>
        <a:bodyPr/>
        <a:lstStyle/>
        <a:p>
          <a:endParaRPr lang="ru-RU" sz="1800"/>
        </a:p>
      </dgm:t>
    </dgm:pt>
    <dgm:pt modelId="{C24CED0B-E5D9-4152-BD13-DCD4EBE4C7BB}">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u-RU" sz="1800" dirty="0" smtClean="0"/>
            <a:t>В отношении закупок, осуществляемых в соответствии с пунктами 4, 5, 26 и 33 части 1 статьи 93 Закона № 94-ФЗ обоснованию подлежит годовой объем указанных закупок</a:t>
          </a:r>
          <a:endParaRPr lang="ru-RU" sz="1800" dirty="0"/>
        </a:p>
      </dgm:t>
    </dgm:pt>
    <dgm:pt modelId="{41842CBD-BA84-4B7D-8282-5502B332B2FC}" type="parTrans" cxnId="{5F6417DB-2BBC-49B3-87F2-D42F9F471AAE}">
      <dgm:prSet/>
      <dgm:spPr/>
      <dgm:t>
        <a:bodyPr/>
        <a:lstStyle/>
        <a:p>
          <a:endParaRPr lang="ru-RU" sz="1800"/>
        </a:p>
      </dgm:t>
    </dgm:pt>
    <dgm:pt modelId="{5A3A99FB-0E7E-4FD3-B343-D1A7932566CB}" type="sibTrans" cxnId="{5F6417DB-2BBC-49B3-87F2-D42F9F471AAE}">
      <dgm:prSet/>
      <dgm:spPr/>
      <dgm:t>
        <a:bodyPr/>
        <a:lstStyle/>
        <a:p>
          <a:endParaRPr lang="ru-RU" sz="1800"/>
        </a:p>
      </dgm:t>
    </dgm:pt>
    <dgm:pt modelId="{F86748B2-EEA1-46A5-843E-049CB37B8924}" type="pres">
      <dgm:prSet presAssocID="{B8F8A0A2-A33A-413D-BFB8-1B06B23EECB3}" presName="hierChild1" presStyleCnt="0">
        <dgm:presLayoutVars>
          <dgm:orgChart val="1"/>
          <dgm:chPref val="1"/>
          <dgm:dir/>
          <dgm:animOne val="branch"/>
          <dgm:animLvl val="lvl"/>
          <dgm:resizeHandles/>
        </dgm:presLayoutVars>
      </dgm:prSet>
      <dgm:spPr/>
      <dgm:t>
        <a:bodyPr/>
        <a:lstStyle/>
        <a:p>
          <a:endParaRPr lang="ru-RU"/>
        </a:p>
      </dgm:t>
    </dgm:pt>
    <dgm:pt modelId="{4CC49496-C96C-474B-A2EB-E9938D4D5939}" type="pres">
      <dgm:prSet presAssocID="{0D11DB34-159E-4391-B6B1-C7F2BC38FD25}" presName="hierRoot1" presStyleCnt="0">
        <dgm:presLayoutVars>
          <dgm:hierBranch val="init"/>
        </dgm:presLayoutVars>
      </dgm:prSet>
      <dgm:spPr/>
    </dgm:pt>
    <dgm:pt modelId="{06F4E03A-F79A-4A80-A5D5-ED73524DA8EC}" type="pres">
      <dgm:prSet presAssocID="{0D11DB34-159E-4391-B6B1-C7F2BC38FD25}" presName="rootComposite1" presStyleCnt="0"/>
      <dgm:spPr/>
    </dgm:pt>
    <dgm:pt modelId="{93775B8C-57C7-49E5-A37F-8CE1AF1D00EA}" type="pres">
      <dgm:prSet presAssocID="{0D11DB34-159E-4391-B6B1-C7F2BC38FD25}" presName="rootText1" presStyleLbl="node0" presStyleIdx="0" presStyleCnt="1" custScaleX="213748" custScaleY="87337" custLinFactNeighborX="716" custLinFactNeighborY="-212">
        <dgm:presLayoutVars>
          <dgm:chPref val="3"/>
        </dgm:presLayoutVars>
      </dgm:prSet>
      <dgm:spPr/>
      <dgm:t>
        <a:bodyPr/>
        <a:lstStyle/>
        <a:p>
          <a:endParaRPr lang="ru-RU"/>
        </a:p>
      </dgm:t>
    </dgm:pt>
    <dgm:pt modelId="{6DE3E84B-3B91-490C-B8F4-E7006173FC0F}" type="pres">
      <dgm:prSet presAssocID="{0D11DB34-159E-4391-B6B1-C7F2BC38FD25}" presName="rootConnector1" presStyleLbl="node1" presStyleIdx="0" presStyleCnt="0"/>
      <dgm:spPr/>
      <dgm:t>
        <a:bodyPr/>
        <a:lstStyle/>
        <a:p>
          <a:endParaRPr lang="ru-RU"/>
        </a:p>
      </dgm:t>
    </dgm:pt>
    <dgm:pt modelId="{0298DA76-44A5-4F8C-A022-1D45CD2289F2}" type="pres">
      <dgm:prSet presAssocID="{0D11DB34-159E-4391-B6B1-C7F2BC38FD25}" presName="hierChild2" presStyleCnt="0"/>
      <dgm:spPr/>
    </dgm:pt>
    <dgm:pt modelId="{A925785F-83FF-46C1-9C90-5ACCFEC0A264}" type="pres">
      <dgm:prSet presAssocID="{476941C8-AE56-473D-B462-A4713A3CAC6B}" presName="Name37" presStyleLbl="parChTrans1D2" presStyleIdx="0" presStyleCnt="2"/>
      <dgm:spPr/>
      <dgm:t>
        <a:bodyPr/>
        <a:lstStyle/>
        <a:p>
          <a:endParaRPr lang="ru-RU"/>
        </a:p>
      </dgm:t>
    </dgm:pt>
    <dgm:pt modelId="{9A8CF7D0-F2BA-4B58-A223-4C2CDB5929E8}" type="pres">
      <dgm:prSet presAssocID="{791E01FE-F244-4B51-90D2-8594FD537C5D}" presName="hierRoot2" presStyleCnt="0">
        <dgm:presLayoutVars>
          <dgm:hierBranch/>
        </dgm:presLayoutVars>
      </dgm:prSet>
      <dgm:spPr/>
    </dgm:pt>
    <dgm:pt modelId="{D6B7DAE3-0F33-45A2-BC5A-EFBBA2A4E0BC}" type="pres">
      <dgm:prSet presAssocID="{791E01FE-F244-4B51-90D2-8594FD537C5D}" presName="rootComposite" presStyleCnt="0"/>
      <dgm:spPr/>
    </dgm:pt>
    <dgm:pt modelId="{F3743FB2-B935-4381-811D-767C47D3C1E1}" type="pres">
      <dgm:prSet presAssocID="{791E01FE-F244-4B51-90D2-8594FD537C5D}" presName="rootText" presStyleLbl="node2" presStyleIdx="0" presStyleCnt="2" custScaleX="167836" custScaleY="54483">
        <dgm:presLayoutVars>
          <dgm:chPref val="3"/>
        </dgm:presLayoutVars>
      </dgm:prSet>
      <dgm:spPr/>
      <dgm:t>
        <a:bodyPr/>
        <a:lstStyle/>
        <a:p>
          <a:endParaRPr lang="ru-RU"/>
        </a:p>
      </dgm:t>
    </dgm:pt>
    <dgm:pt modelId="{3701086D-4F19-44D4-B1F4-4E5308C974D0}" type="pres">
      <dgm:prSet presAssocID="{791E01FE-F244-4B51-90D2-8594FD537C5D}" presName="rootConnector" presStyleLbl="node2" presStyleIdx="0" presStyleCnt="2"/>
      <dgm:spPr/>
      <dgm:t>
        <a:bodyPr/>
        <a:lstStyle/>
        <a:p>
          <a:endParaRPr lang="ru-RU"/>
        </a:p>
      </dgm:t>
    </dgm:pt>
    <dgm:pt modelId="{25129463-AF27-43C6-9907-3C9DD457A544}" type="pres">
      <dgm:prSet presAssocID="{791E01FE-F244-4B51-90D2-8594FD537C5D}" presName="hierChild4" presStyleCnt="0"/>
      <dgm:spPr/>
    </dgm:pt>
    <dgm:pt modelId="{0BC5F2B7-AF94-4D48-BC44-E13D1E04D338}" type="pres">
      <dgm:prSet presAssocID="{24F94268-6648-45AB-AEA7-815805B6C11E}" presName="Name35" presStyleLbl="parChTrans1D3" presStyleIdx="0" presStyleCnt="3"/>
      <dgm:spPr/>
      <dgm:t>
        <a:bodyPr/>
        <a:lstStyle/>
        <a:p>
          <a:endParaRPr lang="ru-RU"/>
        </a:p>
      </dgm:t>
    </dgm:pt>
    <dgm:pt modelId="{6EB10F24-D325-42D8-8C44-813CBC0B9F9F}" type="pres">
      <dgm:prSet presAssocID="{D187D1CC-8D69-448F-BBB8-ED9C4A1D8B8D}" presName="hierRoot2" presStyleCnt="0">
        <dgm:presLayoutVars>
          <dgm:hierBranch val="init"/>
        </dgm:presLayoutVars>
      </dgm:prSet>
      <dgm:spPr/>
    </dgm:pt>
    <dgm:pt modelId="{B63B0BEA-5549-423C-8C2C-2B8970E10645}" type="pres">
      <dgm:prSet presAssocID="{D187D1CC-8D69-448F-BBB8-ED9C4A1D8B8D}" presName="rootComposite" presStyleCnt="0"/>
      <dgm:spPr/>
    </dgm:pt>
    <dgm:pt modelId="{6A845775-F8AF-499B-BECA-2466A00DDA71}" type="pres">
      <dgm:prSet presAssocID="{D187D1CC-8D69-448F-BBB8-ED9C4A1D8B8D}" presName="rootText" presStyleLbl="node3" presStyleIdx="0" presStyleCnt="3">
        <dgm:presLayoutVars>
          <dgm:chPref val="3"/>
        </dgm:presLayoutVars>
      </dgm:prSet>
      <dgm:spPr/>
      <dgm:t>
        <a:bodyPr/>
        <a:lstStyle/>
        <a:p>
          <a:endParaRPr lang="ru-RU"/>
        </a:p>
      </dgm:t>
    </dgm:pt>
    <dgm:pt modelId="{0846CB9E-539C-4F1E-8418-9AE1453880C7}" type="pres">
      <dgm:prSet presAssocID="{D187D1CC-8D69-448F-BBB8-ED9C4A1D8B8D}" presName="rootConnector" presStyleLbl="node3" presStyleIdx="0" presStyleCnt="3"/>
      <dgm:spPr/>
      <dgm:t>
        <a:bodyPr/>
        <a:lstStyle/>
        <a:p>
          <a:endParaRPr lang="ru-RU"/>
        </a:p>
      </dgm:t>
    </dgm:pt>
    <dgm:pt modelId="{FEB1CCD8-0789-4F25-84AE-43419CF60626}" type="pres">
      <dgm:prSet presAssocID="{D187D1CC-8D69-448F-BBB8-ED9C4A1D8B8D}" presName="hierChild4" presStyleCnt="0"/>
      <dgm:spPr/>
    </dgm:pt>
    <dgm:pt modelId="{4556C768-2A98-4CB7-838B-4812FB20533D}" type="pres">
      <dgm:prSet presAssocID="{D187D1CC-8D69-448F-BBB8-ED9C4A1D8B8D}" presName="hierChild5" presStyleCnt="0"/>
      <dgm:spPr/>
    </dgm:pt>
    <dgm:pt modelId="{183256E3-AE4E-43FE-85FF-4D2CAC6A2D1F}" type="pres">
      <dgm:prSet presAssocID="{791E01FE-F244-4B51-90D2-8594FD537C5D}" presName="hierChild5" presStyleCnt="0"/>
      <dgm:spPr/>
    </dgm:pt>
    <dgm:pt modelId="{7923DBC2-B475-4409-B8A2-F450B71D3CF9}" type="pres">
      <dgm:prSet presAssocID="{CA34E120-F05B-4E1B-81ED-838644DA0490}" presName="Name37" presStyleLbl="parChTrans1D2" presStyleIdx="1" presStyleCnt="2"/>
      <dgm:spPr/>
      <dgm:t>
        <a:bodyPr/>
        <a:lstStyle/>
        <a:p>
          <a:endParaRPr lang="ru-RU"/>
        </a:p>
      </dgm:t>
    </dgm:pt>
    <dgm:pt modelId="{A38E4E5E-3C5D-4A0C-AF2A-99B25337127E}" type="pres">
      <dgm:prSet presAssocID="{54A075E2-3BB4-4322-9805-AE9522EF4D2C}" presName="hierRoot2" presStyleCnt="0">
        <dgm:presLayoutVars>
          <dgm:hierBranch/>
        </dgm:presLayoutVars>
      </dgm:prSet>
      <dgm:spPr/>
    </dgm:pt>
    <dgm:pt modelId="{2AA7FA9C-FB96-41A5-8AFC-5EB82F8C1424}" type="pres">
      <dgm:prSet presAssocID="{54A075E2-3BB4-4322-9805-AE9522EF4D2C}" presName="rootComposite" presStyleCnt="0"/>
      <dgm:spPr/>
    </dgm:pt>
    <dgm:pt modelId="{D50502CC-D977-4575-AE3C-AB2AF9FF83E4}" type="pres">
      <dgm:prSet presAssocID="{54A075E2-3BB4-4322-9805-AE9522EF4D2C}" presName="rootText" presStyleLbl="node2" presStyleIdx="1" presStyleCnt="2" custScaleX="167836" custScaleY="54483">
        <dgm:presLayoutVars>
          <dgm:chPref val="3"/>
        </dgm:presLayoutVars>
      </dgm:prSet>
      <dgm:spPr/>
      <dgm:t>
        <a:bodyPr/>
        <a:lstStyle/>
        <a:p>
          <a:endParaRPr lang="ru-RU"/>
        </a:p>
      </dgm:t>
    </dgm:pt>
    <dgm:pt modelId="{8E4622B1-B509-4470-AFC6-A76A4699A5DF}" type="pres">
      <dgm:prSet presAssocID="{54A075E2-3BB4-4322-9805-AE9522EF4D2C}" presName="rootConnector" presStyleLbl="node2" presStyleIdx="1" presStyleCnt="2"/>
      <dgm:spPr/>
      <dgm:t>
        <a:bodyPr/>
        <a:lstStyle/>
        <a:p>
          <a:endParaRPr lang="ru-RU"/>
        </a:p>
      </dgm:t>
    </dgm:pt>
    <dgm:pt modelId="{F64779A7-62EE-432F-AB83-A9300A4B140F}" type="pres">
      <dgm:prSet presAssocID="{54A075E2-3BB4-4322-9805-AE9522EF4D2C}" presName="hierChild4" presStyleCnt="0"/>
      <dgm:spPr/>
    </dgm:pt>
    <dgm:pt modelId="{B8803D44-8DB2-4A68-A6A4-6F75D31BEA41}" type="pres">
      <dgm:prSet presAssocID="{C2BC632F-2614-409F-AFC1-A9F4A080654D}" presName="Name35" presStyleLbl="parChTrans1D3" presStyleIdx="1" presStyleCnt="3"/>
      <dgm:spPr/>
      <dgm:t>
        <a:bodyPr/>
        <a:lstStyle/>
        <a:p>
          <a:endParaRPr lang="ru-RU"/>
        </a:p>
      </dgm:t>
    </dgm:pt>
    <dgm:pt modelId="{0DD40205-7F9A-422D-AF33-631D5DD3CA62}" type="pres">
      <dgm:prSet presAssocID="{53BB3772-00AE-4FA6-9095-B5114D1A8CA8}" presName="hierRoot2" presStyleCnt="0">
        <dgm:presLayoutVars>
          <dgm:hierBranch/>
        </dgm:presLayoutVars>
      </dgm:prSet>
      <dgm:spPr/>
    </dgm:pt>
    <dgm:pt modelId="{580E8F3B-9E7C-4244-B946-13D3C4FA8AFE}" type="pres">
      <dgm:prSet presAssocID="{53BB3772-00AE-4FA6-9095-B5114D1A8CA8}" presName="rootComposite" presStyleCnt="0"/>
      <dgm:spPr/>
    </dgm:pt>
    <dgm:pt modelId="{9E51FA01-EA54-474C-A484-8926769077D1}" type="pres">
      <dgm:prSet presAssocID="{53BB3772-00AE-4FA6-9095-B5114D1A8CA8}" presName="rootText" presStyleLbl="node3" presStyleIdx="1" presStyleCnt="3">
        <dgm:presLayoutVars>
          <dgm:chPref val="3"/>
        </dgm:presLayoutVars>
      </dgm:prSet>
      <dgm:spPr/>
      <dgm:t>
        <a:bodyPr/>
        <a:lstStyle/>
        <a:p>
          <a:endParaRPr lang="ru-RU"/>
        </a:p>
      </dgm:t>
    </dgm:pt>
    <dgm:pt modelId="{8C3128D3-A416-4C68-AE9F-1240614454C6}" type="pres">
      <dgm:prSet presAssocID="{53BB3772-00AE-4FA6-9095-B5114D1A8CA8}" presName="rootConnector" presStyleLbl="node3" presStyleIdx="1" presStyleCnt="3"/>
      <dgm:spPr/>
      <dgm:t>
        <a:bodyPr/>
        <a:lstStyle/>
        <a:p>
          <a:endParaRPr lang="ru-RU"/>
        </a:p>
      </dgm:t>
    </dgm:pt>
    <dgm:pt modelId="{08C3E3F3-3524-43B4-8CFF-12BD4FC64A81}" type="pres">
      <dgm:prSet presAssocID="{53BB3772-00AE-4FA6-9095-B5114D1A8CA8}" presName="hierChild4" presStyleCnt="0"/>
      <dgm:spPr/>
    </dgm:pt>
    <dgm:pt modelId="{607C80D6-28D8-4161-8386-E9495BD45014}" type="pres">
      <dgm:prSet presAssocID="{41842CBD-BA84-4B7D-8282-5502B332B2FC}" presName="Name35" presStyleLbl="parChTrans1D4" presStyleIdx="0" presStyleCnt="1"/>
      <dgm:spPr/>
      <dgm:t>
        <a:bodyPr/>
        <a:lstStyle/>
        <a:p>
          <a:endParaRPr lang="ru-RU"/>
        </a:p>
      </dgm:t>
    </dgm:pt>
    <dgm:pt modelId="{A44EAC8A-3AD5-48DC-BF91-5B550BEEBD44}" type="pres">
      <dgm:prSet presAssocID="{C24CED0B-E5D9-4152-BD13-DCD4EBE4C7BB}" presName="hierRoot2" presStyleCnt="0">
        <dgm:presLayoutVars>
          <dgm:hierBranch val="init"/>
        </dgm:presLayoutVars>
      </dgm:prSet>
      <dgm:spPr/>
    </dgm:pt>
    <dgm:pt modelId="{63B29B09-1865-48A1-8B32-1682154CDAD4}" type="pres">
      <dgm:prSet presAssocID="{C24CED0B-E5D9-4152-BD13-DCD4EBE4C7BB}" presName="rootComposite" presStyleCnt="0"/>
      <dgm:spPr/>
    </dgm:pt>
    <dgm:pt modelId="{2DBE7BFA-03A0-401B-9AF9-233D2357E031}" type="pres">
      <dgm:prSet presAssocID="{C24CED0B-E5D9-4152-BD13-DCD4EBE4C7BB}" presName="rootText" presStyleLbl="node4" presStyleIdx="0" presStyleCnt="1" custScaleX="223349">
        <dgm:presLayoutVars>
          <dgm:chPref val="3"/>
        </dgm:presLayoutVars>
      </dgm:prSet>
      <dgm:spPr/>
      <dgm:t>
        <a:bodyPr/>
        <a:lstStyle/>
        <a:p>
          <a:endParaRPr lang="ru-RU"/>
        </a:p>
      </dgm:t>
    </dgm:pt>
    <dgm:pt modelId="{8B1612B2-C668-4430-A3B7-7879A59DE859}" type="pres">
      <dgm:prSet presAssocID="{C24CED0B-E5D9-4152-BD13-DCD4EBE4C7BB}" presName="rootConnector" presStyleLbl="node4" presStyleIdx="0" presStyleCnt="1"/>
      <dgm:spPr/>
      <dgm:t>
        <a:bodyPr/>
        <a:lstStyle/>
        <a:p>
          <a:endParaRPr lang="ru-RU"/>
        </a:p>
      </dgm:t>
    </dgm:pt>
    <dgm:pt modelId="{E9DF345F-9ABB-4964-ACFC-9628655CCE71}" type="pres">
      <dgm:prSet presAssocID="{C24CED0B-E5D9-4152-BD13-DCD4EBE4C7BB}" presName="hierChild4" presStyleCnt="0"/>
      <dgm:spPr/>
    </dgm:pt>
    <dgm:pt modelId="{3D7FC532-CF57-4EFB-B208-ECA160EDE9F6}" type="pres">
      <dgm:prSet presAssocID="{C24CED0B-E5D9-4152-BD13-DCD4EBE4C7BB}" presName="hierChild5" presStyleCnt="0"/>
      <dgm:spPr/>
    </dgm:pt>
    <dgm:pt modelId="{3CB25470-1BD1-4F7C-89F9-6B0DB4528842}" type="pres">
      <dgm:prSet presAssocID="{53BB3772-00AE-4FA6-9095-B5114D1A8CA8}" presName="hierChild5" presStyleCnt="0"/>
      <dgm:spPr/>
    </dgm:pt>
    <dgm:pt modelId="{53D7EF68-E755-49FD-B6B6-E234BB9E8211}" type="pres">
      <dgm:prSet presAssocID="{5D716C59-B2A1-41C8-BE93-B55650A804A7}" presName="Name35" presStyleLbl="parChTrans1D3" presStyleIdx="2" presStyleCnt="3"/>
      <dgm:spPr/>
      <dgm:t>
        <a:bodyPr/>
        <a:lstStyle/>
        <a:p>
          <a:endParaRPr lang="ru-RU"/>
        </a:p>
      </dgm:t>
    </dgm:pt>
    <dgm:pt modelId="{E48F5352-A189-44EB-B722-418D57196024}" type="pres">
      <dgm:prSet presAssocID="{A2D163AF-EF7A-4F16-9626-15835300A541}" presName="hierRoot2" presStyleCnt="0">
        <dgm:presLayoutVars>
          <dgm:hierBranch val="init"/>
        </dgm:presLayoutVars>
      </dgm:prSet>
      <dgm:spPr/>
    </dgm:pt>
    <dgm:pt modelId="{A0612A5B-79AD-40EA-96BD-4D74849BA7D7}" type="pres">
      <dgm:prSet presAssocID="{A2D163AF-EF7A-4F16-9626-15835300A541}" presName="rootComposite" presStyleCnt="0"/>
      <dgm:spPr/>
    </dgm:pt>
    <dgm:pt modelId="{93E5E754-9915-4A1D-9050-26CBC20A0E4F}" type="pres">
      <dgm:prSet presAssocID="{A2D163AF-EF7A-4F16-9626-15835300A541}" presName="rootText" presStyleLbl="node3" presStyleIdx="2" presStyleCnt="3">
        <dgm:presLayoutVars>
          <dgm:chPref val="3"/>
        </dgm:presLayoutVars>
      </dgm:prSet>
      <dgm:spPr/>
      <dgm:t>
        <a:bodyPr/>
        <a:lstStyle/>
        <a:p>
          <a:endParaRPr lang="ru-RU"/>
        </a:p>
      </dgm:t>
    </dgm:pt>
    <dgm:pt modelId="{34B6DA34-A675-48DC-92AA-1A3D2B603CA4}" type="pres">
      <dgm:prSet presAssocID="{A2D163AF-EF7A-4F16-9626-15835300A541}" presName="rootConnector" presStyleLbl="node3" presStyleIdx="2" presStyleCnt="3"/>
      <dgm:spPr/>
      <dgm:t>
        <a:bodyPr/>
        <a:lstStyle/>
        <a:p>
          <a:endParaRPr lang="ru-RU"/>
        </a:p>
      </dgm:t>
    </dgm:pt>
    <dgm:pt modelId="{5738A197-A510-4D20-81C3-E0A10B22E314}" type="pres">
      <dgm:prSet presAssocID="{A2D163AF-EF7A-4F16-9626-15835300A541}" presName="hierChild4" presStyleCnt="0"/>
      <dgm:spPr/>
    </dgm:pt>
    <dgm:pt modelId="{E509D1B5-656F-4389-A866-BE87095E481D}" type="pres">
      <dgm:prSet presAssocID="{A2D163AF-EF7A-4F16-9626-15835300A541}" presName="hierChild5" presStyleCnt="0"/>
      <dgm:spPr/>
    </dgm:pt>
    <dgm:pt modelId="{561C854A-08C2-4095-A897-967D0A958862}" type="pres">
      <dgm:prSet presAssocID="{54A075E2-3BB4-4322-9805-AE9522EF4D2C}" presName="hierChild5" presStyleCnt="0"/>
      <dgm:spPr/>
    </dgm:pt>
    <dgm:pt modelId="{F705846C-6888-4E4D-9082-F44C50E7C601}" type="pres">
      <dgm:prSet presAssocID="{0D11DB34-159E-4391-B6B1-C7F2BC38FD25}" presName="hierChild3" presStyleCnt="0"/>
      <dgm:spPr/>
    </dgm:pt>
  </dgm:ptLst>
  <dgm:cxnLst>
    <dgm:cxn modelId="{DB730DAC-C51D-4E95-A126-AE83B776E3FA}" type="presOf" srcId="{24F94268-6648-45AB-AEA7-815805B6C11E}" destId="{0BC5F2B7-AF94-4D48-BC44-E13D1E04D338}" srcOrd="0" destOrd="0" presId="urn:microsoft.com/office/officeart/2005/8/layout/orgChart1"/>
    <dgm:cxn modelId="{2492645D-5828-4CAC-A79A-045048CA9E47}" type="presOf" srcId="{54A075E2-3BB4-4322-9805-AE9522EF4D2C}" destId="{D50502CC-D977-4575-AE3C-AB2AF9FF83E4}" srcOrd="0" destOrd="0" presId="urn:microsoft.com/office/officeart/2005/8/layout/orgChart1"/>
    <dgm:cxn modelId="{61F78FA8-6D53-41AA-9538-1C5112CBB4ED}" type="presOf" srcId="{41842CBD-BA84-4B7D-8282-5502B332B2FC}" destId="{607C80D6-28D8-4161-8386-E9495BD45014}" srcOrd="0" destOrd="0" presId="urn:microsoft.com/office/officeart/2005/8/layout/orgChart1"/>
    <dgm:cxn modelId="{9FA1555A-39BF-47A1-A528-30F55F66EC2C}" type="presOf" srcId="{CA34E120-F05B-4E1B-81ED-838644DA0490}" destId="{7923DBC2-B475-4409-B8A2-F450B71D3CF9}" srcOrd="0" destOrd="0" presId="urn:microsoft.com/office/officeart/2005/8/layout/orgChart1"/>
    <dgm:cxn modelId="{2A126904-8762-4433-8898-B34FCE59700D}" type="presOf" srcId="{D187D1CC-8D69-448F-BBB8-ED9C4A1D8B8D}" destId="{0846CB9E-539C-4F1E-8418-9AE1453880C7}" srcOrd="1" destOrd="0" presId="urn:microsoft.com/office/officeart/2005/8/layout/orgChart1"/>
    <dgm:cxn modelId="{4E4DE867-0B81-4532-AA54-74040F90A023}" type="presOf" srcId="{791E01FE-F244-4B51-90D2-8594FD537C5D}" destId="{F3743FB2-B935-4381-811D-767C47D3C1E1}" srcOrd="0" destOrd="0" presId="urn:microsoft.com/office/officeart/2005/8/layout/orgChart1"/>
    <dgm:cxn modelId="{A19F1379-5349-415E-89D9-30D52656B38E}" type="presOf" srcId="{54A075E2-3BB4-4322-9805-AE9522EF4D2C}" destId="{8E4622B1-B509-4470-AFC6-A76A4699A5DF}" srcOrd="1" destOrd="0" presId="urn:microsoft.com/office/officeart/2005/8/layout/orgChart1"/>
    <dgm:cxn modelId="{8CE2F6F6-27CE-40BE-8D66-C8DCE0C923EF}" type="presOf" srcId="{53BB3772-00AE-4FA6-9095-B5114D1A8CA8}" destId="{9E51FA01-EA54-474C-A484-8926769077D1}" srcOrd="0" destOrd="0" presId="urn:microsoft.com/office/officeart/2005/8/layout/orgChart1"/>
    <dgm:cxn modelId="{775941EA-CED1-44F0-969D-F750229C2BAD}" type="presOf" srcId="{0D11DB34-159E-4391-B6B1-C7F2BC38FD25}" destId="{6DE3E84B-3B91-490C-B8F4-E7006173FC0F}" srcOrd="1" destOrd="0" presId="urn:microsoft.com/office/officeart/2005/8/layout/orgChart1"/>
    <dgm:cxn modelId="{99300805-8F07-4552-ADCB-ADBD694B2AE8}" type="presOf" srcId="{A2D163AF-EF7A-4F16-9626-15835300A541}" destId="{34B6DA34-A675-48DC-92AA-1A3D2B603CA4}" srcOrd="1" destOrd="0" presId="urn:microsoft.com/office/officeart/2005/8/layout/orgChart1"/>
    <dgm:cxn modelId="{BF562C7D-7E61-4EF8-837B-7C68BA3407FD}" type="presOf" srcId="{B8F8A0A2-A33A-413D-BFB8-1B06B23EECB3}" destId="{F86748B2-EEA1-46A5-843E-049CB37B8924}" srcOrd="0" destOrd="0" presId="urn:microsoft.com/office/officeart/2005/8/layout/orgChart1"/>
    <dgm:cxn modelId="{5F6417DB-2BBC-49B3-87F2-D42F9F471AAE}" srcId="{53BB3772-00AE-4FA6-9095-B5114D1A8CA8}" destId="{C24CED0B-E5D9-4152-BD13-DCD4EBE4C7BB}" srcOrd="0" destOrd="0" parTransId="{41842CBD-BA84-4B7D-8282-5502B332B2FC}" sibTransId="{5A3A99FB-0E7E-4FD3-B343-D1A7932566CB}"/>
    <dgm:cxn modelId="{46F347BB-CB5B-4864-8A7C-BE300CDF7D83}" type="presOf" srcId="{791E01FE-F244-4B51-90D2-8594FD537C5D}" destId="{3701086D-4F19-44D4-B1F4-4E5308C974D0}" srcOrd="1" destOrd="0" presId="urn:microsoft.com/office/officeart/2005/8/layout/orgChart1"/>
    <dgm:cxn modelId="{37E63B01-6138-4153-A9EF-D3D6303AC13F}" type="presOf" srcId="{A2D163AF-EF7A-4F16-9626-15835300A541}" destId="{93E5E754-9915-4A1D-9050-26CBC20A0E4F}" srcOrd="0" destOrd="0" presId="urn:microsoft.com/office/officeart/2005/8/layout/orgChart1"/>
    <dgm:cxn modelId="{466AFBAD-01F4-4C0C-860D-E4F6AF005C33}" srcId="{54A075E2-3BB4-4322-9805-AE9522EF4D2C}" destId="{53BB3772-00AE-4FA6-9095-B5114D1A8CA8}" srcOrd="0" destOrd="0" parTransId="{C2BC632F-2614-409F-AFC1-A9F4A080654D}" sibTransId="{DC8C5749-7E33-46CB-82F1-EE7C5DCE0543}"/>
    <dgm:cxn modelId="{6249B451-0380-48ED-9B1B-3CD5469947E7}" srcId="{791E01FE-F244-4B51-90D2-8594FD537C5D}" destId="{D187D1CC-8D69-448F-BBB8-ED9C4A1D8B8D}" srcOrd="0" destOrd="0" parTransId="{24F94268-6648-45AB-AEA7-815805B6C11E}" sibTransId="{644CB328-D681-489E-A811-FDB22BA5C7E9}"/>
    <dgm:cxn modelId="{A01467DA-8959-414D-AD0A-A296C8D02679}" type="presOf" srcId="{53BB3772-00AE-4FA6-9095-B5114D1A8CA8}" destId="{8C3128D3-A416-4C68-AE9F-1240614454C6}" srcOrd="1" destOrd="0" presId="urn:microsoft.com/office/officeart/2005/8/layout/orgChart1"/>
    <dgm:cxn modelId="{8E48271C-D0F5-4374-9E78-15526D3D3EA7}" srcId="{54A075E2-3BB4-4322-9805-AE9522EF4D2C}" destId="{A2D163AF-EF7A-4F16-9626-15835300A541}" srcOrd="1" destOrd="0" parTransId="{5D716C59-B2A1-41C8-BE93-B55650A804A7}" sibTransId="{B91E07EA-EE52-4606-8D22-544B2D61E0BC}"/>
    <dgm:cxn modelId="{BBB43A13-A983-46B8-B0E6-6ABDA573D855}" type="presOf" srcId="{C2BC632F-2614-409F-AFC1-A9F4A080654D}" destId="{B8803D44-8DB2-4A68-A6A4-6F75D31BEA41}" srcOrd="0" destOrd="0" presId="urn:microsoft.com/office/officeart/2005/8/layout/orgChart1"/>
    <dgm:cxn modelId="{89A36ACA-204B-4244-9CA0-5683CF569198}" type="presOf" srcId="{C24CED0B-E5D9-4152-BD13-DCD4EBE4C7BB}" destId="{8B1612B2-C668-4430-A3B7-7879A59DE859}" srcOrd="1" destOrd="0" presId="urn:microsoft.com/office/officeart/2005/8/layout/orgChart1"/>
    <dgm:cxn modelId="{6B86B49E-6A21-4D91-8E26-C4A75B34CFDB}" srcId="{0D11DB34-159E-4391-B6B1-C7F2BC38FD25}" destId="{791E01FE-F244-4B51-90D2-8594FD537C5D}" srcOrd="0" destOrd="0" parTransId="{476941C8-AE56-473D-B462-A4713A3CAC6B}" sibTransId="{0B6A5FA0-2DE0-4378-AE5B-015466DB872B}"/>
    <dgm:cxn modelId="{4FF4083D-DF1E-400A-B13D-9F58CC4BDA5E}" type="presOf" srcId="{5D716C59-B2A1-41C8-BE93-B55650A804A7}" destId="{53D7EF68-E755-49FD-B6B6-E234BB9E8211}" srcOrd="0" destOrd="0" presId="urn:microsoft.com/office/officeart/2005/8/layout/orgChart1"/>
    <dgm:cxn modelId="{0920F822-26EF-4FBF-BBD4-956F289C188E}" type="presOf" srcId="{D187D1CC-8D69-448F-BBB8-ED9C4A1D8B8D}" destId="{6A845775-F8AF-499B-BECA-2466A00DDA71}" srcOrd="0" destOrd="0" presId="urn:microsoft.com/office/officeart/2005/8/layout/orgChart1"/>
    <dgm:cxn modelId="{34AC36F1-6BBC-4193-9A8E-DA859C13C40A}" type="presOf" srcId="{C24CED0B-E5D9-4152-BD13-DCD4EBE4C7BB}" destId="{2DBE7BFA-03A0-401B-9AF9-233D2357E031}" srcOrd="0" destOrd="0" presId="urn:microsoft.com/office/officeart/2005/8/layout/orgChart1"/>
    <dgm:cxn modelId="{7AF153FB-D7D3-4027-A5D3-C5ED475EFFD8}" srcId="{B8F8A0A2-A33A-413D-BFB8-1B06B23EECB3}" destId="{0D11DB34-159E-4391-B6B1-C7F2BC38FD25}" srcOrd="0" destOrd="0" parTransId="{8B7C6772-5269-49EF-8D88-1AAD67862C3B}" sibTransId="{53D62C2C-7A71-4BFE-8564-287DEC1E4366}"/>
    <dgm:cxn modelId="{FD880FCF-3B30-4CBF-A55A-6DC1D5B1D8AB}" type="presOf" srcId="{0D11DB34-159E-4391-B6B1-C7F2BC38FD25}" destId="{93775B8C-57C7-49E5-A37F-8CE1AF1D00EA}" srcOrd="0" destOrd="0" presId="urn:microsoft.com/office/officeart/2005/8/layout/orgChart1"/>
    <dgm:cxn modelId="{59536243-F501-4FA7-B30D-0AC5F7C07F78}" srcId="{0D11DB34-159E-4391-B6B1-C7F2BC38FD25}" destId="{54A075E2-3BB4-4322-9805-AE9522EF4D2C}" srcOrd="1" destOrd="0" parTransId="{CA34E120-F05B-4E1B-81ED-838644DA0490}" sibTransId="{CDB607DE-39A4-4A26-A11D-A589E7A3DF4F}"/>
    <dgm:cxn modelId="{D8B354F5-F686-4A36-A8EC-25E12D6212BF}" type="presOf" srcId="{476941C8-AE56-473D-B462-A4713A3CAC6B}" destId="{A925785F-83FF-46C1-9C90-5ACCFEC0A264}" srcOrd="0" destOrd="0" presId="urn:microsoft.com/office/officeart/2005/8/layout/orgChart1"/>
    <dgm:cxn modelId="{7D0B663C-0F5E-4381-BE4B-4CF8B6459471}" type="presParOf" srcId="{F86748B2-EEA1-46A5-843E-049CB37B8924}" destId="{4CC49496-C96C-474B-A2EB-E9938D4D5939}" srcOrd="0" destOrd="0" presId="urn:microsoft.com/office/officeart/2005/8/layout/orgChart1"/>
    <dgm:cxn modelId="{C83E54A0-5739-44D7-BE31-B4326048BF2D}" type="presParOf" srcId="{4CC49496-C96C-474B-A2EB-E9938D4D5939}" destId="{06F4E03A-F79A-4A80-A5D5-ED73524DA8EC}" srcOrd="0" destOrd="0" presId="urn:microsoft.com/office/officeart/2005/8/layout/orgChart1"/>
    <dgm:cxn modelId="{FEC9CBA4-6825-4E03-BB92-7B6AB72EF507}" type="presParOf" srcId="{06F4E03A-F79A-4A80-A5D5-ED73524DA8EC}" destId="{93775B8C-57C7-49E5-A37F-8CE1AF1D00EA}" srcOrd="0" destOrd="0" presId="urn:microsoft.com/office/officeart/2005/8/layout/orgChart1"/>
    <dgm:cxn modelId="{9A69AFCC-7A07-470E-A669-D6296BACF034}" type="presParOf" srcId="{06F4E03A-F79A-4A80-A5D5-ED73524DA8EC}" destId="{6DE3E84B-3B91-490C-B8F4-E7006173FC0F}" srcOrd="1" destOrd="0" presId="urn:microsoft.com/office/officeart/2005/8/layout/orgChart1"/>
    <dgm:cxn modelId="{08CAC57C-DDE8-4AD0-A9BE-6A05B7ECFAFC}" type="presParOf" srcId="{4CC49496-C96C-474B-A2EB-E9938D4D5939}" destId="{0298DA76-44A5-4F8C-A022-1D45CD2289F2}" srcOrd="1" destOrd="0" presId="urn:microsoft.com/office/officeart/2005/8/layout/orgChart1"/>
    <dgm:cxn modelId="{5AA7B282-5F1E-481E-B447-9B876B5712A4}" type="presParOf" srcId="{0298DA76-44A5-4F8C-A022-1D45CD2289F2}" destId="{A925785F-83FF-46C1-9C90-5ACCFEC0A264}" srcOrd="0" destOrd="0" presId="urn:microsoft.com/office/officeart/2005/8/layout/orgChart1"/>
    <dgm:cxn modelId="{50743418-7C0D-46ED-A537-8A0EA3E63DCE}" type="presParOf" srcId="{0298DA76-44A5-4F8C-A022-1D45CD2289F2}" destId="{9A8CF7D0-F2BA-4B58-A223-4C2CDB5929E8}" srcOrd="1" destOrd="0" presId="urn:microsoft.com/office/officeart/2005/8/layout/orgChart1"/>
    <dgm:cxn modelId="{EED6438C-B75D-463A-A98D-96A22767A52A}" type="presParOf" srcId="{9A8CF7D0-F2BA-4B58-A223-4C2CDB5929E8}" destId="{D6B7DAE3-0F33-45A2-BC5A-EFBBA2A4E0BC}" srcOrd="0" destOrd="0" presId="urn:microsoft.com/office/officeart/2005/8/layout/orgChart1"/>
    <dgm:cxn modelId="{CB4C0633-9F79-48E0-BF9B-5B5A526C8A36}" type="presParOf" srcId="{D6B7DAE3-0F33-45A2-BC5A-EFBBA2A4E0BC}" destId="{F3743FB2-B935-4381-811D-767C47D3C1E1}" srcOrd="0" destOrd="0" presId="urn:microsoft.com/office/officeart/2005/8/layout/orgChart1"/>
    <dgm:cxn modelId="{05A8C7A1-E006-4CC6-97DA-AE62794AF1EB}" type="presParOf" srcId="{D6B7DAE3-0F33-45A2-BC5A-EFBBA2A4E0BC}" destId="{3701086D-4F19-44D4-B1F4-4E5308C974D0}" srcOrd="1" destOrd="0" presId="urn:microsoft.com/office/officeart/2005/8/layout/orgChart1"/>
    <dgm:cxn modelId="{2A9809F6-8645-411D-8AB6-934DA81276E5}" type="presParOf" srcId="{9A8CF7D0-F2BA-4B58-A223-4C2CDB5929E8}" destId="{25129463-AF27-43C6-9907-3C9DD457A544}" srcOrd="1" destOrd="0" presId="urn:microsoft.com/office/officeart/2005/8/layout/orgChart1"/>
    <dgm:cxn modelId="{A796AD6F-8F70-4D4F-BA72-2D12929196A4}" type="presParOf" srcId="{25129463-AF27-43C6-9907-3C9DD457A544}" destId="{0BC5F2B7-AF94-4D48-BC44-E13D1E04D338}" srcOrd="0" destOrd="0" presId="urn:microsoft.com/office/officeart/2005/8/layout/orgChart1"/>
    <dgm:cxn modelId="{8C0241A9-44DF-48E9-954F-A51D0E6BFF4C}" type="presParOf" srcId="{25129463-AF27-43C6-9907-3C9DD457A544}" destId="{6EB10F24-D325-42D8-8C44-813CBC0B9F9F}" srcOrd="1" destOrd="0" presId="urn:microsoft.com/office/officeart/2005/8/layout/orgChart1"/>
    <dgm:cxn modelId="{16D234D2-7FE2-4391-9DD1-41646ECC4A42}" type="presParOf" srcId="{6EB10F24-D325-42D8-8C44-813CBC0B9F9F}" destId="{B63B0BEA-5549-423C-8C2C-2B8970E10645}" srcOrd="0" destOrd="0" presId="urn:microsoft.com/office/officeart/2005/8/layout/orgChart1"/>
    <dgm:cxn modelId="{AB12D3F0-BD88-4F79-99C7-A93DF58C94C6}" type="presParOf" srcId="{B63B0BEA-5549-423C-8C2C-2B8970E10645}" destId="{6A845775-F8AF-499B-BECA-2466A00DDA71}" srcOrd="0" destOrd="0" presId="urn:microsoft.com/office/officeart/2005/8/layout/orgChart1"/>
    <dgm:cxn modelId="{440F9364-C841-47E4-B42D-FFF7DD6E46E4}" type="presParOf" srcId="{B63B0BEA-5549-423C-8C2C-2B8970E10645}" destId="{0846CB9E-539C-4F1E-8418-9AE1453880C7}" srcOrd="1" destOrd="0" presId="urn:microsoft.com/office/officeart/2005/8/layout/orgChart1"/>
    <dgm:cxn modelId="{579C68B2-8EAE-4EA6-A9CD-92A2CF0685DD}" type="presParOf" srcId="{6EB10F24-D325-42D8-8C44-813CBC0B9F9F}" destId="{FEB1CCD8-0789-4F25-84AE-43419CF60626}" srcOrd="1" destOrd="0" presId="urn:microsoft.com/office/officeart/2005/8/layout/orgChart1"/>
    <dgm:cxn modelId="{B48E1A2F-FC7D-49AB-847D-A264E8DFDAC1}" type="presParOf" srcId="{6EB10F24-D325-42D8-8C44-813CBC0B9F9F}" destId="{4556C768-2A98-4CB7-838B-4812FB20533D}" srcOrd="2" destOrd="0" presId="urn:microsoft.com/office/officeart/2005/8/layout/orgChart1"/>
    <dgm:cxn modelId="{F403CD63-2115-49A9-950C-B285D3197D87}" type="presParOf" srcId="{9A8CF7D0-F2BA-4B58-A223-4C2CDB5929E8}" destId="{183256E3-AE4E-43FE-85FF-4D2CAC6A2D1F}" srcOrd="2" destOrd="0" presId="urn:microsoft.com/office/officeart/2005/8/layout/orgChart1"/>
    <dgm:cxn modelId="{6FC08842-E860-44FC-A32B-AFCF2E3FDFB0}" type="presParOf" srcId="{0298DA76-44A5-4F8C-A022-1D45CD2289F2}" destId="{7923DBC2-B475-4409-B8A2-F450B71D3CF9}" srcOrd="2" destOrd="0" presId="urn:microsoft.com/office/officeart/2005/8/layout/orgChart1"/>
    <dgm:cxn modelId="{013105EE-F30B-490E-B737-A13B888B7C07}" type="presParOf" srcId="{0298DA76-44A5-4F8C-A022-1D45CD2289F2}" destId="{A38E4E5E-3C5D-4A0C-AF2A-99B25337127E}" srcOrd="3" destOrd="0" presId="urn:microsoft.com/office/officeart/2005/8/layout/orgChart1"/>
    <dgm:cxn modelId="{3FAD84D0-414C-42A3-841A-005BD055AB34}" type="presParOf" srcId="{A38E4E5E-3C5D-4A0C-AF2A-99B25337127E}" destId="{2AA7FA9C-FB96-41A5-8AFC-5EB82F8C1424}" srcOrd="0" destOrd="0" presId="urn:microsoft.com/office/officeart/2005/8/layout/orgChart1"/>
    <dgm:cxn modelId="{8665F7F3-9E80-42B3-934E-BA6FCDE311D4}" type="presParOf" srcId="{2AA7FA9C-FB96-41A5-8AFC-5EB82F8C1424}" destId="{D50502CC-D977-4575-AE3C-AB2AF9FF83E4}" srcOrd="0" destOrd="0" presId="urn:microsoft.com/office/officeart/2005/8/layout/orgChart1"/>
    <dgm:cxn modelId="{5D221C90-0107-4D70-AB9E-46EF7E39F50D}" type="presParOf" srcId="{2AA7FA9C-FB96-41A5-8AFC-5EB82F8C1424}" destId="{8E4622B1-B509-4470-AFC6-A76A4699A5DF}" srcOrd="1" destOrd="0" presId="urn:microsoft.com/office/officeart/2005/8/layout/orgChart1"/>
    <dgm:cxn modelId="{5369EBFD-BA4E-4E9D-AA93-9B875060E60E}" type="presParOf" srcId="{A38E4E5E-3C5D-4A0C-AF2A-99B25337127E}" destId="{F64779A7-62EE-432F-AB83-A9300A4B140F}" srcOrd="1" destOrd="0" presId="urn:microsoft.com/office/officeart/2005/8/layout/orgChart1"/>
    <dgm:cxn modelId="{DBF7F9FF-6AC1-4E40-8F48-BE2E7176F661}" type="presParOf" srcId="{F64779A7-62EE-432F-AB83-A9300A4B140F}" destId="{B8803D44-8DB2-4A68-A6A4-6F75D31BEA41}" srcOrd="0" destOrd="0" presId="urn:microsoft.com/office/officeart/2005/8/layout/orgChart1"/>
    <dgm:cxn modelId="{23811756-BC52-41DA-9AB1-8AEF083C95C1}" type="presParOf" srcId="{F64779A7-62EE-432F-AB83-A9300A4B140F}" destId="{0DD40205-7F9A-422D-AF33-631D5DD3CA62}" srcOrd="1" destOrd="0" presId="urn:microsoft.com/office/officeart/2005/8/layout/orgChart1"/>
    <dgm:cxn modelId="{A270D8AF-117D-4B0A-8988-385B49CDFD0B}" type="presParOf" srcId="{0DD40205-7F9A-422D-AF33-631D5DD3CA62}" destId="{580E8F3B-9E7C-4244-B946-13D3C4FA8AFE}" srcOrd="0" destOrd="0" presId="urn:microsoft.com/office/officeart/2005/8/layout/orgChart1"/>
    <dgm:cxn modelId="{9C30DB7D-8968-4BDA-90CF-9E8AB43D5B77}" type="presParOf" srcId="{580E8F3B-9E7C-4244-B946-13D3C4FA8AFE}" destId="{9E51FA01-EA54-474C-A484-8926769077D1}" srcOrd="0" destOrd="0" presId="urn:microsoft.com/office/officeart/2005/8/layout/orgChart1"/>
    <dgm:cxn modelId="{752184F6-B847-4712-A72E-8FC67A6CF06E}" type="presParOf" srcId="{580E8F3B-9E7C-4244-B946-13D3C4FA8AFE}" destId="{8C3128D3-A416-4C68-AE9F-1240614454C6}" srcOrd="1" destOrd="0" presId="urn:microsoft.com/office/officeart/2005/8/layout/orgChart1"/>
    <dgm:cxn modelId="{ACEDD5FD-4A2B-4EFF-8001-8C6796461EAE}" type="presParOf" srcId="{0DD40205-7F9A-422D-AF33-631D5DD3CA62}" destId="{08C3E3F3-3524-43B4-8CFF-12BD4FC64A81}" srcOrd="1" destOrd="0" presId="urn:microsoft.com/office/officeart/2005/8/layout/orgChart1"/>
    <dgm:cxn modelId="{EBBEA384-5B58-443A-AE12-8E6A16102533}" type="presParOf" srcId="{08C3E3F3-3524-43B4-8CFF-12BD4FC64A81}" destId="{607C80D6-28D8-4161-8386-E9495BD45014}" srcOrd="0" destOrd="0" presId="urn:microsoft.com/office/officeart/2005/8/layout/orgChart1"/>
    <dgm:cxn modelId="{5399778A-BA07-4928-842B-58388CE7B39C}" type="presParOf" srcId="{08C3E3F3-3524-43B4-8CFF-12BD4FC64A81}" destId="{A44EAC8A-3AD5-48DC-BF91-5B550BEEBD44}" srcOrd="1" destOrd="0" presId="urn:microsoft.com/office/officeart/2005/8/layout/orgChart1"/>
    <dgm:cxn modelId="{D9FB168F-3AEA-41D6-8A78-D094010188BF}" type="presParOf" srcId="{A44EAC8A-3AD5-48DC-BF91-5B550BEEBD44}" destId="{63B29B09-1865-48A1-8B32-1682154CDAD4}" srcOrd="0" destOrd="0" presId="urn:microsoft.com/office/officeart/2005/8/layout/orgChart1"/>
    <dgm:cxn modelId="{4896A49B-AD3E-4516-997D-AE6652384AAD}" type="presParOf" srcId="{63B29B09-1865-48A1-8B32-1682154CDAD4}" destId="{2DBE7BFA-03A0-401B-9AF9-233D2357E031}" srcOrd="0" destOrd="0" presId="urn:microsoft.com/office/officeart/2005/8/layout/orgChart1"/>
    <dgm:cxn modelId="{F1AEC5B6-A73A-4CD4-AD9C-8369322F3DFE}" type="presParOf" srcId="{63B29B09-1865-48A1-8B32-1682154CDAD4}" destId="{8B1612B2-C668-4430-A3B7-7879A59DE859}" srcOrd="1" destOrd="0" presId="urn:microsoft.com/office/officeart/2005/8/layout/orgChart1"/>
    <dgm:cxn modelId="{C1104EAE-B048-40AF-9EC1-D1547B373326}" type="presParOf" srcId="{A44EAC8A-3AD5-48DC-BF91-5B550BEEBD44}" destId="{E9DF345F-9ABB-4964-ACFC-9628655CCE71}" srcOrd="1" destOrd="0" presId="urn:microsoft.com/office/officeart/2005/8/layout/orgChart1"/>
    <dgm:cxn modelId="{943C84E3-E706-4EF8-9835-5F9075CD0AEB}" type="presParOf" srcId="{A44EAC8A-3AD5-48DC-BF91-5B550BEEBD44}" destId="{3D7FC532-CF57-4EFB-B208-ECA160EDE9F6}" srcOrd="2" destOrd="0" presId="urn:microsoft.com/office/officeart/2005/8/layout/orgChart1"/>
    <dgm:cxn modelId="{61DF7042-2EE1-4F2D-978B-56A89D6B9A2E}" type="presParOf" srcId="{0DD40205-7F9A-422D-AF33-631D5DD3CA62}" destId="{3CB25470-1BD1-4F7C-89F9-6B0DB4528842}" srcOrd="2" destOrd="0" presId="urn:microsoft.com/office/officeart/2005/8/layout/orgChart1"/>
    <dgm:cxn modelId="{85168297-A8FD-4210-AA7B-23A5DA2282BA}" type="presParOf" srcId="{F64779A7-62EE-432F-AB83-A9300A4B140F}" destId="{53D7EF68-E755-49FD-B6B6-E234BB9E8211}" srcOrd="2" destOrd="0" presId="urn:microsoft.com/office/officeart/2005/8/layout/orgChart1"/>
    <dgm:cxn modelId="{95E1C99C-545E-433A-8665-AECC8FEFD91F}" type="presParOf" srcId="{F64779A7-62EE-432F-AB83-A9300A4B140F}" destId="{E48F5352-A189-44EB-B722-418D57196024}" srcOrd="3" destOrd="0" presId="urn:microsoft.com/office/officeart/2005/8/layout/orgChart1"/>
    <dgm:cxn modelId="{E110C689-C874-43D4-843B-FEDEA5D02121}" type="presParOf" srcId="{E48F5352-A189-44EB-B722-418D57196024}" destId="{A0612A5B-79AD-40EA-96BD-4D74849BA7D7}" srcOrd="0" destOrd="0" presId="urn:microsoft.com/office/officeart/2005/8/layout/orgChart1"/>
    <dgm:cxn modelId="{21D0BAA4-2515-4E07-ABF6-BB97932693AD}" type="presParOf" srcId="{A0612A5B-79AD-40EA-96BD-4D74849BA7D7}" destId="{93E5E754-9915-4A1D-9050-26CBC20A0E4F}" srcOrd="0" destOrd="0" presId="urn:microsoft.com/office/officeart/2005/8/layout/orgChart1"/>
    <dgm:cxn modelId="{BE3E9FE3-F6BC-47B2-9EF6-100B6103FC77}" type="presParOf" srcId="{A0612A5B-79AD-40EA-96BD-4D74849BA7D7}" destId="{34B6DA34-A675-48DC-92AA-1A3D2B603CA4}" srcOrd="1" destOrd="0" presId="urn:microsoft.com/office/officeart/2005/8/layout/orgChart1"/>
    <dgm:cxn modelId="{A797C98E-A769-4CEB-A727-71C2597A825A}" type="presParOf" srcId="{E48F5352-A189-44EB-B722-418D57196024}" destId="{5738A197-A510-4D20-81C3-E0A10B22E314}" srcOrd="1" destOrd="0" presId="urn:microsoft.com/office/officeart/2005/8/layout/orgChart1"/>
    <dgm:cxn modelId="{65302208-2B16-4B57-87E9-953DDD28D880}" type="presParOf" srcId="{E48F5352-A189-44EB-B722-418D57196024}" destId="{E509D1B5-656F-4389-A866-BE87095E481D}" srcOrd="2" destOrd="0" presId="urn:microsoft.com/office/officeart/2005/8/layout/orgChart1"/>
    <dgm:cxn modelId="{84B29206-98C3-4AAC-97F2-5C7CE0BAF90E}" type="presParOf" srcId="{A38E4E5E-3C5D-4A0C-AF2A-99B25337127E}" destId="{561C854A-08C2-4095-A897-967D0A958862}" srcOrd="2" destOrd="0" presId="urn:microsoft.com/office/officeart/2005/8/layout/orgChart1"/>
    <dgm:cxn modelId="{19640070-D097-44AA-BFC1-92B6679D6AC8}" type="presParOf" srcId="{4CC49496-C96C-474B-A2EB-E9938D4D5939}" destId="{F705846C-6888-4E4D-9082-F44C50E7C601}" srcOrd="2" destOrd="0" presId="urn:microsoft.com/office/officeart/2005/8/layout/orgChar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5F33EDC-0022-47B7-A468-6B3A211FD846}" type="doc">
      <dgm:prSet loTypeId="urn:microsoft.com/office/officeart/2005/8/layout/process4" loCatId="process" qsTypeId="urn:microsoft.com/office/officeart/2005/8/quickstyle/simple3" qsCatId="simple" csTypeId="urn:microsoft.com/office/officeart/2005/8/colors/accent1_2" csCatId="accent1" phldr="1"/>
      <dgm:spPr/>
      <dgm:t>
        <a:bodyPr/>
        <a:lstStyle/>
        <a:p>
          <a:endParaRPr lang="ru-RU"/>
        </a:p>
      </dgm:t>
    </dgm:pt>
    <dgm:pt modelId="{C6DD6E95-7502-45FC-B3B0-3D341FF861EF}">
      <dgm:prSet phldrT="[Текст]"/>
      <dgm:spPr/>
      <dgm:t>
        <a:bodyPr/>
        <a:lstStyle/>
        <a:p>
          <a:r>
            <a:rPr lang="ru-RU" dirty="0" smtClean="0"/>
            <a:t>С 01.01.2016 на территории Российской Федерации установлен запрет на оказание отдельных видов услуг и выполнение отдельных видов работ организациями, находящимися под юрисдикцией Турецкой Республики, а также организациями, контролируемыми гражданами Турецкой Республики и (или) организациями, находящимися под юрисдикцией Турецкой Республики</a:t>
          </a:r>
        </a:p>
      </dgm:t>
    </dgm:pt>
    <dgm:pt modelId="{919BC660-B872-43C1-BB63-9F2EB026043F}" type="parTrans" cxnId="{2CE50D88-FBE0-44E5-8C2E-0ADAE1F4BDA7}">
      <dgm:prSet/>
      <dgm:spPr/>
      <dgm:t>
        <a:bodyPr/>
        <a:lstStyle/>
        <a:p>
          <a:endParaRPr lang="ru-RU"/>
        </a:p>
      </dgm:t>
    </dgm:pt>
    <dgm:pt modelId="{71E43134-C8B7-4783-A90A-3A86B11F190B}" type="sibTrans" cxnId="{2CE50D88-FBE0-44E5-8C2E-0ADAE1F4BDA7}">
      <dgm:prSet/>
      <dgm:spPr/>
      <dgm:t>
        <a:bodyPr/>
        <a:lstStyle/>
        <a:p>
          <a:endParaRPr lang="ru-RU"/>
        </a:p>
      </dgm:t>
    </dgm:pt>
    <dgm:pt modelId="{BE5D63E1-FE7D-4A4C-B04A-136BB222F342}">
      <dgm:prSet phldrT="[Текст]"/>
      <dgm:spPr/>
      <dgm:t>
        <a:bodyPr/>
        <a:lstStyle/>
        <a:p>
          <a:r>
            <a:rPr lang="ru-RU" dirty="0" smtClean="0"/>
            <a:t>Пункт 5 Перечня: Выполнение работ, оказание услуг для обеспечения государственных и муниципальных нужд</a:t>
          </a:r>
        </a:p>
      </dgm:t>
    </dgm:pt>
    <dgm:pt modelId="{42275443-639C-4794-9EE9-C452FA36A11E}" type="parTrans" cxnId="{16D4A7BC-D0D7-418B-AB61-0EC5C7CAA902}">
      <dgm:prSet/>
      <dgm:spPr/>
      <dgm:t>
        <a:bodyPr/>
        <a:lstStyle/>
        <a:p>
          <a:endParaRPr lang="ru-RU"/>
        </a:p>
      </dgm:t>
    </dgm:pt>
    <dgm:pt modelId="{3533CE94-0825-4236-875B-4899ECC2E4CE}" type="sibTrans" cxnId="{16D4A7BC-D0D7-418B-AB61-0EC5C7CAA902}">
      <dgm:prSet/>
      <dgm:spPr/>
      <dgm:t>
        <a:bodyPr/>
        <a:lstStyle/>
        <a:p>
          <a:endParaRPr lang="ru-RU"/>
        </a:p>
      </dgm:t>
    </dgm:pt>
    <dgm:pt modelId="{E09DDE03-5498-4712-BBC0-AEF30806D3AD}" type="pres">
      <dgm:prSet presAssocID="{05F33EDC-0022-47B7-A468-6B3A211FD846}" presName="Name0" presStyleCnt="0">
        <dgm:presLayoutVars>
          <dgm:dir/>
          <dgm:animLvl val="lvl"/>
          <dgm:resizeHandles val="exact"/>
        </dgm:presLayoutVars>
      </dgm:prSet>
      <dgm:spPr/>
      <dgm:t>
        <a:bodyPr/>
        <a:lstStyle/>
        <a:p>
          <a:endParaRPr lang="ru-RU"/>
        </a:p>
      </dgm:t>
    </dgm:pt>
    <dgm:pt modelId="{58559658-0C7E-4E77-9A83-13477505E541}" type="pres">
      <dgm:prSet presAssocID="{BE5D63E1-FE7D-4A4C-B04A-136BB222F342}" presName="boxAndChildren" presStyleCnt="0"/>
      <dgm:spPr/>
    </dgm:pt>
    <dgm:pt modelId="{C17C1580-241B-4396-8476-706026309B3F}" type="pres">
      <dgm:prSet presAssocID="{BE5D63E1-FE7D-4A4C-B04A-136BB222F342}" presName="parentTextBox" presStyleLbl="node1" presStyleIdx="0" presStyleCnt="2"/>
      <dgm:spPr/>
      <dgm:t>
        <a:bodyPr/>
        <a:lstStyle/>
        <a:p>
          <a:endParaRPr lang="ru-RU"/>
        </a:p>
      </dgm:t>
    </dgm:pt>
    <dgm:pt modelId="{DA1782C7-F458-412C-926A-85668B75DD28}" type="pres">
      <dgm:prSet presAssocID="{71E43134-C8B7-4783-A90A-3A86B11F190B}" presName="sp" presStyleCnt="0"/>
      <dgm:spPr/>
    </dgm:pt>
    <dgm:pt modelId="{C2CD636E-169C-4C34-8CCA-A0FD7ED9BB7E}" type="pres">
      <dgm:prSet presAssocID="{C6DD6E95-7502-45FC-B3B0-3D341FF861EF}" presName="arrowAndChildren" presStyleCnt="0"/>
      <dgm:spPr/>
    </dgm:pt>
    <dgm:pt modelId="{B8E4AC69-2763-45CD-BC29-6F5D2048292E}" type="pres">
      <dgm:prSet presAssocID="{C6DD6E95-7502-45FC-B3B0-3D341FF861EF}" presName="parentTextArrow" presStyleLbl="node1" presStyleIdx="1" presStyleCnt="2"/>
      <dgm:spPr/>
      <dgm:t>
        <a:bodyPr/>
        <a:lstStyle/>
        <a:p>
          <a:endParaRPr lang="ru-RU"/>
        </a:p>
      </dgm:t>
    </dgm:pt>
  </dgm:ptLst>
  <dgm:cxnLst>
    <dgm:cxn modelId="{B773F831-6932-4B1A-BADB-5F243E3C20EA}" type="presOf" srcId="{BE5D63E1-FE7D-4A4C-B04A-136BB222F342}" destId="{C17C1580-241B-4396-8476-706026309B3F}" srcOrd="0" destOrd="0" presId="urn:microsoft.com/office/officeart/2005/8/layout/process4"/>
    <dgm:cxn modelId="{0FC1E4AE-DB5F-4963-AAE4-3BA0EB2B09EF}" type="presOf" srcId="{05F33EDC-0022-47B7-A468-6B3A211FD846}" destId="{E09DDE03-5498-4712-BBC0-AEF30806D3AD}" srcOrd="0" destOrd="0" presId="urn:microsoft.com/office/officeart/2005/8/layout/process4"/>
    <dgm:cxn modelId="{16D4A7BC-D0D7-418B-AB61-0EC5C7CAA902}" srcId="{05F33EDC-0022-47B7-A468-6B3A211FD846}" destId="{BE5D63E1-FE7D-4A4C-B04A-136BB222F342}" srcOrd="1" destOrd="0" parTransId="{42275443-639C-4794-9EE9-C452FA36A11E}" sibTransId="{3533CE94-0825-4236-875B-4899ECC2E4CE}"/>
    <dgm:cxn modelId="{2CE50D88-FBE0-44E5-8C2E-0ADAE1F4BDA7}" srcId="{05F33EDC-0022-47B7-A468-6B3A211FD846}" destId="{C6DD6E95-7502-45FC-B3B0-3D341FF861EF}" srcOrd="0" destOrd="0" parTransId="{919BC660-B872-43C1-BB63-9F2EB026043F}" sibTransId="{71E43134-C8B7-4783-A90A-3A86B11F190B}"/>
    <dgm:cxn modelId="{12AE0390-A635-4CFF-86D7-977388A21D0B}" type="presOf" srcId="{C6DD6E95-7502-45FC-B3B0-3D341FF861EF}" destId="{B8E4AC69-2763-45CD-BC29-6F5D2048292E}" srcOrd="0" destOrd="0" presId="urn:microsoft.com/office/officeart/2005/8/layout/process4"/>
    <dgm:cxn modelId="{6162CFDF-C31D-4C3E-9F85-ED65D23442C2}" type="presParOf" srcId="{E09DDE03-5498-4712-BBC0-AEF30806D3AD}" destId="{58559658-0C7E-4E77-9A83-13477505E541}" srcOrd="0" destOrd="0" presId="urn:microsoft.com/office/officeart/2005/8/layout/process4"/>
    <dgm:cxn modelId="{00C5A9AD-08C1-4436-AD8E-55CF958B392A}" type="presParOf" srcId="{58559658-0C7E-4E77-9A83-13477505E541}" destId="{C17C1580-241B-4396-8476-706026309B3F}" srcOrd="0" destOrd="0" presId="urn:microsoft.com/office/officeart/2005/8/layout/process4"/>
    <dgm:cxn modelId="{1D3C1A4E-5260-405D-91BA-CA9B047B2F61}" type="presParOf" srcId="{E09DDE03-5498-4712-BBC0-AEF30806D3AD}" destId="{DA1782C7-F458-412C-926A-85668B75DD28}" srcOrd="1" destOrd="0" presId="urn:microsoft.com/office/officeart/2005/8/layout/process4"/>
    <dgm:cxn modelId="{316B97F6-FD79-46E9-83E7-50FED5E5D160}" type="presParOf" srcId="{E09DDE03-5498-4712-BBC0-AEF30806D3AD}" destId="{C2CD636E-169C-4C34-8CCA-A0FD7ED9BB7E}" srcOrd="2" destOrd="0" presId="urn:microsoft.com/office/officeart/2005/8/layout/process4"/>
    <dgm:cxn modelId="{42A77F31-8FF9-4334-871F-551130E8063B}" type="presParOf" srcId="{C2CD636E-169C-4C34-8CCA-A0FD7ED9BB7E}" destId="{B8E4AC69-2763-45CD-BC29-6F5D2048292E}" srcOrd="0" destOrd="0" presId="urn:microsoft.com/office/officeart/2005/8/layout/process4"/>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5DB7269-43D4-43E8-979A-FEFACBF2AC50}" type="doc">
      <dgm:prSet loTypeId="urn:microsoft.com/office/officeart/2005/8/layout/lProcess2" loCatId="relationship" qsTypeId="urn:microsoft.com/office/officeart/2005/8/quickstyle/simple1" qsCatId="simple" csTypeId="urn:microsoft.com/office/officeart/2005/8/colors/accent1_2" csCatId="accent1" phldr="1"/>
      <dgm:spPr/>
      <dgm:t>
        <a:bodyPr/>
        <a:lstStyle/>
        <a:p>
          <a:endParaRPr lang="ru-RU"/>
        </a:p>
      </dgm:t>
    </dgm:pt>
    <dgm:pt modelId="{E531AB6E-D3D5-4389-A811-D69785D378F1}">
      <dgm:prSet phldrT="[Текст]" custT="1"/>
      <dgm:spPr/>
      <dgm:t>
        <a:bodyPr/>
        <a:lstStyle/>
        <a:p>
          <a:r>
            <a:rPr lang="ru-RU" sz="3200" dirty="0" smtClean="0"/>
            <a:t>Заявка № 1</a:t>
          </a:r>
          <a:endParaRPr lang="ru-RU" sz="3200" dirty="0"/>
        </a:p>
      </dgm:t>
    </dgm:pt>
    <dgm:pt modelId="{09C66AA1-252C-467A-8CF6-397D745166C8}" type="parTrans" cxnId="{6A8630D6-4366-40BB-B9CE-E63736039BA5}">
      <dgm:prSet/>
      <dgm:spPr/>
      <dgm:t>
        <a:bodyPr/>
        <a:lstStyle/>
        <a:p>
          <a:endParaRPr lang="ru-RU"/>
        </a:p>
      </dgm:t>
    </dgm:pt>
    <dgm:pt modelId="{156F7477-4A34-4E2A-9159-AFA6FD85D107}" type="sibTrans" cxnId="{6A8630D6-4366-40BB-B9CE-E63736039BA5}">
      <dgm:prSet/>
      <dgm:spPr/>
      <dgm:t>
        <a:bodyPr/>
        <a:lstStyle/>
        <a:p>
          <a:endParaRPr lang="ru-RU"/>
        </a:p>
      </dgm:t>
    </dgm:pt>
    <dgm:pt modelId="{4281E6C4-8031-42B8-9A0A-1C968641433A}">
      <dgm:prSet phldrT="[Текст]"/>
      <dgm:spPr/>
      <dgm:t>
        <a:bodyPr/>
        <a:lstStyle/>
        <a:p>
          <a:r>
            <a:rPr lang="ru-RU" dirty="0" smtClean="0"/>
            <a:t>ТН 1, Россия</a:t>
          </a:r>
          <a:endParaRPr lang="ru-RU" dirty="0"/>
        </a:p>
      </dgm:t>
    </dgm:pt>
    <dgm:pt modelId="{F059B945-2A69-4ACE-BADD-6A6BA317E42F}" type="parTrans" cxnId="{42E8D281-8621-471D-9A95-50D5A3C39AB5}">
      <dgm:prSet/>
      <dgm:spPr/>
      <dgm:t>
        <a:bodyPr/>
        <a:lstStyle/>
        <a:p>
          <a:endParaRPr lang="ru-RU"/>
        </a:p>
      </dgm:t>
    </dgm:pt>
    <dgm:pt modelId="{AB5B4D34-1861-4730-B9F9-A787D5E0A888}" type="sibTrans" cxnId="{42E8D281-8621-471D-9A95-50D5A3C39AB5}">
      <dgm:prSet/>
      <dgm:spPr/>
      <dgm:t>
        <a:bodyPr/>
        <a:lstStyle/>
        <a:p>
          <a:endParaRPr lang="ru-RU"/>
        </a:p>
      </dgm:t>
    </dgm:pt>
    <dgm:pt modelId="{332B5104-F019-41F2-8A14-872D22938B3C}">
      <dgm:prSet phldrT="[Текст]"/>
      <dgm:spPr/>
      <dgm:t>
        <a:bodyPr/>
        <a:lstStyle/>
        <a:p>
          <a:r>
            <a:rPr lang="ru-RU" dirty="0" smtClean="0"/>
            <a:t>ТН 2, Индия</a:t>
          </a:r>
          <a:endParaRPr lang="ru-RU" dirty="0"/>
        </a:p>
      </dgm:t>
    </dgm:pt>
    <dgm:pt modelId="{12E06495-48DC-4520-8279-7AC17683D01E}" type="parTrans" cxnId="{87C34748-9D50-428A-80BD-DBA73402EDF7}">
      <dgm:prSet/>
      <dgm:spPr/>
      <dgm:t>
        <a:bodyPr/>
        <a:lstStyle/>
        <a:p>
          <a:endParaRPr lang="ru-RU"/>
        </a:p>
      </dgm:t>
    </dgm:pt>
    <dgm:pt modelId="{27AFA0AB-5263-4463-A042-E477F53C18A3}" type="sibTrans" cxnId="{87C34748-9D50-428A-80BD-DBA73402EDF7}">
      <dgm:prSet/>
      <dgm:spPr/>
      <dgm:t>
        <a:bodyPr/>
        <a:lstStyle/>
        <a:p>
          <a:endParaRPr lang="ru-RU"/>
        </a:p>
      </dgm:t>
    </dgm:pt>
    <dgm:pt modelId="{7910A8EC-B253-41CA-94BC-8C4A9D7E73A3}">
      <dgm:prSet phldrT="[Текст]" custT="1"/>
      <dgm:spPr/>
      <dgm:t>
        <a:bodyPr/>
        <a:lstStyle/>
        <a:p>
          <a:r>
            <a:rPr lang="ru-RU" sz="3200" dirty="0" smtClean="0"/>
            <a:t>Заявка № 2</a:t>
          </a:r>
          <a:endParaRPr lang="ru-RU" sz="3200" dirty="0"/>
        </a:p>
      </dgm:t>
    </dgm:pt>
    <dgm:pt modelId="{47BD37FA-5704-48BA-AC6F-0D77A51B7A63}" type="parTrans" cxnId="{251C8039-A8D2-4DE7-9A42-BC257DF2B66E}">
      <dgm:prSet/>
      <dgm:spPr/>
      <dgm:t>
        <a:bodyPr/>
        <a:lstStyle/>
        <a:p>
          <a:endParaRPr lang="ru-RU"/>
        </a:p>
      </dgm:t>
    </dgm:pt>
    <dgm:pt modelId="{83A159BB-E668-4C23-B1B0-9E803782CD57}" type="sibTrans" cxnId="{251C8039-A8D2-4DE7-9A42-BC257DF2B66E}">
      <dgm:prSet/>
      <dgm:spPr/>
      <dgm:t>
        <a:bodyPr/>
        <a:lstStyle/>
        <a:p>
          <a:endParaRPr lang="ru-RU"/>
        </a:p>
      </dgm:t>
    </dgm:pt>
    <dgm:pt modelId="{3E34B13D-61BD-4742-8626-58B97DCDA8CA}">
      <dgm:prSet phldrT="[Текст]"/>
      <dgm:spPr/>
      <dgm:t>
        <a:bodyPr/>
        <a:lstStyle/>
        <a:p>
          <a:r>
            <a:rPr lang="ru-RU" dirty="0" smtClean="0"/>
            <a:t>ТН, Россия, производитель Асептика </a:t>
          </a:r>
          <a:endParaRPr lang="ru-RU" dirty="0"/>
        </a:p>
      </dgm:t>
    </dgm:pt>
    <dgm:pt modelId="{4D9527BA-1DC9-4CE9-82C0-1AB40040CE1F}" type="parTrans" cxnId="{4F4196AF-571A-45CA-83A5-5E5346C1A4AE}">
      <dgm:prSet/>
      <dgm:spPr/>
      <dgm:t>
        <a:bodyPr/>
        <a:lstStyle/>
        <a:p>
          <a:endParaRPr lang="ru-RU"/>
        </a:p>
      </dgm:t>
    </dgm:pt>
    <dgm:pt modelId="{9106E657-536E-4F10-BAFA-53853EF3DD8A}" type="sibTrans" cxnId="{4F4196AF-571A-45CA-83A5-5E5346C1A4AE}">
      <dgm:prSet/>
      <dgm:spPr/>
      <dgm:t>
        <a:bodyPr/>
        <a:lstStyle/>
        <a:p>
          <a:endParaRPr lang="ru-RU"/>
        </a:p>
      </dgm:t>
    </dgm:pt>
    <dgm:pt modelId="{78119F4B-72AA-4086-A48D-3AA3159C96E9}">
      <dgm:prSet phldrT="[Текст]" custT="1"/>
      <dgm:spPr/>
      <dgm:t>
        <a:bodyPr/>
        <a:lstStyle/>
        <a:p>
          <a:r>
            <a:rPr lang="ru-RU" sz="3200" dirty="0" smtClean="0"/>
            <a:t>Заявка № 3</a:t>
          </a:r>
          <a:endParaRPr lang="ru-RU" sz="3200" dirty="0"/>
        </a:p>
      </dgm:t>
    </dgm:pt>
    <dgm:pt modelId="{3B891A4D-74B4-44D1-A7C4-9CCCAFAA80E6}" type="parTrans" cxnId="{9B5B5452-AF93-4C90-8E41-43079E3E3572}">
      <dgm:prSet/>
      <dgm:spPr/>
      <dgm:t>
        <a:bodyPr/>
        <a:lstStyle/>
        <a:p>
          <a:endParaRPr lang="ru-RU"/>
        </a:p>
      </dgm:t>
    </dgm:pt>
    <dgm:pt modelId="{B9342272-007F-461A-80F9-5866D1DC49C2}" type="sibTrans" cxnId="{9B5B5452-AF93-4C90-8E41-43079E3E3572}">
      <dgm:prSet/>
      <dgm:spPr/>
      <dgm:t>
        <a:bodyPr/>
        <a:lstStyle/>
        <a:p>
          <a:endParaRPr lang="ru-RU"/>
        </a:p>
      </dgm:t>
    </dgm:pt>
    <dgm:pt modelId="{E35CD88B-8E03-454F-BD59-43150AD06A52}">
      <dgm:prSet phldrT="[Текст]"/>
      <dgm:spPr/>
      <dgm:t>
        <a:bodyPr/>
        <a:lstStyle/>
        <a:p>
          <a:r>
            <a:rPr lang="ru-RU" dirty="0" smtClean="0"/>
            <a:t>ТН, Россия, производитель  </a:t>
          </a:r>
          <a:r>
            <a:rPr lang="ru-RU" dirty="0" err="1" smtClean="0"/>
            <a:t>Фармамед</a:t>
          </a:r>
          <a:endParaRPr lang="ru-RU" dirty="0"/>
        </a:p>
      </dgm:t>
    </dgm:pt>
    <dgm:pt modelId="{CF2C0690-B5CF-4039-88C1-AF95DF058DE0}" type="parTrans" cxnId="{2DF7B74D-12FF-48AD-970B-0EDE7554A215}">
      <dgm:prSet/>
      <dgm:spPr/>
      <dgm:t>
        <a:bodyPr/>
        <a:lstStyle/>
        <a:p>
          <a:endParaRPr lang="ru-RU"/>
        </a:p>
      </dgm:t>
    </dgm:pt>
    <dgm:pt modelId="{B830D81A-BCEB-405E-8F76-273B691A6C51}" type="sibTrans" cxnId="{2DF7B74D-12FF-48AD-970B-0EDE7554A215}">
      <dgm:prSet/>
      <dgm:spPr/>
      <dgm:t>
        <a:bodyPr/>
        <a:lstStyle/>
        <a:p>
          <a:endParaRPr lang="ru-RU"/>
        </a:p>
      </dgm:t>
    </dgm:pt>
    <dgm:pt modelId="{C1EB89F5-B744-4F25-8D2F-ADC37FDDF9A3}" type="pres">
      <dgm:prSet presAssocID="{05DB7269-43D4-43E8-979A-FEFACBF2AC50}" presName="theList" presStyleCnt="0">
        <dgm:presLayoutVars>
          <dgm:dir/>
          <dgm:animLvl val="lvl"/>
          <dgm:resizeHandles val="exact"/>
        </dgm:presLayoutVars>
      </dgm:prSet>
      <dgm:spPr/>
      <dgm:t>
        <a:bodyPr/>
        <a:lstStyle/>
        <a:p>
          <a:endParaRPr lang="ru-RU"/>
        </a:p>
      </dgm:t>
    </dgm:pt>
    <dgm:pt modelId="{F8E0F171-473A-419E-8AF0-2B251C21AF19}" type="pres">
      <dgm:prSet presAssocID="{E531AB6E-D3D5-4389-A811-D69785D378F1}" presName="compNode" presStyleCnt="0"/>
      <dgm:spPr/>
    </dgm:pt>
    <dgm:pt modelId="{BE828E3B-3F41-40E2-9926-0477CE396DBC}" type="pres">
      <dgm:prSet presAssocID="{E531AB6E-D3D5-4389-A811-D69785D378F1}" presName="aNode" presStyleLbl="bgShp" presStyleIdx="0" presStyleCnt="3"/>
      <dgm:spPr/>
      <dgm:t>
        <a:bodyPr/>
        <a:lstStyle/>
        <a:p>
          <a:endParaRPr lang="ru-RU"/>
        </a:p>
      </dgm:t>
    </dgm:pt>
    <dgm:pt modelId="{7690B044-1C68-4E0D-B8FB-DF302FFFAA9A}" type="pres">
      <dgm:prSet presAssocID="{E531AB6E-D3D5-4389-A811-D69785D378F1}" presName="textNode" presStyleLbl="bgShp" presStyleIdx="0" presStyleCnt="3"/>
      <dgm:spPr/>
      <dgm:t>
        <a:bodyPr/>
        <a:lstStyle/>
        <a:p>
          <a:endParaRPr lang="ru-RU"/>
        </a:p>
      </dgm:t>
    </dgm:pt>
    <dgm:pt modelId="{C4072F28-5EC3-4A17-BFAD-26005ED89088}" type="pres">
      <dgm:prSet presAssocID="{E531AB6E-D3D5-4389-A811-D69785D378F1}" presName="compChildNode" presStyleCnt="0"/>
      <dgm:spPr/>
    </dgm:pt>
    <dgm:pt modelId="{836F6A48-83CE-47F3-85F6-17639F6AF05A}" type="pres">
      <dgm:prSet presAssocID="{E531AB6E-D3D5-4389-A811-D69785D378F1}" presName="theInnerList" presStyleCnt="0"/>
      <dgm:spPr/>
    </dgm:pt>
    <dgm:pt modelId="{AA6B0C36-45B5-402F-9156-490DEEC152B8}" type="pres">
      <dgm:prSet presAssocID="{4281E6C4-8031-42B8-9A0A-1C968641433A}" presName="childNode" presStyleLbl="node1" presStyleIdx="0" presStyleCnt="4">
        <dgm:presLayoutVars>
          <dgm:bulletEnabled val="1"/>
        </dgm:presLayoutVars>
      </dgm:prSet>
      <dgm:spPr/>
      <dgm:t>
        <a:bodyPr/>
        <a:lstStyle/>
        <a:p>
          <a:endParaRPr lang="ru-RU"/>
        </a:p>
      </dgm:t>
    </dgm:pt>
    <dgm:pt modelId="{B95B6C2F-9BC1-4B7D-B595-57B8CA75A893}" type="pres">
      <dgm:prSet presAssocID="{4281E6C4-8031-42B8-9A0A-1C968641433A}" presName="aSpace2" presStyleCnt="0"/>
      <dgm:spPr/>
    </dgm:pt>
    <dgm:pt modelId="{13F8FA28-965E-4EFB-B1ED-FD62E014CDAF}" type="pres">
      <dgm:prSet presAssocID="{332B5104-F019-41F2-8A14-872D22938B3C}" presName="childNode" presStyleLbl="node1" presStyleIdx="1" presStyleCnt="4">
        <dgm:presLayoutVars>
          <dgm:bulletEnabled val="1"/>
        </dgm:presLayoutVars>
      </dgm:prSet>
      <dgm:spPr/>
      <dgm:t>
        <a:bodyPr/>
        <a:lstStyle/>
        <a:p>
          <a:endParaRPr lang="ru-RU"/>
        </a:p>
      </dgm:t>
    </dgm:pt>
    <dgm:pt modelId="{68FEE56A-B028-4B26-9EF7-8CE653C0749D}" type="pres">
      <dgm:prSet presAssocID="{E531AB6E-D3D5-4389-A811-D69785D378F1}" presName="aSpace" presStyleCnt="0"/>
      <dgm:spPr/>
    </dgm:pt>
    <dgm:pt modelId="{594C3583-AEA4-40B9-B00D-EEAE4075B890}" type="pres">
      <dgm:prSet presAssocID="{7910A8EC-B253-41CA-94BC-8C4A9D7E73A3}" presName="compNode" presStyleCnt="0"/>
      <dgm:spPr/>
    </dgm:pt>
    <dgm:pt modelId="{6A44CCBB-BB45-4F78-ADB7-3034E7A5B55F}" type="pres">
      <dgm:prSet presAssocID="{7910A8EC-B253-41CA-94BC-8C4A9D7E73A3}" presName="aNode" presStyleLbl="bgShp" presStyleIdx="1" presStyleCnt="3"/>
      <dgm:spPr/>
      <dgm:t>
        <a:bodyPr/>
        <a:lstStyle/>
        <a:p>
          <a:endParaRPr lang="ru-RU"/>
        </a:p>
      </dgm:t>
    </dgm:pt>
    <dgm:pt modelId="{592B0C2E-B6F8-40EA-A5CA-2B32D030AEA1}" type="pres">
      <dgm:prSet presAssocID="{7910A8EC-B253-41CA-94BC-8C4A9D7E73A3}" presName="textNode" presStyleLbl="bgShp" presStyleIdx="1" presStyleCnt="3"/>
      <dgm:spPr/>
      <dgm:t>
        <a:bodyPr/>
        <a:lstStyle/>
        <a:p>
          <a:endParaRPr lang="ru-RU"/>
        </a:p>
      </dgm:t>
    </dgm:pt>
    <dgm:pt modelId="{600D3FE2-14DF-4382-8608-8BCA7A46952E}" type="pres">
      <dgm:prSet presAssocID="{7910A8EC-B253-41CA-94BC-8C4A9D7E73A3}" presName="compChildNode" presStyleCnt="0"/>
      <dgm:spPr/>
    </dgm:pt>
    <dgm:pt modelId="{3736BD9F-80B2-422D-879F-AAD4AA1E60FB}" type="pres">
      <dgm:prSet presAssocID="{7910A8EC-B253-41CA-94BC-8C4A9D7E73A3}" presName="theInnerList" presStyleCnt="0"/>
      <dgm:spPr/>
    </dgm:pt>
    <dgm:pt modelId="{0B4696DC-6A40-426A-937C-090B738ABC31}" type="pres">
      <dgm:prSet presAssocID="{3E34B13D-61BD-4742-8626-58B97DCDA8CA}" presName="childNode" presStyleLbl="node1" presStyleIdx="2" presStyleCnt="4">
        <dgm:presLayoutVars>
          <dgm:bulletEnabled val="1"/>
        </dgm:presLayoutVars>
      </dgm:prSet>
      <dgm:spPr/>
      <dgm:t>
        <a:bodyPr/>
        <a:lstStyle/>
        <a:p>
          <a:endParaRPr lang="ru-RU"/>
        </a:p>
      </dgm:t>
    </dgm:pt>
    <dgm:pt modelId="{9E3D1E48-EBE3-42B4-A046-C359580A6F6A}" type="pres">
      <dgm:prSet presAssocID="{7910A8EC-B253-41CA-94BC-8C4A9D7E73A3}" presName="aSpace" presStyleCnt="0"/>
      <dgm:spPr/>
    </dgm:pt>
    <dgm:pt modelId="{CE095775-5D29-4EAE-83F6-117FE18A8262}" type="pres">
      <dgm:prSet presAssocID="{78119F4B-72AA-4086-A48D-3AA3159C96E9}" presName="compNode" presStyleCnt="0"/>
      <dgm:spPr/>
    </dgm:pt>
    <dgm:pt modelId="{2C7D8B47-01B1-4530-9E3B-235CC8740F07}" type="pres">
      <dgm:prSet presAssocID="{78119F4B-72AA-4086-A48D-3AA3159C96E9}" presName="aNode" presStyleLbl="bgShp" presStyleIdx="2" presStyleCnt="3"/>
      <dgm:spPr/>
      <dgm:t>
        <a:bodyPr/>
        <a:lstStyle/>
        <a:p>
          <a:endParaRPr lang="ru-RU"/>
        </a:p>
      </dgm:t>
    </dgm:pt>
    <dgm:pt modelId="{93336E56-406F-4656-9D36-CD7C4EF626CF}" type="pres">
      <dgm:prSet presAssocID="{78119F4B-72AA-4086-A48D-3AA3159C96E9}" presName="textNode" presStyleLbl="bgShp" presStyleIdx="2" presStyleCnt="3"/>
      <dgm:spPr/>
      <dgm:t>
        <a:bodyPr/>
        <a:lstStyle/>
        <a:p>
          <a:endParaRPr lang="ru-RU"/>
        </a:p>
      </dgm:t>
    </dgm:pt>
    <dgm:pt modelId="{C1F63BD3-0D0D-4036-BE3E-0BA649661A8B}" type="pres">
      <dgm:prSet presAssocID="{78119F4B-72AA-4086-A48D-3AA3159C96E9}" presName="compChildNode" presStyleCnt="0"/>
      <dgm:spPr/>
    </dgm:pt>
    <dgm:pt modelId="{463C69A0-2A06-45A3-8F6D-3F634F56CB8A}" type="pres">
      <dgm:prSet presAssocID="{78119F4B-72AA-4086-A48D-3AA3159C96E9}" presName="theInnerList" presStyleCnt="0"/>
      <dgm:spPr/>
    </dgm:pt>
    <dgm:pt modelId="{9D2407F7-B7DE-48B5-9B26-4C9E924EA73B}" type="pres">
      <dgm:prSet presAssocID="{E35CD88B-8E03-454F-BD59-43150AD06A52}" presName="childNode" presStyleLbl="node1" presStyleIdx="3" presStyleCnt="4">
        <dgm:presLayoutVars>
          <dgm:bulletEnabled val="1"/>
        </dgm:presLayoutVars>
      </dgm:prSet>
      <dgm:spPr/>
      <dgm:t>
        <a:bodyPr/>
        <a:lstStyle/>
        <a:p>
          <a:endParaRPr lang="ru-RU"/>
        </a:p>
      </dgm:t>
    </dgm:pt>
  </dgm:ptLst>
  <dgm:cxnLst>
    <dgm:cxn modelId="{05CE1EB0-4DDF-4FC3-94C6-894151423152}" type="presOf" srcId="{7910A8EC-B253-41CA-94BC-8C4A9D7E73A3}" destId="{6A44CCBB-BB45-4F78-ADB7-3034E7A5B55F}" srcOrd="0" destOrd="0" presId="urn:microsoft.com/office/officeart/2005/8/layout/lProcess2"/>
    <dgm:cxn modelId="{DEF3F885-8B0A-41CC-A71E-3CA88E8D47C9}" type="presOf" srcId="{4281E6C4-8031-42B8-9A0A-1C968641433A}" destId="{AA6B0C36-45B5-402F-9156-490DEEC152B8}" srcOrd="0" destOrd="0" presId="urn:microsoft.com/office/officeart/2005/8/layout/lProcess2"/>
    <dgm:cxn modelId="{6A8630D6-4366-40BB-B9CE-E63736039BA5}" srcId="{05DB7269-43D4-43E8-979A-FEFACBF2AC50}" destId="{E531AB6E-D3D5-4389-A811-D69785D378F1}" srcOrd="0" destOrd="0" parTransId="{09C66AA1-252C-467A-8CF6-397D745166C8}" sibTransId="{156F7477-4A34-4E2A-9159-AFA6FD85D107}"/>
    <dgm:cxn modelId="{34E22CF4-551F-4713-BA4A-65FD44BB19C5}" type="presOf" srcId="{E531AB6E-D3D5-4389-A811-D69785D378F1}" destId="{BE828E3B-3F41-40E2-9926-0477CE396DBC}" srcOrd="0" destOrd="0" presId="urn:microsoft.com/office/officeart/2005/8/layout/lProcess2"/>
    <dgm:cxn modelId="{4F4196AF-571A-45CA-83A5-5E5346C1A4AE}" srcId="{7910A8EC-B253-41CA-94BC-8C4A9D7E73A3}" destId="{3E34B13D-61BD-4742-8626-58B97DCDA8CA}" srcOrd="0" destOrd="0" parTransId="{4D9527BA-1DC9-4CE9-82C0-1AB40040CE1F}" sibTransId="{9106E657-536E-4F10-BAFA-53853EF3DD8A}"/>
    <dgm:cxn modelId="{FFBD7B21-A3F9-422F-89BD-5ACEEB95EE5B}" type="presOf" srcId="{78119F4B-72AA-4086-A48D-3AA3159C96E9}" destId="{2C7D8B47-01B1-4530-9E3B-235CC8740F07}" srcOrd="0" destOrd="0" presId="urn:microsoft.com/office/officeart/2005/8/layout/lProcess2"/>
    <dgm:cxn modelId="{251C8039-A8D2-4DE7-9A42-BC257DF2B66E}" srcId="{05DB7269-43D4-43E8-979A-FEFACBF2AC50}" destId="{7910A8EC-B253-41CA-94BC-8C4A9D7E73A3}" srcOrd="1" destOrd="0" parTransId="{47BD37FA-5704-48BA-AC6F-0D77A51B7A63}" sibTransId="{83A159BB-E668-4C23-B1B0-9E803782CD57}"/>
    <dgm:cxn modelId="{87C34748-9D50-428A-80BD-DBA73402EDF7}" srcId="{E531AB6E-D3D5-4389-A811-D69785D378F1}" destId="{332B5104-F019-41F2-8A14-872D22938B3C}" srcOrd="1" destOrd="0" parTransId="{12E06495-48DC-4520-8279-7AC17683D01E}" sibTransId="{27AFA0AB-5263-4463-A042-E477F53C18A3}"/>
    <dgm:cxn modelId="{D010DD36-3155-4127-8A01-259E49E47E99}" type="presOf" srcId="{05DB7269-43D4-43E8-979A-FEFACBF2AC50}" destId="{C1EB89F5-B744-4F25-8D2F-ADC37FDDF9A3}" srcOrd="0" destOrd="0" presId="urn:microsoft.com/office/officeart/2005/8/layout/lProcess2"/>
    <dgm:cxn modelId="{2DF7B74D-12FF-48AD-970B-0EDE7554A215}" srcId="{78119F4B-72AA-4086-A48D-3AA3159C96E9}" destId="{E35CD88B-8E03-454F-BD59-43150AD06A52}" srcOrd="0" destOrd="0" parTransId="{CF2C0690-B5CF-4039-88C1-AF95DF058DE0}" sibTransId="{B830D81A-BCEB-405E-8F76-273B691A6C51}"/>
    <dgm:cxn modelId="{B245E21C-5E4D-42E9-AECD-DB43C17FAB77}" type="presOf" srcId="{78119F4B-72AA-4086-A48D-3AA3159C96E9}" destId="{93336E56-406F-4656-9D36-CD7C4EF626CF}" srcOrd="1" destOrd="0" presId="urn:microsoft.com/office/officeart/2005/8/layout/lProcess2"/>
    <dgm:cxn modelId="{B80B9E65-D393-4E44-B14C-0CA84F7A0AF8}" type="presOf" srcId="{E35CD88B-8E03-454F-BD59-43150AD06A52}" destId="{9D2407F7-B7DE-48B5-9B26-4C9E924EA73B}" srcOrd="0" destOrd="0" presId="urn:microsoft.com/office/officeart/2005/8/layout/lProcess2"/>
    <dgm:cxn modelId="{D4920356-9E40-4FD0-84D8-242F3FF06456}" type="presOf" srcId="{332B5104-F019-41F2-8A14-872D22938B3C}" destId="{13F8FA28-965E-4EFB-B1ED-FD62E014CDAF}" srcOrd="0" destOrd="0" presId="urn:microsoft.com/office/officeart/2005/8/layout/lProcess2"/>
    <dgm:cxn modelId="{856A41DE-257B-4465-B1D0-0500B9CBA10F}" type="presOf" srcId="{E531AB6E-D3D5-4389-A811-D69785D378F1}" destId="{7690B044-1C68-4E0D-B8FB-DF302FFFAA9A}" srcOrd="1" destOrd="0" presId="urn:microsoft.com/office/officeart/2005/8/layout/lProcess2"/>
    <dgm:cxn modelId="{9043A0D3-A3DC-44FB-A290-EC86146AAC9D}" type="presOf" srcId="{3E34B13D-61BD-4742-8626-58B97DCDA8CA}" destId="{0B4696DC-6A40-426A-937C-090B738ABC31}" srcOrd="0" destOrd="0" presId="urn:microsoft.com/office/officeart/2005/8/layout/lProcess2"/>
    <dgm:cxn modelId="{28382C51-D044-4DC3-A2CA-51CE38B231CC}" type="presOf" srcId="{7910A8EC-B253-41CA-94BC-8C4A9D7E73A3}" destId="{592B0C2E-B6F8-40EA-A5CA-2B32D030AEA1}" srcOrd="1" destOrd="0" presId="urn:microsoft.com/office/officeart/2005/8/layout/lProcess2"/>
    <dgm:cxn modelId="{9B5B5452-AF93-4C90-8E41-43079E3E3572}" srcId="{05DB7269-43D4-43E8-979A-FEFACBF2AC50}" destId="{78119F4B-72AA-4086-A48D-3AA3159C96E9}" srcOrd="2" destOrd="0" parTransId="{3B891A4D-74B4-44D1-A7C4-9CCCAFAA80E6}" sibTransId="{B9342272-007F-461A-80F9-5866D1DC49C2}"/>
    <dgm:cxn modelId="{42E8D281-8621-471D-9A95-50D5A3C39AB5}" srcId="{E531AB6E-D3D5-4389-A811-D69785D378F1}" destId="{4281E6C4-8031-42B8-9A0A-1C968641433A}" srcOrd="0" destOrd="0" parTransId="{F059B945-2A69-4ACE-BADD-6A6BA317E42F}" sibTransId="{AB5B4D34-1861-4730-B9F9-A787D5E0A888}"/>
    <dgm:cxn modelId="{CFA46725-F65C-4801-8E4E-1865941C597B}" type="presParOf" srcId="{C1EB89F5-B744-4F25-8D2F-ADC37FDDF9A3}" destId="{F8E0F171-473A-419E-8AF0-2B251C21AF19}" srcOrd="0" destOrd="0" presId="urn:microsoft.com/office/officeart/2005/8/layout/lProcess2"/>
    <dgm:cxn modelId="{F6D78F58-E963-4B18-825F-36E799EECD4D}" type="presParOf" srcId="{F8E0F171-473A-419E-8AF0-2B251C21AF19}" destId="{BE828E3B-3F41-40E2-9926-0477CE396DBC}" srcOrd="0" destOrd="0" presId="urn:microsoft.com/office/officeart/2005/8/layout/lProcess2"/>
    <dgm:cxn modelId="{66D399F2-89D7-4CC7-B51A-9BA13E037C94}" type="presParOf" srcId="{F8E0F171-473A-419E-8AF0-2B251C21AF19}" destId="{7690B044-1C68-4E0D-B8FB-DF302FFFAA9A}" srcOrd="1" destOrd="0" presId="urn:microsoft.com/office/officeart/2005/8/layout/lProcess2"/>
    <dgm:cxn modelId="{6F11DB0B-A08F-4CE8-B628-F565694EB776}" type="presParOf" srcId="{F8E0F171-473A-419E-8AF0-2B251C21AF19}" destId="{C4072F28-5EC3-4A17-BFAD-26005ED89088}" srcOrd="2" destOrd="0" presId="urn:microsoft.com/office/officeart/2005/8/layout/lProcess2"/>
    <dgm:cxn modelId="{4C7283C8-88E6-44F2-992C-B40CF50CA394}" type="presParOf" srcId="{C4072F28-5EC3-4A17-BFAD-26005ED89088}" destId="{836F6A48-83CE-47F3-85F6-17639F6AF05A}" srcOrd="0" destOrd="0" presId="urn:microsoft.com/office/officeart/2005/8/layout/lProcess2"/>
    <dgm:cxn modelId="{23658D17-5157-41A5-BC9F-6A168F789F9B}" type="presParOf" srcId="{836F6A48-83CE-47F3-85F6-17639F6AF05A}" destId="{AA6B0C36-45B5-402F-9156-490DEEC152B8}" srcOrd="0" destOrd="0" presId="urn:microsoft.com/office/officeart/2005/8/layout/lProcess2"/>
    <dgm:cxn modelId="{5ABC6839-863E-456E-8C99-8972732915F9}" type="presParOf" srcId="{836F6A48-83CE-47F3-85F6-17639F6AF05A}" destId="{B95B6C2F-9BC1-4B7D-B595-57B8CA75A893}" srcOrd="1" destOrd="0" presId="urn:microsoft.com/office/officeart/2005/8/layout/lProcess2"/>
    <dgm:cxn modelId="{C68D52CA-89D9-49C8-AB9A-5B59644FFC1E}" type="presParOf" srcId="{836F6A48-83CE-47F3-85F6-17639F6AF05A}" destId="{13F8FA28-965E-4EFB-B1ED-FD62E014CDAF}" srcOrd="2" destOrd="0" presId="urn:microsoft.com/office/officeart/2005/8/layout/lProcess2"/>
    <dgm:cxn modelId="{791C4D92-07E0-490C-BDE0-DE7C0A1677AB}" type="presParOf" srcId="{C1EB89F5-B744-4F25-8D2F-ADC37FDDF9A3}" destId="{68FEE56A-B028-4B26-9EF7-8CE653C0749D}" srcOrd="1" destOrd="0" presId="urn:microsoft.com/office/officeart/2005/8/layout/lProcess2"/>
    <dgm:cxn modelId="{AE7ACD19-2194-4CF9-AE6A-EE6A78154053}" type="presParOf" srcId="{C1EB89F5-B744-4F25-8D2F-ADC37FDDF9A3}" destId="{594C3583-AEA4-40B9-B00D-EEAE4075B890}" srcOrd="2" destOrd="0" presId="urn:microsoft.com/office/officeart/2005/8/layout/lProcess2"/>
    <dgm:cxn modelId="{9B2CFCB5-E87D-434B-912C-F011F472BDB8}" type="presParOf" srcId="{594C3583-AEA4-40B9-B00D-EEAE4075B890}" destId="{6A44CCBB-BB45-4F78-ADB7-3034E7A5B55F}" srcOrd="0" destOrd="0" presId="urn:microsoft.com/office/officeart/2005/8/layout/lProcess2"/>
    <dgm:cxn modelId="{82DF4B26-C885-4775-87EF-E9332F925CB2}" type="presParOf" srcId="{594C3583-AEA4-40B9-B00D-EEAE4075B890}" destId="{592B0C2E-B6F8-40EA-A5CA-2B32D030AEA1}" srcOrd="1" destOrd="0" presId="urn:microsoft.com/office/officeart/2005/8/layout/lProcess2"/>
    <dgm:cxn modelId="{CA7ADE27-0A96-47DD-91D2-18B3011BDEFF}" type="presParOf" srcId="{594C3583-AEA4-40B9-B00D-EEAE4075B890}" destId="{600D3FE2-14DF-4382-8608-8BCA7A46952E}" srcOrd="2" destOrd="0" presId="urn:microsoft.com/office/officeart/2005/8/layout/lProcess2"/>
    <dgm:cxn modelId="{D76040B4-D0F6-489A-B0D6-30A14F47FF88}" type="presParOf" srcId="{600D3FE2-14DF-4382-8608-8BCA7A46952E}" destId="{3736BD9F-80B2-422D-879F-AAD4AA1E60FB}" srcOrd="0" destOrd="0" presId="urn:microsoft.com/office/officeart/2005/8/layout/lProcess2"/>
    <dgm:cxn modelId="{586DAE2B-AA09-427B-B417-EDA5CF9C098C}" type="presParOf" srcId="{3736BD9F-80B2-422D-879F-AAD4AA1E60FB}" destId="{0B4696DC-6A40-426A-937C-090B738ABC31}" srcOrd="0" destOrd="0" presId="urn:microsoft.com/office/officeart/2005/8/layout/lProcess2"/>
    <dgm:cxn modelId="{E8F25047-B882-48C0-BFB3-019398FCDD1A}" type="presParOf" srcId="{C1EB89F5-B744-4F25-8D2F-ADC37FDDF9A3}" destId="{9E3D1E48-EBE3-42B4-A046-C359580A6F6A}" srcOrd="3" destOrd="0" presId="urn:microsoft.com/office/officeart/2005/8/layout/lProcess2"/>
    <dgm:cxn modelId="{27EE30C8-F968-4DC9-8C7F-B010AB98BA09}" type="presParOf" srcId="{C1EB89F5-B744-4F25-8D2F-ADC37FDDF9A3}" destId="{CE095775-5D29-4EAE-83F6-117FE18A8262}" srcOrd="4" destOrd="0" presId="urn:microsoft.com/office/officeart/2005/8/layout/lProcess2"/>
    <dgm:cxn modelId="{6FB42B12-28C0-4A01-AB96-503F01DE97AF}" type="presParOf" srcId="{CE095775-5D29-4EAE-83F6-117FE18A8262}" destId="{2C7D8B47-01B1-4530-9E3B-235CC8740F07}" srcOrd="0" destOrd="0" presId="urn:microsoft.com/office/officeart/2005/8/layout/lProcess2"/>
    <dgm:cxn modelId="{77C606E0-4555-4C6A-AD82-9FAEEDF04D31}" type="presParOf" srcId="{CE095775-5D29-4EAE-83F6-117FE18A8262}" destId="{93336E56-406F-4656-9D36-CD7C4EF626CF}" srcOrd="1" destOrd="0" presId="urn:microsoft.com/office/officeart/2005/8/layout/lProcess2"/>
    <dgm:cxn modelId="{329AE3D2-37C8-4D26-9C80-04C4265FD978}" type="presParOf" srcId="{CE095775-5D29-4EAE-83F6-117FE18A8262}" destId="{C1F63BD3-0D0D-4036-BE3E-0BA649661A8B}" srcOrd="2" destOrd="0" presId="urn:microsoft.com/office/officeart/2005/8/layout/lProcess2"/>
    <dgm:cxn modelId="{D72010DF-DA02-4B49-BF0A-44867C80F591}" type="presParOf" srcId="{C1F63BD3-0D0D-4036-BE3E-0BA649661A8B}" destId="{463C69A0-2A06-45A3-8F6D-3F634F56CB8A}" srcOrd="0" destOrd="0" presId="urn:microsoft.com/office/officeart/2005/8/layout/lProcess2"/>
    <dgm:cxn modelId="{3FACE777-CD9F-4D44-BB8C-1FB8E2BC3213}" type="presParOf" srcId="{463C69A0-2A06-45A3-8F6D-3F634F56CB8A}" destId="{9D2407F7-B7DE-48B5-9B26-4C9E924EA73B}" srcOrd="0" destOrd="0" presId="urn:microsoft.com/office/officeart/2005/8/layout/lProcess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8DEFC7A-79C6-4461-BE81-EAE34FDAC01F}"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ru-RU"/>
        </a:p>
      </dgm:t>
    </dgm:pt>
    <dgm:pt modelId="{29CEB955-CFDA-4875-9D72-EA3A45EC9549}">
      <dgm:prSet phldrT="[Текст]" custT="1"/>
      <dgm:spPr/>
      <dgm:t>
        <a:bodyPr/>
        <a:lstStyle/>
        <a:p>
          <a:pPr algn="just"/>
          <a:r>
            <a:rPr lang="ru-RU" sz="1500" dirty="0" smtClean="0"/>
            <a:t>выполнение работ по проектированию, строительству и реконструкции объектов капитального строительства в сфере </a:t>
          </a:r>
          <a:r>
            <a:rPr lang="ru-RU" sz="1500" b="1" dirty="0" smtClean="0">
              <a:solidFill>
                <a:schemeClr val="tx1"/>
              </a:solidFill>
            </a:rPr>
            <a:t>здравоохранения</a:t>
          </a:r>
          <a:r>
            <a:rPr lang="ru-RU" sz="1500" dirty="0" smtClean="0"/>
            <a:t> (в том числе объектов, предназначенных для санаторно-курортного лечения), включая закупку медицинского оборудования, предусмотренного проектной документацией указанных объектов капитального строительства</a:t>
          </a:r>
        </a:p>
      </dgm:t>
    </dgm:pt>
    <dgm:pt modelId="{E21E0349-BEF8-429B-BD18-CE1BCF707434}" type="parTrans" cxnId="{2AC9C289-0DDB-46CE-89D2-C3F8FAE786E1}">
      <dgm:prSet/>
      <dgm:spPr/>
      <dgm:t>
        <a:bodyPr/>
        <a:lstStyle/>
        <a:p>
          <a:pPr algn="just"/>
          <a:endParaRPr lang="ru-RU"/>
        </a:p>
      </dgm:t>
    </dgm:pt>
    <dgm:pt modelId="{E805D598-865A-4999-8E1F-CA0DF6B08AA4}" type="sibTrans" cxnId="{2AC9C289-0DDB-46CE-89D2-C3F8FAE786E1}">
      <dgm:prSet/>
      <dgm:spPr/>
      <dgm:t>
        <a:bodyPr/>
        <a:lstStyle/>
        <a:p>
          <a:pPr algn="just"/>
          <a:endParaRPr lang="ru-RU"/>
        </a:p>
      </dgm:t>
    </dgm:pt>
    <dgm:pt modelId="{7645120F-60C7-490B-A77A-7939D78B25E5}">
      <dgm:prSet phldrT="[Текст]" custT="1"/>
      <dgm:spPr/>
      <dgm:t>
        <a:bodyPr/>
        <a:lstStyle/>
        <a:p>
          <a:pPr algn="just"/>
          <a:r>
            <a:rPr lang="ru-RU" sz="1500" dirty="0" smtClean="0"/>
            <a:t>выполнение работ по проектированию, строительству и реконструкции объектов, предназначенных </a:t>
          </a:r>
          <a:r>
            <a:rPr lang="ru-RU" sz="1500" b="1" dirty="0" smtClean="0"/>
            <a:t>для проживания военнослужащих и членов их семей</a:t>
          </a:r>
          <a:r>
            <a:rPr lang="ru-RU" sz="1500" dirty="0" smtClean="0"/>
            <a:t>, а также объектов хозяйственного, технического, тылового, медицинского назначения, учебно-материальной базы боевой подготовки, воспитательной работы и службы войск, включая закупку оборудования, предусмотренного проектной документацией указанных объектов</a:t>
          </a:r>
          <a:endParaRPr lang="ru-RU" sz="1500" dirty="0"/>
        </a:p>
      </dgm:t>
    </dgm:pt>
    <dgm:pt modelId="{007FE5B6-1AC0-4DE5-A65B-CC13BC2105E3}" type="parTrans" cxnId="{1485C3C7-DFCF-43A8-81CE-7DAFAF5BB1AA}">
      <dgm:prSet/>
      <dgm:spPr/>
      <dgm:t>
        <a:bodyPr/>
        <a:lstStyle/>
        <a:p>
          <a:pPr algn="just"/>
          <a:endParaRPr lang="ru-RU"/>
        </a:p>
      </dgm:t>
    </dgm:pt>
    <dgm:pt modelId="{E78B6B90-EBBC-4081-840F-E484DF222147}" type="sibTrans" cxnId="{1485C3C7-DFCF-43A8-81CE-7DAFAF5BB1AA}">
      <dgm:prSet/>
      <dgm:spPr/>
      <dgm:t>
        <a:bodyPr/>
        <a:lstStyle/>
        <a:p>
          <a:pPr algn="just"/>
          <a:endParaRPr lang="ru-RU"/>
        </a:p>
      </dgm:t>
    </dgm:pt>
    <dgm:pt modelId="{13ABF2A0-EEC5-4600-BEEC-9E37302EE320}">
      <dgm:prSet phldrT="[Текст]" custT="1"/>
      <dgm:spPr/>
      <dgm:t>
        <a:bodyPr/>
        <a:lstStyle/>
        <a:p>
          <a:pPr algn="just"/>
          <a:r>
            <a:rPr lang="ru-RU" sz="1500" dirty="0" smtClean="0"/>
            <a:t>выполнение работ по проектированию, строительству и эксплуатации объектов капитального строительства, предназначенных </a:t>
          </a:r>
          <a:r>
            <a:rPr lang="ru-RU" sz="1500" b="1" dirty="0" smtClean="0"/>
            <a:t>для социального обслуживания граждан</a:t>
          </a:r>
          <a:r>
            <a:rPr lang="ru-RU" sz="1500" dirty="0" smtClean="0"/>
            <a:t>, в том числе для стационарного и </a:t>
          </a:r>
          <a:r>
            <a:rPr lang="ru-RU" sz="1500" dirty="0" err="1" smtClean="0"/>
            <a:t>полустационарного</a:t>
          </a:r>
          <a:r>
            <a:rPr lang="ru-RU" sz="1500" dirty="0" smtClean="0"/>
            <a:t> социального обслуживания граждан, включая закупку оборудования, предусмотренного проектной документацией указанных объектов</a:t>
          </a:r>
        </a:p>
      </dgm:t>
    </dgm:pt>
    <dgm:pt modelId="{93084491-3CBA-4BF8-B559-2FB6EC6E4292}" type="parTrans" cxnId="{92537222-9FAA-408E-86EA-14FA34D651B1}">
      <dgm:prSet/>
      <dgm:spPr/>
      <dgm:t>
        <a:bodyPr/>
        <a:lstStyle/>
        <a:p>
          <a:pPr algn="just"/>
          <a:endParaRPr lang="ru-RU"/>
        </a:p>
      </dgm:t>
    </dgm:pt>
    <dgm:pt modelId="{64BA53C8-9956-4066-B0E7-1F5F70F05CE7}" type="sibTrans" cxnId="{92537222-9FAA-408E-86EA-14FA34D651B1}">
      <dgm:prSet/>
      <dgm:spPr/>
      <dgm:t>
        <a:bodyPr/>
        <a:lstStyle/>
        <a:p>
          <a:pPr algn="just"/>
          <a:endParaRPr lang="ru-RU"/>
        </a:p>
      </dgm:t>
    </dgm:pt>
    <dgm:pt modelId="{16237D00-3835-4599-98F5-9A7ADE4206D5}">
      <dgm:prSet phldrT="[Текст]" custT="1"/>
      <dgm:spPr/>
      <dgm:t>
        <a:bodyPr/>
        <a:lstStyle/>
        <a:p>
          <a:pPr algn="just"/>
          <a:r>
            <a:rPr lang="ru-RU" sz="1500" dirty="0" smtClean="0"/>
            <a:t>выполнение работ по проектированию, строительству и реконструкции объектов капитального строительства в сфере </a:t>
          </a:r>
          <a:r>
            <a:rPr lang="ru-RU" sz="1500" b="1" dirty="0" smtClean="0"/>
            <a:t>культуры</a:t>
          </a:r>
          <a:r>
            <a:rPr lang="ru-RU" sz="1500" dirty="0" smtClean="0"/>
            <a:t> (театров и амфитеатров, памятников и мемориальных сооружений, музеев, выставочных центров и выставочных комплексов, библиотек, цирков, кинотеатров, концертных залов), включая закупку оборудования, предусмотренного проектной документацией указанных объектов</a:t>
          </a:r>
          <a:endParaRPr lang="ru-RU" sz="1500" dirty="0"/>
        </a:p>
      </dgm:t>
    </dgm:pt>
    <dgm:pt modelId="{3A14ED96-D439-43C0-AED5-24FF830C83A2}" type="parTrans" cxnId="{7CEDA20A-55A9-4882-9F26-2E5E5D4D73C8}">
      <dgm:prSet/>
      <dgm:spPr/>
      <dgm:t>
        <a:bodyPr/>
        <a:lstStyle/>
        <a:p>
          <a:pPr algn="just"/>
          <a:endParaRPr lang="ru-RU"/>
        </a:p>
      </dgm:t>
    </dgm:pt>
    <dgm:pt modelId="{6DE2CF17-61A4-41B4-861A-47C47C7DABAE}" type="sibTrans" cxnId="{7CEDA20A-55A9-4882-9F26-2E5E5D4D73C8}">
      <dgm:prSet/>
      <dgm:spPr/>
      <dgm:t>
        <a:bodyPr/>
        <a:lstStyle/>
        <a:p>
          <a:pPr algn="just"/>
          <a:endParaRPr lang="ru-RU"/>
        </a:p>
      </dgm:t>
    </dgm:pt>
    <dgm:pt modelId="{C7EB6BAF-5826-48A4-A98C-D9801251B847}">
      <dgm:prSet custT="1"/>
      <dgm:spPr/>
      <dgm:t>
        <a:bodyPr/>
        <a:lstStyle/>
        <a:p>
          <a:pPr algn="just"/>
          <a:r>
            <a:rPr lang="ru-RU" sz="1500" dirty="0" smtClean="0"/>
            <a:t>выполнение работ по проектированию, реконструкции с элементами реставрации и (или) приспособлению для современного использования (при необходимости) </a:t>
          </a:r>
          <a:r>
            <a:rPr lang="ru-RU" sz="1500" b="1" dirty="0" smtClean="0"/>
            <a:t>объектов культурного наследия </a:t>
          </a:r>
          <a:r>
            <a:rPr lang="ru-RU" sz="1500" dirty="0" smtClean="0"/>
            <a:t>(памятников истории и культуры) народов Российской Федерации, включая закупку оборудования, предусмотренного проектной документацией указанных объектов, </a:t>
          </a:r>
          <a:r>
            <a:rPr lang="ru-RU" sz="1500" b="1" dirty="0" smtClean="0"/>
            <a:t>в случае признания таких объектов аварийными</a:t>
          </a:r>
          <a:endParaRPr lang="ru-RU" sz="1500" b="1" dirty="0"/>
        </a:p>
      </dgm:t>
    </dgm:pt>
    <dgm:pt modelId="{56C11398-A531-4704-B6D7-114A1A41BFB4}" type="parTrans" cxnId="{5D2D2536-8D54-478F-8ED2-FB9942AA1350}">
      <dgm:prSet/>
      <dgm:spPr/>
      <dgm:t>
        <a:bodyPr/>
        <a:lstStyle/>
        <a:p>
          <a:pPr algn="just"/>
          <a:endParaRPr lang="ru-RU"/>
        </a:p>
      </dgm:t>
    </dgm:pt>
    <dgm:pt modelId="{1B3959C6-056F-46B8-9277-11AEDCB0E6E0}" type="sibTrans" cxnId="{5D2D2536-8D54-478F-8ED2-FB9942AA1350}">
      <dgm:prSet/>
      <dgm:spPr/>
      <dgm:t>
        <a:bodyPr/>
        <a:lstStyle/>
        <a:p>
          <a:pPr algn="just"/>
          <a:endParaRPr lang="ru-RU"/>
        </a:p>
      </dgm:t>
    </dgm:pt>
    <dgm:pt modelId="{DBEC61A1-3386-4F79-B162-21F900877563}" type="pres">
      <dgm:prSet presAssocID="{E8DEFC7A-79C6-4461-BE81-EAE34FDAC01F}" presName="linear" presStyleCnt="0">
        <dgm:presLayoutVars>
          <dgm:animLvl val="lvl"/>
          <dgm:resizeHandles val="exact"/>
        </dgm:presLayoutVars>
      </dgm:prSet>
      <dgm:spPr/>
      <dgm:t>
        <a:bodyPr/>
        <a:lstStyle/>
        <a:p>
          <a:endParaRPr lang="ru-RU"/>
        </a:p>
      </dgm:t>
    </dgm:pt>
    <dgm:pt modelId="{129DA345-9FB8-4040-AAB5-EFC88138CFCF}" type="pres">
      <dgm:prSet presAssocID="{29CEB955-CFDA-4875-9D72-EA3A45EC9549}" presName="parentText" presStyleLbl="node1" presStyleIdx="0" presStyleCnt="3" custScaleY="79289" custLinFactNeighborX="122" custLinFactNeighborY="-19702">
        <dgm:presLayoutVars>
          <dgm:chMax val="0"/>
          <dgm:bulletEnabled val="1"/>
        </dgm:presLayoutVars>
      </dgm:prSet>
      <dgm:spPr/>
      <dgm:t>
        <a:bodyPr/>
        <a:lstStyle/>
        <a:p>
          <a:endParaRPr lang="ru-RU"/>
        </a:p>
      </dgm:t>
    </dgm:pt>
    <dgm:pt modelId="{570777FC-E080-4098-B272-865BED3087C9}" type="pres">
      <dgm:prSet presAssocID="{29CEB955-CFDA-4875-9D72-EA3A45EC9549}" presName="childText" presStyleLbl="revTx" presStyleIdx="0" presStyleCnt="2" custLinFactNeighborX="122" custLinFactNeighborY="-7108">
        <dgm:presLayoutVars>
          <dgm:bulletEnabled val="1"/>
        </dgm:presLayoutVars>
      </dgm:prSet>
      <dgm:spPr/>
      <dgm:t>
        <a:bodyPr/>
        <a:lstStyle/>
        <a:p>
          <a:endParaRPr lang="ru-RU"/>
        </a:p>
      </dgm:t>
    </dgm:pt>
    <dgm:pt modelId="{D2CC4BBE-14CE-4505-A595-389734A2CA9D}" type="pres">
      <dgm:prSet presAssocID="{13ABF2A0-EEC5-4600-BEEC-9E37302EE320}" presName="parentText" presStyleLbl="node1" presStyleIdx="1" presStyleCnt="3" custScaleY="74527">
        <dgm:presLayoutVars>
          <dgm:chMax val="0"/>
          <dgm:bulletEnabled val="1"/>
        </dgm:presLayoutVars>
      </dgm:prSet>
      <dgm:spPr/>
      <dgm:t>
        <a:bodyPr/>
        <a:lstStyle/>
        <a:p>
          <a:endParaRPr lang="ru-RU"/>
        </a:p>
      </dgm:t>
    </dgm:pt>
    <dgm:pt modelId="{F218F128-D513-427D-8EA4-2BC7BDA2CB7D}" type="pres">
      <dgm:prSet presAssocID="{13ABF2A0-EEC5-4600-BEEC-9E37302EE320}" presName="childText" presStyleLbl="revTx" presStyleIdx="1" presStyleCnt="2" custLinFactNeighborX="122" custLinFactNeighborY="13457">
        <dgm:presLayoutVars>
          <dgm:bulletEnabled val="1"/>
        </dgm:presLayoutVars>
      </dgm:prSet>
      <dgm:spPr/>
      <dgm:t>
        <a:bodyPr/>
        <a:lstStyle/>
        <a:p>
          <a:endParaRPr lang="ru-RU"/>
        </a:p>
      </dgm:t>
    </dgm:pt>
    <dgm:pt modelId="{D0ADB33F-B461-44F3-B0A1-3EBB432080EA}" type="pres">
      <dgm:prSet presAssocID="{C7EB6BAF-5826-48A4-A98C-D9801251B847}" presName="parentText" presStyleLbl="node1" presStyleIdx="2" presStyleCnt="3" custScaleY="78556" custLinFactNeighborX="122" custLinFactNeighborY="26754">
        <dgm:presLayoutVars>
          <dgm:chMax val="0"/>
          <dgm:bulletEnabled val="1"/>
        </dgm:presLayoutVars>
      </dgm:prSet>
      <dgm:spPr/>
      <dgm:t>
        <a:bodyPr/>
        <a:lstStyle/>
        <a:p>
          <a:endParaRPr lang="ru-RU"/>
        </a:p>
      </dgm:t>
    </dgm:pt>
  </dgm:ptLst>
  <dgm:cxnLst>
    <dgm:cxn modelId="{B6F23C71-6034-455F-BB70-B91B49317642}" type="presOf" srcId="{C7EB6BAF-5826-48A4-A98C-D9801251B847}" destId="{D0ADB33F-B461-44F3-B0A1-3EBB432080EA}" srcOrd="0" destOrd="0" presId="urn:microsoft.com/office/officeart/2005/8/layout/vList2"/>
    <dgm:cxn modelId="{DCD84702-B0DB-4E75-992A-C9F0EBF48415}" type="presOf" srcId="{E8DEFC7A-79C6-4461-BE81-EAE34FDAC01F}" destId="{DBEC61A1-3386-4F79-B162-21F900877563}" srcOrd="0" destOrd="0" presId="urn:microsoft.com/office/officeart/2005/8/layout/vList2"/>
    <dgm:cxn modelId="{92537222-9FAA-408E-86EA-14FA34D651B1}" srcId="{E8DEFC7A-79C6-4461-BE81-EAE34FDAC01F}" destId="{13ABF2A0-EEC5-4600-BEEC-9E37302EE320}" srcOrd="1" destOrd="0" parTransId="{93084491-3CBA-4BF8-B559-2FB6EC6E4292}" sibTransId="{64BA53C8-9956-4066-B0E7-1F5F70F05CE7}"/>
    <dgm:cxn modelId="{2AC9C289-0DDB-46CE-89D2-C3F8FAE786E1}" srcId="{E8DEFC7A-79C6-4461-BE81-EAE34FDAC01F}" destId="{29CEB955-CFDA-4875-9D72-EA3A45EC9549}" srcOrd="0" destOrd="0" parTransId="{E21E0349-BEF8-429B-BD18-CE1BCF707434}" sibTransId="{E805D598-865A-4999-8E1F-CA0DF6B08AA4}"/>
    <dgm:cxn modelId="{27E092D0-145B-4D03-A427-8A54BAEB33DC}" type="presOf" srcId="{13ABF2A0-EEC5-4600-BEEC-9E37302EE320}" destId="{D2CC4BBE-14CE-4505-A595-389734A2CA9D}" srcOrd="0" destOrd="0" presId="urn:microsoft.com/office/officeart/2005/8/layout/vList2"/>
    <dgm:cxn modelId="{1485C3C7-DFCF-43A8-81CE-7DAFAF5BB1AA}" srcId="{29CEB955-CFDA-4875-9D72-EA3A45EC9549}" destId="{7645120F-60C7-490B-A77A-7939D78B25E5}" srcOrd="0" destOrd="0" parTransId="{007FE5B6-1AC0-4DE5-A65B-CC13BC2105E3}" sibTransId="{E78B6B90-EBBC-4081-840F-E484DF222147}"/>
    <dgm:cxn modelId="{D4A82FE7-A44A-4BC8-B663-5ECF9D527D19}" type="presOf" srcId="{29CEB955-CFDA-4875-9D72-EA3A45EC9549}" destId="{129DA345-9FB8-4040-AAB5-EFC88138CFCF}" srcOrd="0" destOrd="0" presId="urn:microsoft.com/office/officeart/2005/8/layout/vList2"/>
    <dgm:cxn modelId="{A7A1C93C-5CBF-4F7B-9949-2D46E400768D}" type="presOf" srcId="{16237D00-3835-4599-98F5-9A7ADE4206D5}" destId="{F218F128-D513-427D-8EA4-2BC7BDA2CB7D}" srcOrd="0" destOrd="0" presId="urn:microsoft.com/office/officeart/2005/8/layout/vList2"/>
    <dgm:cxn modelId="{7CEDA20A-55A9-4882-9F26-2E5E5D4D73C8}" srcId="{13ABF2A0-EEC5-4600-BEEC-9E37302EE320}" destId="{16237D00-3835-4599-98F5-9A7ADE4206D5}" srcOrd="0" destOrd="0" parTransId="{3A14ED96-D439-43C0-AED5-24FF830C83A2}" sibTransId="{6DE2CF17-61A4-41B4-861A-47C47C7DABAE}"/>
    <dgm:cxn modelId="{5D2D2536-8D54-478F-8ED2-FB9942AA1350}" srcId="{E8DEFC7A-79C6-4461-BE81-EAE34FDAC01F}" destId="{C7EB6BAF-5826-48A4-A98C-D9801251B847}" srcOrd="2" destOrd="0" parTransId="{56C11398-A531-4704-B6D7-114A1A41BFB4}" sibTransId="{1B3959C6-056F-46B8-9277-11AEDCB0E6E0}"/>
    <dgm:cxn modelId="{E0477402-F785-4B64-9144-6852F280D1EA}" type="presOf" srcId="{7645120F-60C7-490B-A77A-7939D78B25E5}" destId="{570777FC-E080-4098-B272-865BED3087C9}" srcOrd="0" destOrd="0" presId="urn:microsoft.com/office/officeart/2005/8/layout/vList2"/>
    <dgm:cxn modelId="{7CC454F0-0056-4FDC-9BC9-6F3717FD8039}" type="presParOf" srcId="{DBEC61A1-3386-4F79-B162-21F900877563}" destId="{129DA345-9FB8-4040-AAB5-EFC88138CFCF}" srcOrd="0" destOrd="0" presId="urn:microsoft.com/office/officeart/2005/8/layout/vList2"/>
    <dgm:cxn modelId="{3E33CA1F-F770-4FD5-BA9E-FACEF04C2359}" type="presParOf" srcId="{DBEC61A1-3386-4F79-B162-21F900877563}" destId="{570777FC-E080-4098-B272-865BED3087C9}" srcOrd="1" destOrd="0" presId="urn:microsoft.com/office/officeart/2005/8/layout/vList2"/>
    <dgm:cxn modelId="{7E4D0E75-BF89-4B32-8669-C34103D59D65}" type="presParOf" srcId="{DBEC61A1-3386-4F79-B162-21F900877563}" destId="{D2CC4BBE-14CE-4505-A595-389734A2CA9D}" srcOrd="2" destOrd="0" presId="urn:microsoft.com/office/officeart/2005/8/layout/vList2"/>
    <dgm:cxn modelId="{B4E6B445-A5A6-4AAD-859D-8B15E5113947}" type="presParOf" srcId="{DBEC61A1-3386-4F79-B162-21F900877563}" destId="{F218F128-D513-427D-8EA4-2BC7BDA2CB7D}" srcOrd="3" destOrd="0" presId="urn:microsoft.com/office/officeart/2005/8/layout/vList2"/>
    <dgm:cxn modelId="{780D4D0F-5417-42E9-B9F8-1F9D2682D4EA}" type="presParOf" srcId="{DBEC61A1-3386-4F79-B162-21F900877563}" destId="{D0ADB33F-B461-44F3-B0A1-3EBB432080EA}" srcOrd="4" destOrd="0" presId="urn:microsoft.com/office/officeart/2005/8/layout/vList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718B178-6D4C-46D7-BF25-365073D4C02F}" type="doc">
      <dgm:prSet loTypeId="urn:microsoft.com/office/officeart/2005/8/layout/hierarchy3" loCatId="list" qsTypeId="urn:microsoft.com/office/officeart/2005/8/quickstyle/simple3" qsCatId="simple" csTypeId="urn:microsoft.com/office/officeart/2005/8/colors/accent1_2" csCatId="accent1" phldr="1"/>
      <dgm:spPr/>
      <dgm:t>
        <a:bodyPr/>
        <a:lstStyle/>
        <a:p>
          <a:endParaRPr lang="ru-RU"/>
        </a:p>
      </dgm:t>
    </dgm:pt>
    <dgm:pt modelId="{4F653C4F-AD47-4BDF-B0EE-7077B6F02BD3}">
      <dgm:prSet phldrT="[Текст]"/>
      <dgm:spPr/>
      <dgm:t>
        <a:bodyPr/>
        <a:lstStyle/>
        <a:p>
          <a:r>
            <a:rPr lang="ru-RU" dirty="0" smtClean="0"/>
            <a:t>Высшие исполнительные органы государственной власти субъектов Российской Федерации </a:t>
          </a:r>
          <a:endParaRPr lang="ru-RU" dirty="0"/>
        </a:p>
      </dgm:t>
    </dgm:pt>
    <dgm:pt modelId="{DF200075-828F-4E46-A9AA-8163F52FF708}" type="parTrans" cxnId="{21F12526-B376-4EA1-9FAA-EC4900122A91}">
      <dgm:prSet/>
      <dgm:spPr/>
      <dgm:t>
        <a:bodyPr/>
        <a:lstStyle/>
        <a:p>
          <a:endParaRPr lang="ru-RU"/>
        </a:p>
      </dgm:t>
    </dgm:pt>
    <dgm:pt modelId="{0E65491B-AEB8-4F98-BDA7-AB7643D3E511}" type="sibTrans" cxnId="{21F12526-B376-4EA1-9FAA-EC4900122A91}">
      <dgm:prSet/>
      <dgm:spPr/>
      <dgm:t>
        <a:bodyPr/>
        <a:lstStyle/>
        <a:p>
          <a:endParaRPr lang="ru-RU"/>
        </a:p>
      </dgm:t>
    </dgm:pt>
    <dgm:pt modelId="{72C600AB-9AA4-4A26-8D8A-8BBB144F702F}">
      <dgm:prSet phldrT="[Текст]" custT="1"/>
      <dgm:spPr/>
      <dgm:t>
        <a:bodyPr/>
        <a:lstStyle/>
        <a:p>
          <a:r>
            <a:rPr lang="ru-RU" sz="1500" dirty="0" smtClean="0"/>
            <a:t>требования к порядку разработки и принятия правовых актов о нормировании в сфере закупок, содержанию указанных актов и обеспечению их исполнения</a:t>
          </a:r>
        </a:p>
      </dgm:t>
    </dgm:pt>
    <dgm:pt modelId="{A95AD33D-F1E3-4D40-99E0-5B5A60101B65}" type="parTrans" cxnId="{52D52405-E487-4607-A56E-2462A89C42EE}">
      <dgm:prSet/>
      <dgm:spPr/>
      <dgm:t>
        <a:bodyPr/>
        <a:lstStyle/>
        <a:p>
          <a:endParaRPr lang="ru-RU"/>
        </a:p>
      </dgm:t>
    </dgm:pt>
    <dgm:pt modelId="{49097718-04E0-4FD4-81FC-3D32C3006379}" type="sibTrans" cxnId="{52D52405-E487-4607-A56E-2462A89C42EE}">
      <dgm:prSet/>
      <dgm:spPr/>
      <dgm:t>
        <a:bodyPr/>
        <a:lstStyle/>
        <a:p>
          <a:endParaRPr lang="ru-RU"/>
        </a:p>
      </dgm:t>
    </dgm:pt>
    <dgm:pt modelId="{3DAC5873-7159-4734-8656-023407D9EEAD}">
      <dgm:prSet phldrT="[Текст]" custT="1"/>
      <dgm:spPr/>
      <dgm:t>
        <a:bodyPr/>
        <a:lstStyle/>
        <a:p>
          <a:r>
            <a:rPr lang="ru-RU" sz="1500" dirty="0" smtClean="0"/>
            <a:t>правила определения требований к закупаемым государственными органами, их территориальными органами и подведомственными указанным органам казенными учреждениями и бюджетными учреждениями отдельным видам товаров, работ, услуг (в том числе предельные цены товаров, работ, услуг) и нормативных затрат на обеспечение функций государственных органов</a:t>
          </a:r>
        </a:p>
      </dgm:t>
    </dgm:pt>
    <dgm:pt modelId="{52A63D6A-93F7-4561-BE41-D499031F1E91}" type="parTrans" cxnId="{16141D5B-9B8E-4170-99DD-EB68C5C43E14}">
      <dgm:prSet/>
      <dgm:spPr/>
      <dgm:t>
        <a:bodyPr/>
        <a:lstStyle/>
        <a:p>
          <a:endParaRPr lang="ru-RU"/>
        </a:p>
      </dgm:t>
    </dgm:pt>
    <dgm:pt modelId="{27E99629-A73E-48B9-9762-D97928D6FE68}" type="sibTrans" cxnId="{16141D5B-9B8E-4170-99DD-EB68C5C43E14}">
      <dgm:prSet/>
      <dgm:spPr/>
      <dgm:t>
        <a:bodyPr/>
        <a:lstStyle/>
        <a:p>
          <a:endParaRPr lang="ru-RU"/>
        </a:p>
      </dgm:t>
    </dgm:pt>
    <dgm:pt modelId="{83D96443-E1F8-48D2-8465-BEDCECDA281C}">
      <dgm:prSet phldrT="[Текст]"/>
      <dgm:spPr/>
      <dgm:t>
        <a:bodyPr/>
        <a:lstStyle/>
        <a:p>
          <a:r>
            <a:rPr lang="ru-RU" dirty="0" smtClean="0"/>
            <a:t>Государственные органы</a:t>
          </a:r>
          <a:endParaRPr lang="ru-RU" dirty="0"/>
        </a:p>
      </dgm:t>
    </dgm:pt>
    <dgm:pt modelId="{C87835E0-BC38-480C-AC7B-883846CEB8BF}" type="parTrans" cxnId="{9C91DD5B-F476-4197-9750-18ED1D67E8DD}">
      <dgm:prSet/>
      <dgm:spPr/>
      <dgm:t>
        <a:bodyPr/>
        <a:lstStyle/>
        <a:p>
          <a:endParaRPr lang="ru-RU"/>
        </a:p>
      </dgm:t>
    </dgm:pt>
    <dgm:pt modelId="{D055F559-FA33-4885-AD33-863A11771F3F}" type="sibTrans" cxnId="{9C91DD5B-F476-4197-9750-18ED1D67E8DD}">
      <dgm:prSet/>
      <dgm:spPr/>
      <dgm:t>
        <a:bodyPr/>
        <a:lstStyle/>
        <a:p>
          <a:endParaRPr lang="ru-RU"/>
        </a:p>
      </dgm:t>
    </dgm:pt>
    <dgm:pt modelId="{E8A74EE5-4B8D-47E9-8F45-38EE3BE1A453}">
      <dgm:prSet phldrT="[Текст]" custT="1"/>
      <dgm:spPr/>
      <dgm:t>
        <a:bodyPr/>
        <a:lstStyle/>
        <a:p>
          <a:r>
            <a:rPr lang="ru-RU" sz="1500" dirty="0" smtClean="0"/>
            <a:t>требования к закупаемым ими, их территориальными органами (подразделениями) и подведомственными указанным органам казенными учреждениями и бюджетными учреждениями отдельным видам товаров, работ, услуг (в том числе предельные цены товаров, работ, услуг)</a:t>
          </a:r>
        </a:p>
      </dgm:t>
    </dgm:pt>
    <dgm:pt modelId="{03505A00-33C6-469D-AFE1-8BF676DF6C49}" type="parTrans" cxnId="{52A0B55F-2AFC-4CE7-B63F-AABF740E95EC}">
      <dgm:prSet/>
      <dgm:spPr/>
      <dgm:t>
        <a:bodyPr/>
        <a:lstStyle/>
        <a:p>
          <a:endParaRPr lang="ru-RU"/>
        </a:p>
      </dgm:t>
    </dgm:pt>
    <dgm:pt modelId="{9540097B-6F26-4881-8652-11B311DF83E5}" type="sibTrans" cxnId="{52A0B55F-2AFC-4CE7-B63F-AABF740E95EC}">
      <dgm:prSet/>
      <dgm:spPr/>
      <dgm:t>
        <a:bodyPr/>
        <a:lstStyle/>
        <a:p>
          <a:endParaRPr lang="ru-RU"/>
        </a:p>
      </dgm:t>
    </dgm:pt>
    <dgm:pt modelId="{9C1B0FBF-E0BE-4D2D-8CC0-58555A59001C}">
      <dgm:prSet phldrT="[Текст]" custT="1"/>
      <dgm:spPr/>
      <dgm:t>
        <a:bodyPr/>
        <a:lstStyle/>
        <a:p>
          <a:r>
            <a:rPr lang="ru-RU" sz="1500" dirty="0" smtClean="0"/>
            <a:t>и (или) нормативные затраты на обеспечение функций указанных органов и подведомственных им казенных учреждений</a:t>
          </a:r>
          <a:endParaRPr lang="ru-RU" sz="1500" dirty="0"/>
        </a:p>
      </dgm:t>
    </dgm:pt>
    <dgm:pt modelId="{DEA17C5D-5AA7-4182-9E8B-A0AD45923F6A}" type="parTrans" cxnId="{8C9D51C4-E889-47EB-A926-0EAFF5EB0548}">
      <dgm:prSet/>
      <dgm:spPr/>
      <dgm:t>
        <a:bodyPr/>
        <a:lstStyle/>
        <a:p>
          <a:endParaRPr lang="ru-RU"/>
        </a:p>
      </dgm:t>
    </dgm:pt>
    <dgm:pt modelId="{EC86A598-C626-4FF3-819D-2F1E67A4B889}" type="sibTrans" cxnId="{8C9D51C4-E889-47EB-A926-0EAFF5EB0548}">
      <dgm:prSet/>
      <dgm:spPr/>
      <dgm:t>
        <a:bodyPr/>
        <a:lstStyle/>
        <a:p>
          <a:endParaRPr lang="ru-RU"/>
        </a:p>
      </dgm:t>
    </dgm:pt>
    <dgm:pt modelId="{1DBF7B5E-D31D-454F-85DD-839936700559}" type="pres">
      <dgm:prSet presAssocID="{F718B178-6D4C-46D7-BF25-365073D4C02F}" presName="diagram" presStyleCnt="0">
        <dgm:presLayoutVars>
          <dgm:chPref val="1"/>
          <dgm:dir/>
          <dgm:animOne val="branch"/>
          <dgm:animLvl val="lvl"/>
          <dgm:resizeHandles/>
        </dgm:presLayoutVars>
      </dgm:prSet>
      <dgm:spPr/>
      <dgm:t>
        <a:bodyPr/>
        <a:lstStyle/>
        <a:p>
          <a:endParaRPr lang="ru-RU"/>
        </a:p>
      </dgm:t>
    </dgm:pt>
    <dgm:pt modelId="{3632CBC4-1D4D-4232-8F34-DC995F47D6B8}" type="pres">
      <dgm:prSet presAssocID="{4F653C4F-AD47-4BDF-B0EE-7077B6F02BD3}" presName="root" presStyleCnt="0"/>
      <dgm:spPr/>
    </dgm:pt>
    <dgm:pt modelId="{ECB0D0A4-5251-4338-A552-D57374CFCF02}" type="pres">
      <dgm:prSet presAssocID="{4F653C4F-AD47-4BDF-B0EE-7077B6F02BD3}" presName="rootComposite" presStyleCnt="0"/>
      <dgm:spPr/>
    </dgm:pt>
    <dgm:pt modelId="{CF489FFA-6FA1-4CC2-B273-726886688F56}" type="pres">
      <dgm:prSet presAssocID="{4F653C4F-AD47-4BDF-B0EE-7077B6F02BD3}" presName="rootText" presStyleLbl="node1" presStyleIdx="0" presStyleCnt="2" custScaleX="122711" custScaleY="66201" custLinFactNeighborX="592" custLinFactNeighborY="-26440"/>
      <dgm:spPr/>
      <dgm:t>
        <a:bodyPr/>
        <a:lstStyle/>
        <a:p>
          <a:endParaRPr lang="ru-RU"/>
        </a:p>
      </dgm:t>
    </dgm:pt>
    <dgm:pt modelId="{A2F72B9A-C7B7-420C-8710-BDC642E64425}" type="pres">
      <dgm:prSet presAssocID="{4F653C4F-AD47-4BDF-B0EE-7077B6F02BD3}" presName="rootConnector" presStyleLbl="node1" presStyleIdx="0" presStyleCnt="2"/>
      <dgm:spPr/>
      <dgm:t>
        <a:bodyPr/>
        <a:lstStyle/>
        <a:p>
          <a:endParaRPr lang="ru-RU"/>
        </a:p>
      </dgm:t>
    </dgm:pt>
    <dgm:pt modelId="{CD32C0DA-BAE0-477C-A1DF-63D08B11CAA3}" type="pres">
      <dgm:prSet presAssocID="{4F653C4F-AD47-4BDF-B0EE-7077B6F02BD3}" presName="childShape" presStyleCnt="0"/>
      <dgm:spPr/>
    </dgm:pt>
    <dgm:pt modelId="{9AEADD1C-2FBD-4376-98A0-67DD6D7EAFFE}" type="pres">
      <dgm:prSet presAssocID="{A95AD33D-F1E3-4D40-99E0-5B5A60101B65}" presName="Name13" presStyleLbl="parChTrans1D2" presStyleIdx="0" presStyleCnt="4"/>
      <dgm:spPr/>
      <dgm:t>
        <a:bodyPr/>
        <a:lstStyle/>
        <a:p>
          <a:endParaRPr lang="ru-RU"/>
        </a:p>
      </dgm:t>
    </dgm:pt>
    <dgm:pt modelId="{25382732-244F-4EE5-A7D0-B1A0FFDC804D}" type="pres">
      <dgm:prSet presAssocID="{72C600AB-9AA4-4A26-8D8A-8BBB144F702F}" presName="childText" presStyleLbl="bgAcc1" presStyleIdx="0" presStyleCnt="4" custScaleX="186030" custScaleY="168183">
        <dgm:presLayoutVars>
          <dgm:bulletEnabled val="1"/>
        </dgm:presLayoutVars>
      </dgm:prSet>
      <dgm:spPr/>
      <dgm:t>
        <a:bodyPr/>
        <a:lstStyle/>
        <a:p>
          <a:endParaRPr lang="ru-RU"/>
        </a:p>
      </dgm:t>
    </dgm:pt>
    <dgm:pt modelId="{5C0D28D2-5E33-40C0-9EDA-D8CB95699547}" type="pres">
      <dgm:prSet presAssocID="{52A63D6A-93F7-4561-BE41-D499031F1E91}" presName="Name13" presStyleLbl="parChTrans1D2" presStyleIdx="1" presStyleCnt="4"/>
      <dgm:spPr/>
      <dgm:t>
        <a:bodyPr/>
        <a:lstStyle/>
        <a:p>
          <a:endParaRPr lang="ru-RU"/>
        </a:p>
      </dgm:t>
    </dgm:pt>
    <dgm:pt modelId="{9C623E2C-C7DA-4F43-A0ED-DCF090BD22E2}" type="pres">
      <dgm:prSet presAssocID="{3DAC5873-7159-4734-8656-023407D9EEAD}" presName="childText" presStyleLbl="bgAcc1" presStyleIdx="1" presStyleCnt="4" custScaleX="186030" custScaleY="195337">
        <dgm:presLayoutVars>
          <dgm:bulletEnabled val="1"/>
        </dgm:presLayoutVars>
      </dgm:prSet>
      <dgm:spPr/>
      <dgm:t>
        <a:bodyPr/>
        <a:lstStyle/>
        <a:p>
          <a:endParaRPr lang="ru-RU"/>
        </a:p>
      </dgm:t>
    </dgm:pt>
    <dgm:pt modelId="{9AFCF433-514D-4A44-8415-885DBBABB37A}" type="pres">
      <dgm:prSet presAssocID="{83D96443-E1F8-48D2-8465-BEDCECDA281C}" presName="root" presStyleCnt="0"/>
      <dgm:spPr/>
    </dgm:pt>
    <dgm:pt modelId="{1B4DB6FC-7681-4A25-BFE9-0540ABADAC0E}" type="pres">
      <dgm:prSet presAssocID="{83D96443-E1F8-48D2-8465-BEDCECDA281C}" presName="rootComposite" presStyleCnt="0"/>
      <dgm:spPr/>
    </dgm:pt>
    <dgm:pt modelId="{5B5100DC-68F8-4FA1-B24F-CC26C33E81BA}" type="pres">
      <dgm:prSet presAssocID="{83D96443-E1F8-48D2-8465-BEDCECDA281C}" presName="rootText" presStyleLbl="node1" presStyleIdx="1" presStyleCnt="2" custScaleX="122711" custScaleY="66201" custLinFactNeighborX="592" custLinFactNeighborY="-26440"/>
      <dgm:spPr/>
      <dgm:t>
        <a:bodyPr/>
        <a:lstStyle/>
        <a:p>
          <a:endParaRPr lang="ru-RU"/>
        </a:p>
      </dgm:t>
    </dgm:pt>
    <dgm:pt modelId="{80A3CB8E-B48E-47EF-A3D8-0736B721E51C}" type="pres">
      <dgm:prSet presAssocID="{83D96443-E1F8-48D2-8465-BEDCECDA281C}" presName="rootConnector" presStyleLbl="node1" presStyleIdx="1" presStyleCnt="2"/>
      <dgm:spPr/>
      <dgm:t>
        <a:bodyPr/>
        <a:lstStyle/>
        <a:p>
          <a:endParaRPr lang="ru-RU"/>
        </a:p>
      </dgm:t>
    </dgm:pt>
    <dgm:pt modelId="{8B3479E7-C378-4085-88E0-437AC2DEDEBD}" type="pres">
      <dgm:prSet presAssocID="{83D96443-E1F8-48D2-8465-BEDCECDA281C}" presName="childShape" presStyleCnt="0"/>
      <dgm:spPr/>
    </dgm:pt>
    <dgm:pt modelId="{F555F3AB-87A0-418D-9E08-35F4A068AA61}" type="pres">
      <dgm:prSet presAssocID="{03505A00-33C6-469D-AFE1-8BF676DF6C49}" presName="Name13" presStyleLbl="parChTrans1D2" presStyleIdx="2" presStyleCnt="4"/>
      <dgm:spPr/>
      <dgm:t>
        <a:bodyPr/>
        <a:lstStyle/>
        <a:p>
          <a:endParaRPr lang="ru-RU"/>
        </a:p>
      </dgm:t>
    </dgm:pt>
    <dgm:pt modelId="{6EAC0685-31EE-4218-A187-34ED55B51605}" type="pres">
      <dgm:prSet presAssocID="{E8A74EE5-4B8D-47E9-8F45-38EE3BE1A453}" presName="childText" presStyleLbl="bgAcc1" presStyleIdx="2" presStyleCnt="4" custScaleX="186030" custScaleY="168183">
        <dgm:presLayoutVars>
          <dgm:bulletEnabled val="1"/>
        </dgm:presLayoutVars>
      </dgm:prSet>
      <dgm:spPr/>
      <dgm:t>
        <a:bodyPr/>
        <a:lstStyle/>
        <a:p>
          <a:endParaRPr lang="ru-RU"/>
        </a:p>
      </dgm:t>
    </dgm:pt>
    <dgm:pt modelId="{B2D916C8-3E7A-47C2-8C4A-3996F79C8EB6}" type="pres">
      <dgm:prSet presAssocID="{DEA17C5D-5AA7-4182-9E8B-A0AD45923F6A}" presName="Name13" presStyleLbl="parChTrans1D2" presStyleIdx="3" presStyleCnt="4"/>
      <dgm:spPr/>
      <dgm:t>
        <a:bodyPr/>
        <a:lstStyle/>
        <a:p>
          <a:endParaRPr lang="ru-RU"/>
        </a:p>
      </dgm:t>
    </dgm:pt>
    <dgm:pt modelId="{297A7EFD-EB62-4816-B878-E7CA0BD73E3F}" type="pres">
      <dgm:prSet presAssocID="{9C1B0FBF-E0BE-4D2D-8CC0-58555A59001C}" presName="childText" presStyleLbl="bgAcc1" presStyleIdx="3" presStyleCnt="4" custScaleX="186030" custScaleY="168183">
        <dgm:presLayoutVars>
          <dgm:bulletEnabled val="1"/>
        </dgm:presLayoutVars>
      </dgm:prSet>
      <dgm:spPr/>
      <dgm:t>
        <a:bodyPr/>
        <a:lstStyle/>
        <a:p>
          <a:endParaRPr lang="ru-RU"/>
        </a:p>
      </dgm:t>
    </dgm:pt>
  </dgm:ptLst>
  <dgm:cxnLst>
    <dgm:cxn modelId="{7B912C42-7725-4A1E-A30E-19AC5F62A298}" type="presOf" srcId="{F718B178-6D4C-46D7-BF25-365073D4C02F}" destId="{1DBF7B5E-D31D-454F-85DD-839936700559}" srcOrd="0" destOrd="0" presId="urn:microsoft.com/office/officeart/2005/8/layout/hierarchy3"/>
    <dgm:cxn modelId="{57A35E42-9EFA-453C-AFD5-051674BE01AD}" type="presOf" srcId="{DEA17C5D-5AA7-4182-9E8B-A0AD45923F6A}" destId="{B2D916C8-3E7A-47C2-8C4A-3996F79C8EB6}" srcOrd="0" destOrd="0" presId="urn:microsoft.com/office/officeart/2005/8/layout/hierarchy3"/>
    <dgm:cxn modelId="{A379BBC1-51A6-4BDD-A7FC-1EE71471A58C}" type="presOf" srcId="{83D96443-E1F8-48D2-8465-BEDCECDA281C}" destId="{80A3CB8E-B48E-47EF-A3D8-0736B721E51C}" srcOrd="1" destOrd="0" presId="urn:microsoft.com/office/officeart/2005/8/layout/hierarchy3"/>
    <dgm:cxn modelId="{8C9D51C4-E889-47EB-A926-0EAFF5EB0548}" srcId="{83D96443-E1F8-48D2-8465-BEDCECDA281C}" destId="{9C1B0FBF-E0BE-4D2D-8CC0-58555A59001C}" srcOrd="1" destOrd="0" parTransId="{DEA17C5D-5AA7-4182-9E8B-A0AD45923F6A}" sibTransId="{EC86A598-C626-4FF3-819D-2F1E67A4B889}"/>
    <dgm:cxn modelId="{6AE06B8D-BBCB-401C-8DD1-D1EB313CC0CF}" type="presOf" srcId="{83D96443-E1F8-48D2-8465-BEDCECDA281C}" destId="{5B5100DC-68F8-4FA1-B24F-CC26C33E81BA}" srcOrd="0" destOrd="0" presId="urn:microsoft.com/office/officeart/2005/8/layout/hierarchy3"/>
    <dgm:cxn modelId="{09E5985A-4D7D-46DF-920D-352311C37B2F}" type="presOf" srcId="{3DAC5873-7159-4734-8656-023407D9EEAD}" destId="{9C623E2C-C7DA-4F43-A0ED-DCF090BD22E2}" srcOrd="0" destOrd="0" presId="urn:microsoft.com/office/officeart/2005/8/layout/hierarchy3"/>
    <dgm:cxn modelId="{52D52405-E487-4607-A56E-2462A89C42EE}" srcId="{4F653C4F-AD47-4BDF-B0EE-7077B6F02BD3}" destId="{72C600AB-9AA4-4A26-8D8A-8BBB144F702F}" srcOrd="0" destOrd="0" parTransId="{A95AD33D-F1E3-4D40-99E0-5B5A60101B65}" sibTransId="{49097718-04E0-4FD4-81FC-3D32C3006379}"/>
    <dgm:cxn modelId="{D4A08E26-50C2-4C1E-BCEC-2D46C5C46CA4}" type="presOf" srcId="{52A63D6A-93F7-4561-BE41-D499031F1E91}" destId="{5C0D28D2-5E33-40C0-9EDA-D8CB95699547}" srcOrd="0" destOrd="0" presId="urn:microsoft.com/office/officeart/2005/8/layout/hierarchy3"/>
    <dgm:cxn modelId="{02406740-5CCD-42E2-86C1-8EDD4B6DA6CB}" type="presOf" srcId="{03505A00-33C6-469D-AFE1-8BF676DF6C49}" destId="{F555F3AB-87A0-418D-9E08-35F4A068AA61}" srcOrd="0" destOrd="0" presId="urn:microsoft.com/office/officeart/2005/8/layout/hierarchy3"/>
    <dgm:cxn modelId="{21F12526-B376-4EA1-9FAA-EC4900122A91}" srcId="{F718B178-6D4C-46D7-BF25-365073D4C02F}" destId="{4F653C4F-AD47-4BDF-B0EE-7077B6F02BD3}" srcOrd="0" destOrd="0" parTransId="{DF200075-828F-4E46-A9AA-8163F52FF708}" sibTransId="{0E65491B-AEB8-4F98-BDA7-AB7643D3E511}"/>
    <dgm:cxn modelId="{C09A00D1-876B-4010-B460-2D56C53DE830}" type="presOf" srcId="{4F653C4F-AD47-4BDF-B0EE-7077B6F02BD3}" destId="{CF489FFA-6FA1-4CC2-B273-726886688F56}" srcOrd="0" destOrd="0" presId="urn:microsoft.com/office/officeart/2005/8/layout/hierarchy3"/>
    <dgm:cxn modelId="{16141D5B-9B8E-4170-99DD-EB68C5C43E14}" srcId="{4F653C4F-AD47-4BDF-B0EE-7077B6F02BD3}" destId="{3DAC5873-7159-4734-8656-023407D9EEAD}" srcOrd="1" destOrd="0" parTransId="{52A63D6A-93F7-4561-BE41-D499031F1E91}" sibTransId="{27E99629-A73E-48B9-9762-D97928D6FE68}"/>
    <dgm:cxn modelId="{9C91DD5B-F476-4197-9750-18ED1D67E8DD}" srcId="{F718B178-6D4C-46D7-BF25-365073D4C02F}" destId="{83D96443-E1F8-48D2-8465-BEDCECDA281C}" srcOrd="1" destOrd="0" parTransId="{C87835E0-BC38-480C-AC7B-883846CEB8BF}" sibTransId="{D055F559-FA33-4885-AD33-863A11771F3F}"/>
    <dgm:cxn modelId="{7AAE430D-A85C-4112-A4BE-83451BEE937C}" type="presOf" srcId="{A95AD33D-F1E3-4D40-99E0-5B5A60101B65}" destId="{9AEADD1C-2FBD-4376-98A0-67DD6D7EAFFE}" srcOrd="0" destOrd="0" presId="urn:microsoft.com/office/officeart/2005/8/layout/hierarchy3"/>
    <dgm:cxn modelId="{52A0B55F-2AFC-4CE7-B63F-AABF740E95EC}" srcId="{83D96443-E1F8-48D2-8465-BEDCECDA281C}" destId="{E8A74EE5-4B8D-47E9-8F45-38EE3BE1A453}" srcOrd="0" destOrd="0" parTransId="{03505A00-33C6-469D-AFE1-8BF676DF6C49}" sibTransId="{9540097B-6F26-4881-8652-11B311DF83E5}"/>
    <dgm:cxn modelId="{3CADBF9A-5CC6-423F-BCB0-8166F22A4D45}" type="presOf" srcId="{E8A74EE5-4B8D-47E9-8F45-38EE3BE1A453}" destId="{6EAC0685-31EE-4218-A187-34ED55B51605}" srcOrd="0" destOrd="0" presId="urn:microsoft.com/office/officeart/2005/8/layout/hierarchy3"/>
    <dgm:cxn modelId="{B97DD598-F3F0-42D0-9F87-30BEAB06B412}" type="presOf" srcId="{4F653C4F-AD47-4BDF-B0EE-7077B6F02BD3}" destId="{A2F72B9A-C7B7-420C-8710-BDC642E64425}" srcOrd="1" destOrd="0" presId="urn:microsoft.com/office/officeart/2005/8/layout/hierarchy3"/>
    <dgm:cxn modelId="{BBD9908F-1694-4201-8831-192ACBDEEB2E}" type="presOf" srcId="{72C600AB-9AA4-4A26-8D8A-8BBB144F702F}" destId="{25382732-244F-4EE5-A7D0-B1A0FFDC804D}" srcOrd="0" destOrd="0" presId="urn:microsoft.com/office/officeart/2005/8/layout/hierarchy3"/>
    <dgm:cxn modelId="{32F66A6B-18CF-4CC8-A7C2-C7139AF8CE59}" type="presOf" srcId="{9C1B0FBF-E0BE-4D2D-8CC0-58555A59001C}" destId="{297A7EFD-EB62-4816-B878-E7CA0BD73E3F}" srcOrd="0" destOrd="0" presId="urn:microsoft.com/office/officeart/2005/8/layout/hierarchy3"/>
    <dgm:cxn modelId="{F19E31F0-384E-4F34-AF6D-D9C8348F33CA}" type="presParOf" srcId="{1DBF7B5E-D31D-454F-85DD-839936700559}" destId="{3632CBC4-1D4D-4232-8F34-DC995F47D6B8}" srcOrd="0" destOrd="0" presId="urn:microsoft.com/office/officeart/2005/8/layout/hierarchy3"/>
    <dgm:cxn modelId="{74FAC0FE-F8F5-4CEC-A564-64D972F9E492}" type="presParOf" srcId="{3632CBC4-1D4D-4232-8F34-DC995F47D6B8}" destId="{ECB0D0A4-5251-4338-A552-D57374CFCF02}" srcOrd="0" destOrd="0" presId="urn:microsoft.com/office/officeart/2005/8/layout/hierarchy3"/>
    <dgm:cxn modelId="{925694D1-3476-4CD2-BD75-348F64C72580}" type="presParOf" srcId="{ECB0D0A4-5251-4338-A552-D57374CFCF02}" destId="{CF489FFA-6FA1-4CC2-B273-726886688F56}" srcOrd="0" destOrd="0" presId="urn:microsoft.com/office/officeart/2005/8/layout/hierarchy3"/>
    <dgm:cxn modelId="{509C46DC-DB7A-4757-A99F-9E28F4691587}" type="presParOf" srcId="{ECB0D0A4-5251-4338-A552-D57374CFCF02}" destId="{A2F72B9A-C7B7-420C-8710-BDC642E64425}" srcOrd="1" destOrd="0" presId="urn:microsoft.com/office/officeart/2005/8/layout/hierarchy3"/>
    <dgm:cxn modelId="{12978B97-DB0B-46DC-B520-D746EDF838F1}" type="presParOf" srcId="{3632CBC4-1D4D-4232-8F34-DC995F47D6B8}" destId="{CD32C0DA-BAE0-477C-A1DF-63D08B11CAA3}" srcOrd="1" destOrd="0" presId="urn:microsoft.com/office/officeart/2005/8/layout/hierarchy3"/>
    <dgm:cxn modelId="{64C93088-7A52-471C-9B03-88CCAC8E0024}" type="presParOf" srcId="{CD32C0DA-BAE0-477C-A1DF-63D08B11CAA3}" destId="{9AEADD1C-2FBD-4376-98A0-67DD6D7EAFFE}" srcOrd="0" destOrd="0" presId="urn:microsoft.com/office/officeart/2005/8/layout/hierarchy3"/>
    <dgm:cxn modelId="{44F0CD93-1C64-4D25-A4C8-9A69A64E3BCB}" type="presParOf" srcId="{CD32C0DA-BAE0-477C-A1DF-63D08B11CAA3}" destId="{25382732-244F-4EE5-A7D0-B1A0FFDC804D}" srcOrd="1" destOrd="0" presId="urn:microsoft.com/office/officeart/2005/8/layout/hierarchy3"/>
    <dgm:cxn modelId="{53C36145-04AB-4E3C-B61A-7FCA66FBB2F8}" type="presParOf" srcId="{CD32C0DA-BAE0-477C-A1DF-63D08B11CAA3}" destId="{5C0D28D2-5E33-40C0-9EDA-D8CB95699547}" srcOrd="2" destOrd="0" presId="urn:microsoft.com/office/officeart/2005/8/layout/hierarchy3"/>
    <dgm:cxn modelId="{28822CF1-8B9A-4058-912B-2D536D724684}" type="presParOf" srcId="{CD32C0DA-BAE0-477C-A1DF-63D08B11CAA3}" destId="{9C623E2C-C7DA-4F43-A0ED-DCF090BD22E2}" srcOrd="3" destOrd="0" presId="urn:microsoft.com/office/officeart/2005/8/layout/hierarchy3"/>
    <dgm:cxn modelId="{AC580F51-BC18-4D2F-ADF6-B367B0C5F891}" type="presParOf" srcId="{1DBF7B5E-D31D-454F-85DD-839936700559}" destId="{9AFCF433-514D-4A44-8415-885DBBABB37A}" srcOrd="1" destOrd="0" presId="urn:microsoft.com/office/officeart/2005/8/layout/hierarchy3"/>
    <dgm:cxn modelId="{D2897F29-1CA5-48FD-A7EC-0271AF5560AC}" type="presParOf" srcId="{9AFCF433-514D-4A44-8415-885DBBABB37A}" destId="{1B4DB6FC-7681-4A25-BFE9-0540ABADAC0E}" srcOrd="0" destOrd="0" presId="urn:microsoft.com/office/officeart/2005/8/layout/hierarchy3"/>
    <dgm:cxn modelId="{464F7F3F-BD54-4B2C-838A-650A435C3D3D}" type="presParOf" srcId="{1B4DB6FC-7681-4A25-BFE9-0540ABADAC0E}" destId="{5B5100DC-68F8-4FA1-B24F-CC26C33E81BA}" srcOrd="0" destOrd="0" presId="urn:microsoft.com/office/officeart/2005/8/layout/hierarchy3"/>
    <dgm:cxn modelId="{6F878EF5-54CC-47CB-8C77-2604DAAF10F4}" type="presParOf" srcId="{1B4DB6FC-7681-4A25-BFE9-0540ABADAC0E}" destId="{80A3CB8E-B48E-47EF-A3D8-0736B721E51C}" srcOrd="1" destOrd="0" presId="urn:microsoft.com/office/officeart/2005/8/layout/hierarchy3"/>
    <dgm:cxn modelId="{C855BB87-989B-4DDD-A711-8E30C47A772C}" type="presParOf" srcId="{9AFCF433-514D-4A44-8415-885DBBABB37A}" destId="{8B3479E7-C378-4085-88E0-437AC2DEDEBD}" srcOrd="1" destOrd="0" presId="urn:microsoft.com/office/officeart/2005/8/layout/hierarchy3"/>
    <dgm:cxn modelId="{41A90E0D-00F2-4CB9-8D03-8CD48FB49582}" type="presParOf" srcId="{8B3479E7-C378-4085-88E0-437AC2DEDEBD}" destId="{F555F3AB-87A0-418D-9E08-35F4A068AA61}" srcOrd="0" destOrd="0" presId="urn:microsoft.com/office/officeart/2005/8/layout/hierarchy3"/>
    <dgm:cxn modelId="{A74D08DC-3EBA-4360-AD3E-A7569E39EAD8}" type="presParOf" srcId="{8B3479E7-C378-4085-88E0-437AC2DEDEBD}" destId="{6EAC0685-31EE-4218-A187-34ED55B51605}" srcOrd="1" destOrd="0" presId="urn:microsoft.com/office/officeart/2005/8/layout/hierarchy3"/>
    <dgm:cxn modelId="{8777053F-3373-4074-B223-EC924D71847A}" type="presParOf" srcId="{8B3479E7-C378-4085-88E0-437AC2DEDEBD}" destId="{B2D916C8-3E7A-47C2-8C4A-3996F79C8EB6}" srcOrd="2" destOrd="0" presId="urn:microsoft.com/office/officeart/2005/8/layout/hierarchy3"/>
    <dgm:cxn modelId="{F96780F6-C434-4BB4-A437-8845E26CB4B2}" type="presParOf" srcId="{8B3479E7-C378-4085-88E0-437AC2DEDEBD}" destId="{297A7EFD-EB62-4816-B878-E7CA0BD73E3F}" srcOrd="3" destOrd="0" presId="urn:microsoft.com/office/officeart/2005/8/layout/hierarchy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718B178-6D4C-46D7-BF25-365073D4C02F}" type="doc">
      <dgm:prSet loTypeId="urn:microsoft.com/office/officeart/2005/8/layout/hierarchy3" loCatId="list" qsTypeId="urn:microsoft.com/office/officeart/2005/8/quickstyle/simple3" qsCatId="simple" csTypeId="urn:microsoft.com/office/officeart/2005/8/colors/accent1_2" csCatId="accent1" phldr="1"/>
      <dgm:spPr/>
      <dgm:t>
        <a:bodyPr/>
        <a:lstStyle/>
        <a:p>
          <a:endParaRPr lang="ru-RU"/>
        </a:p>
      </dgm:t>
    </dgm:pt>
    <dgm:pt modelId="{4F653C4F-AD47-4BDF-B0EE-7077B6F02BD3}">
      <dgm:prSet phldrT="[Текст]"/>
      <dgm:spPr/>
      <dgm:t>
        <a:bodyPr/>
        <a:lstStyle/>
        <a:p>
          <a:r>
            <a:rPr lang="ru-RU" dirty="0" smtClean="0"/>
            <a:t>Местные администрации</a:t>
          </a:r>
          <a:endParaRPr lang="ru-RU" dirty="0"/>
        </a:p>
      </dgm:t>
    </dgm:pt>
    <dgm:pt modelId="{DF200075-828F-4E46-A9AA-8163F52FF708}" type="parTrans" cxnId="{21F12526-B376-4EA1-9FAA-EC4900122A91}">
      <dgm:prSet/>
      <dgm:spPr/>
      <dgm:t>
        <a:bodyPr/>
        <a:lstStyle/>
        <a:p>
          <a:endParaRPr lang="ru-RU"/>
        </a:p>
      </dgm:t>
    </dgm:pt>
    <dgm:pt modelId="{0E65491B-AEB8-4F98-BDA7-AB7643D3E511}" type="sibTrans" cxnId="{21F12526-B376-4EA1-9FAA-EC4900122A91}">
      <dgm:prSet/>
      <dgm:spPr/>
      <dgm:t>
        <a:bodyPr/>
        <a:lstStyle/>
        <a:p>
          <a:endParaRPr lang="ru-RU"/>
        </a:p>
      </dgm:t>
    </dgm:pt>
    <dgm:pt modelId="{72C600AB-9AA4-4A26-8D8A-8BBB144F702F}">
      <dgm:prSet phldrT="[Текст]" custT="1"/>
      <dgm:spPr/>
      <dgm:t>
        <a:bodyPr/>
        <a:lstStyle/>
        <a:p>
          <a:r>
            <a:rPr lang="ru-RU" sz="1500" dirty="0" smtClean="0"/>
            <a:t>требования к порядку разработки и принятия правовых актов о нормировании в сфере закупок, содержанию указанных актов и обеспечению их исполнения</a:t>
          </a:r>
        </a:p>
      </dgm:t>
    </dgm:pt>
    <dgm:pt modelId="{A95AD33D-F1E3-4D40-99E0-5B5A60101B65}" type="parTrans" cxnId="{52D52405-E487-4607-A56E-2462A89C42EE}">
      <dgm:prSet/>
      <dgm:spPr/>
      <dgm:t>
        <a:bodyPr/>
        <a:lstStyle/>
        <a:p>
          <a:endParaRPr lang="ru-RU"/>
        </a:p>
      </dgm:t>
    </dgm:pt>
    <dgm:pt modelId="{49097718-04E0-4FD4-81FC-3D32C3006379}" type="sibTrans" cxnId="{52D52405-E487-4607-A56E-2462A89C42EE}">
      <dgm:prSet/>
      <dgm:spPr/>
      <dgm:t>
        <a:bodyPr/>
        <a:lstStyle/>
        <a:p>
          <a:endParaRPr lang="ru-RU"/>
        </a:p>
      </dgm:t>
    </dgm:pt>
    <dgm:pt modelId="{3DAC5873-7159-4734-8656-023407D9EEAD}">
      <dgm:prSet phldrT="[Текст]" custT="1"/>
      <dgm:spPr/>
      <dgm:t>
        <a:bodyPr/>
        <a:lstStyle/>
        <a:p>
          <a:r>
            <a:rPr lang="ru-RU" sz="1500" dirty="0" smtClean="0"/>
            <a:t>правила определения требований к закупаемым муниципальными органами, их территориальными органами и подведомственными указанным органам казенными учреждениями и бюджетными учреждениями отдельным видам товаров, работ, услуг (в том числе предельные цены товаров, работ, услуг) и нормативных затрат на обеспечение функций муниципальных органов</a:t>
          </a:r>
        </a:p>
      </dgm:t>
    </dgm:pt>
    <dgm:pt modelId="{52A63D6A-93F7-4561-BE41-D499031F1E91}" type="parTrans" cxnId="{16141D5B-9B8E-4170-99DD-EB68C5C43E14}">
      <dgm:prSet/>
      <dgm:spPr/>
      <dgm:t>
        <a:bodyPr/>
        <a:lstStyle/>
        <a:p>
          <a:endParaRPr lang="ru-RU"/>
        </a:p>
      </dgm:t>
    </dgm:pt>
    <dgm:pt modelId="{27E99629-A73E-48B9-9762-D97928D6FE68}" type="sibTrans" cxnId="{16141D5B-9B8E-4170-99DD-EB68C5C43E14}">
      <dgm:prSet/>
      <dgm:spPr/>
      <dgm:t>
        <a:bodyPr/>
        <a:lstStyle/>
        <a:p>
          <a:endParaRPr lang="ru-RU"/>
        </a:p>
      </dgm:t>
    </dgm:pt>
    <dgm:pt modelId="{83D96443-E1F8-48D2-8465-BEDCECDA281C}">
      <dgm:prSet phldrT="[Текст]"/>
      <dgm:spPr/>
      <dgm:t>
        <a:bodyPr/>
        <a:lstStyle/>
        <a:p>
          <a:r>
            <a:rPr lang="ru-RU" dirty="0" smtClean="0"/>
            <a:t>Муниципальные органы</a:t>
          </a:r>
          <a:endParaRPr lang="ru-RU" dirty="0"/>
        </a:p>
      </dgm:t>
    </dgm:pt>
    <dgm:pt modelId="{C87835E0-BC38-480C-AC7B-883846CEB8BF}" type="parTrans" cxnId="{9C91DD5B-F476-4197-9750-18ED1D67E8DD}">
      <dgm:prSet/>
      <dgm:spPr/>
      <dgm:t>
        <a:bodyPr/>
        <a:lstStyle/>
        <a:p>
          <a:endParaRPr lang="ru-RU"/>
        </a:p>
      </dgm:t>
    </dgm:pt>
    <dgm:pt modelId="{D055F559-FA33-4885-AD33-863A11771F3F}" type="sibTrans" cxnId="{9C91DD5B-F476-4197-9750-18ED1D67E8DD}">
      <dgm:prSet/>
      <dgm:spPr/>
      <dgm:t>
        <a:bodyPr/>
        <a:lstStyle/>
        <a:p>
          <a:endParaRPr lang="ru-RU"/>
        </a:p>
      </dgm:t>
    </dgm:pt>
    <dgm:pt modelId="{E8A74EE5-4B8D-47E9-8F45-38EE3BE1A453}">
      <dgm:prSet phldrT="[Текст]" custT="1"/>
      <dgm:spPr/>
      <dgm:t>
        <a:bodyPr/>
        <a:lstStyle/>
        <a:p>
          <a:r>
            <a:rPr lang="ru-RU" sz="1500" dirty="0" smtClean="0"/>
            <a:t>требования к закупаемым ими, их территориальными органами (подразделениями) и подведомственными указанным органам казенными учреждениями и бюджетными учреждениями отдельным видам товаров, работ, услуг (в том числе предельные цены товаров, работ, услуг)</a:t>
          </a:r>
        </a:p>
      </dgm:t>
    </dgm:pt>
    <dgm:pt modelId="{03505A00-33C6-469D-AFE1-8BF676DF6C49}" type="parTrans" cxnId="{52A0B55F-2AFC-4CE7-B63F-AABF740E95EC}">
      <dgm:prSet/>
      <dgm:spPr/>
      <dgm:t>
        <a:bodyPr/>
        <a:lstStyle/>
        <a:p>
          <a:endParaRPr lang="ru-RU"/>
        </a:p>
      </dgm:t>
    </dgm:pt>
    <dgm:pt modelId="{9540097B-6F26-4881-8652-11B311DF83E5}" type="sibTrans" cxnId="{52A0B55F-2AFC-4CE7-B63F-AABF740E95EC}">
      <dgm:prSet/>
      <dgm:spPr/>
      <dgm:t>
        <a:bodyPr/>
        <a:lstStyle/>
        <a:p>
          <a:endParaRPr lang="ru-RU"/>
        </a:p>
      </dgm:t>
    </dgm:pt>
    <dgm:pt modelId="{9C1B0FBF-E0BE-4D2D-8CC0-58555A59001C}">
      <dgm:prSet phldrT="[Текст]" custT="1"/>
      <dgm:spPr/>
      <dgm:t>
        <a:bodyPr/>
        <a:lstStyle/>
        <a:p>
          <a:r>
            <a:rPr lang="ru-RU" sz="1500" dirty="0" smtClean="0"/>
            <a:t>и (или) нормативные затраты на обеспечение функций указанных органов и подведомственных им казенных учреждений</a:t>
          </a:r>
          <a:endParaRPr lang="ru-RU" sz="1500" dirty="0"/>
        </a:p>
      </dgm:t>
    </dgm:pt>
    <dgm:pt modelId="{DEA17C5D-5AA7-4182-9E8B-A0AD45923F6A}" type="parTrans" cxnId="{8C9D51C4-E889-47EB-A926-0EAFF5EB0548}">
      <dgm:prSet/>
      <dgm:spPr/>
      <dgm:t>
        <a:bodyPr/>
        <a:lstStyle/>
        <a:p>
          <a:endParaRPr lang="ru-RU"/>
        </a:p>
      </dgm:t>
    </dgm:pt>
    <dgm:pt modelId="{EC86A598-C626-4FF3-819D-2F1E67A4B889}" type="sibTrans" cxnId="{8C9D51C4-E889-47EB-A926-0EAFF5EB0548}">
      <dgm:prSet/>
      <dgm:spPr/>
      <dgm:t>
        <a:bodyPr/>
        <a:lstStyle/>
        <a:p>
          <a:endParaRPr lang="ru-RU"/>
        </a:p>
      </dgm:t>
    </dgm:pt>
    <dgm:pt modelId="{1DBF7B5E-D31D-454F-85DD-839936700559}" type="pres">
      <dgm:prSet presAssocID="{F718B178-6D4C-46D7-BF25-365073D4C02F}" presName="diagram" presStyleCnt="0">
        <dgm:presLayoutVars>
          <dgm:chPref val="1"/>
          <dgm:dir/>
          <dgm:animOne val="branch"/>
          <dgm:animLvl val="lvl"/>
          <dgm:resizeHandles/>
        </dgm:presLayoutVars>
      </dgm:prSet>
      <dgm:spPr/>
      <dgm:t>
        <a:bodyPr/>
        <a:lstStyle/>
        <a:p>
          <a:endParaRPr lang="ru-RU"/>
        </a:p>
      </dgm:t>
    </dgm:pt>
    <dgm:pt modelId="{3632CBC4-1D4D-4232-8F34-DC995F47D6B8}" type="pres">
      <dgm:prSet presAssocID="{4F653C4F-AD47-4BDF-B0EE-7077B6F02BD3}" presName="root" presStyleCnt="0"/>
      <dgm:spPr/>
    </dgm:pt>
    <dgm:pt modelId="{ECB0D0A4-5251-4338-A552-D57374CFCF02}" type="pres">
      <dgm:prSet presAssocID="{4F653C4F-AD47-4BDF-B0EE-7077B6F02BD3}" presName="rootComposite" presStyleCnt="0"/>
      <dgm:spPr/>
    </dgm:pt>
    <dgm:pt modelId="{CF489FFA-6FA1-4CC2-B273-726886688F56}" type="pres">
      <dgm:prSet presAssocID="{4F653C4F-AD47-4BDF-B0EE-7077B6F02BD3}" presName="rootText" presStyleLbl="node1" presStyleIdx="0" presStyleCnt="2" custScaleX="122711" custScaleY="66201" custLinFactNeighborX="592" custLinFactNeighborY="-26440"/>
      <dgm:spPr/>
      <dgm:t>
        <a:bodyPr/>
        <a:lstStyle/>
        <a:p>
          <a:endParaRPr lang="ru-RU"/>
        </a:p>
      </dgm:t>
    </dgm:pt>
    <dgm:pt modelId="{A2F72B9A-C7B7-420C-8710-BDC642E64425}" type="pres">
      <dgm:prSet presAssocID="{4F653C4F-AD47-4BDF-B0EE-7077B6F02BD3}" presName="rootConnector" presStyleLbl="node1" presStyleIdx="0" presStyleCnt="2"/>
      <dgm:spPr/>
      <dgm:t>
        <a:bodyPr/>
        <a:lstStyle/>
        <a:p>
          <a:endParaRPr lang="ru-RU"/>
        </a:p>
      </dgm:t>
    </dgm:pt>
    <dgm:pt modelId="{CD32C0DA-BAE0-477C-A1DF-63D08B11CAA3}" type="pres">
      <dgm:prSet presAssocID="{4F653C4F-AD47-4BDF-B0EE-7077B6F02BD3}" presName="childShape" presStyleCnt="0"/>
      <dgm:spPr/>
    </dgm:pt>
    <dgm:pt modelId="{9AEADD1C-2FBD-4376-98A0-67DD6D7EAFFE}" type="pres">
      <dgm:prSet presAssocID="{A95AD33D-F1E3-4D40-99E0-5B5A60101B65}" presName="Name13" presStyleLbl="parChTrans1D2" presStyleIdx="0" presStyleCnt="4"/>
      <dgm:spPr/>
      <dgm:t>
        <a:bodyPr/>
        <a:lstStyle/>
        <a:p>
          <a:endParaRPr lang="ru-RU"/>
        </a:p>
      </dgm:t>
    </dgm:pt>
    <dgm:pt modelId="{25382732-244F-4EE5-A7D0-B1A0FFDC804D}" type="pres">
      <dgm:prSet presAssocID="{72C600AB-9AA4-4A26-8D8A-8BBB144F702F}" presName="childText" presStyleLbl="bgAcc1" presStyleIdx="0" presStyleCnt="4" custScaleX="186030" custScaleY="168183">
        <dgm:presLayoutVars>
          <dgm:bulletEnabled val="1"/>
        </dgm:presLayoutVars>
      </dgm:prSet>
      <dgm:spPr/>
      <dgm:t>
        <a:bodyPr/>
        <a:lstStyle/>
        <a:p>
          <a:endParaRPr lang="ru-RU"/>
        </a:p>
      </dgm:t>
    </dgm:pt>
    <dgm:pt modelId="{5C0D28D2-5E33-40C0-9EDA-D8CB95699547}" type="pres">
      <dgm:prSet presAssocID="{52A63D6A-93F7-4561-BE41-D499031F1E91}" presName="Name13" presStyleLbl="parChTrans1D2" presStyleIdx="1" presStyleCnt="4"/>
      <dgm:spPr/>
      <dgm:t>
        <a:bodyPr/>
        <a:lstStyle/>
        <a:p>
          <a:endParaRPr lang="ru-RU"/>
        </a:p>
      </dgm:t>
    </dgm:pt>
    <dgm:pt modelId="{9C623E2C-C7DA-4F43-A0ED-DCF090BD22E2}" type="pres">
      <dgm:prSet presAssocID="{3DAC5873-7159-4734-8656-023407D9EEAD}" presName="childText" presStyleLbl="bgAcc1" presStyleIdx="1" presStyleCnt="4" custScaleX="186030" custScaleY="168183">
        <dgm:presLayoutVars>
          <dgm:bulletEnabled val="1"/>
        </dgm:presLayoutVars>
      </dgm:prSet>
      <dgm:spPr/>
      <dgm:t>
        <a:bodyPr/>
        <a:lstStyle/>
        <a:p>
          <a:endParaRPr lang="ru-RU"/>
        </a:p>
      </dgm:t>
    </dgm:pt>
    <dgm:pt modelId="{9AFCF433-514D-4A44-8415-885DBBABB37A}" type="pres">
      <dgm:prSet presAssocID="{83D96443-E1F8-48D2-8465-BEDCECDA281C}" presName="root" presStyleCnt="0"/>
      <dgm:spPr/>
    </dgm:pt>
    <dgm:pt modelId="{1B4DB6FC-7681-4A25-BFE9-0540ABADAC0E}" type="pres">
      <dgm:prSet presAssocID="{83D96443-E1F8-48D2-8465-BEDCECDA281C}" presName="rootComposite" presStyleCnt="0"/>
      <dgm:spPr/>
    </dgm:pt>
    <dgm:pt modelId="{5B5100DC-68F8-4FA1-B24F-CC26C33E81BA}" type="pres">
      <dgm:prSet presAssocID="{83D96443-E1F8-48D2-8465-BEDCECDA281C}" presName="rootText" presStyleLbl="node1" presStyleIdx="1" presStyleCnt="2" custScaleX="122711" custScaleY="66201" custLinFactNeighborX="592" custLinFactNeighborY="-26440"/>
      <dgm:spPr/>
      <dgm:t>
        <a:bodyPr/>
        <a:lstStyle/>
        <a:p>
          <a:endParaRPr lang="ru-RU"/>
        </a:p>
      </dgm:t>
    </dgm:pt>
    <dgm:pt modelId="{80A3CB8E-B48E-47EF-A3D8-0736B721E51C}" type="pres">
      <dgm:prSet presAssocID="{83D96443-E1F8-48D2-8465-BEDCECDA281C}" presName="rootConnector" presStyleLbl="node1" presStyleIdx="1" presStyleCnt="2"/>
      <dgm:spPr/>
      <dgm:t>
        <a:bodyPr/>
        <a:lstStyle/>
        <a:p>
          <a:endParaRPr lang="ru-RU"/>
        </a:p>
      </dgm:t>
    </dgm:pt>
    <dgm:pt modelId="{8B3479E7-C378-4085-88E0-437AC2DEDEBD}" type="pres">
      <dgm:prSet presAssocID="{83D96443-E1F8-48D2-8465-BEDCECDA281C}" presName="childShape" presStyleCnt="0"/>
      <dgm:spPr/>
    </dgm:pt>
    <dgm:pt modelId="{F555F3AB-87A0-418D-9E08-35F4A068AA61}" type="pres">
      <dgm:prSet presAssocID="{03505A00-33C6-469D-AFE1-8BF676DF6C49}" presName="Name13" presStyleLbl="parChTrans1D2" presStyleIdx="2" presStyleCnt="4"/>
      <dgm:spPr/>
      <dgm:t>
        <a:bodyPr/>
        <a:lstStyle/>
        <a:p>
          <a:endParaRPr lang="ru-RU"/>
        </a:p>
      </dgm:t>
    </dgm:pt>
    <dgm:pt modelId="{6EAC0685-31EE-4218-A187-34ED55B51605}" type="pres">
      <dgm:prSet presAssocID="{E8A74EE5-4B8D-47E9-8F45-38EE3BE1A453}" presName="childText" presStyleLbl="bgAcc1" presStyleIdx="2" presStyleCnt="4" custScaleX="186030" custScaleY="168183">
        <dgm:presLayoutVars>
          <dgm:bulletEnabled val="1"/>
        </dgm:presLayoutVars>
      </dgm:prSet>
      <dgm:spPr/>
      <dgm:t>
        <a:bodyPr/>
        <a:lstStyle/>
        <a:p>
          <a:endParaRPr lang="ru-RU"/>
        </a:p>
      </dgm:t>
    </dgm:pt>
    <dgm:pt modelId="{B2D916C8-3E7A-47C2-8C4A-3996F79C8EB6}" type="pres">
      <dgm:prSet presAssocID="{DEA17C5D-5AA7-4182-9E8B-A0AD45923F6A}" presName="Name13" presStyleLbl="parChTrans1D2" presStyleIdx="3" presStyleCnt="4"/>
      <dgm:spPr/>
      <dgm:t>
        <a:bodyPr/>
        <a:lstStyle/>
        <a:p>
          <a:endParaRPr lang="ru-RU"/>
        </a:p>
      </dgm:t>
    </dgm:pt>
    <dgm:pt modelId="{297A7EFD-EB62-4816-B878-E7CA0BD73E3F}" type="pres">
      <dgm:prSet presAssocID="{9C1B0FBF-E0BE-4D2D-8CC0-58555A59001C}" presName="childText" presStyleLbl="bgAcc1" presStyleIdx="3" presStyleCnt="4" custScaleX="186030" custScaleY="168183">
        <dgm:presLayoutVars>
          <dgm:bulletEnabled val="1"/>
        </dgm:presLayoutVars>
      </dgm:prSet>
      <dgm:spPr/>
      <dgm:t>
        <a:bodyPr/>
        <a:lstStyle/>
        <a:p>
          <a:endParaRPr lang="ru-RU"/>
        </a:p>
      </dgm:t>
    </dgm:pt>
  </dgm:ptLst>
  <dgm:cxnLst>
    <dgm:cxn modelId="{7434429C-A492-4208-9222-118C3D6C5C12}" type="presOf" srcId="{A95AD33D-F1E3-4D40-99E0-5B5A60101B65}" destId="{9AEADD1C-2FBD-4376-98A0-67DD6D7EAFFE}" srcOrd="0" destOrd="0" presId="urn:microsoft.com/office/officeart/2005/8/layout/hierarchy3"/>
    <dgm:cxn modelId="{2EB2DE9B-3A32-4BF9-8D3A-856C95BA0570}" type="presOf" srcId="{83D96443-E1F8-48D2-8465-BEDCECDA281C}" destId="{80A3CB8E-B48E-47EF-A3D8-0736B721E51C}" srcOrd="1" destOrd="0" presId="urn:microsoft.com/office/officeart/2005/8/layout/hierarchy3"/>
    <dgm:cxn modelId="{8C9D51C4-E889-47EB-A926-0EAFF5EB0548}" srcId="{83D96443-E1F8-48D2-8465-BEDCECDA281C}" destId="{9C1B0FBF-E0BE-4D2D-8CC0-58555A59001C}" srcOrd="1" destOrd="0" parTransId="{DEA17C5D-5AA7-4182-9E8B-A0AD45923F6A}" sibTransId="{EC86A598-C626-4FF3-819D-2F1E67A4B889}"/>
    <dgm:cxn modelId="{A6253816-906A-4763-A69E-F52984499891}" type="presOf" srcId="{4F653C4F-AD47-4BDF-B0EE-7077B6F02BD3}" destId="{A2F72B9A-C7B7-420C-8710-BDC642E64425}" srcOrd="1" destOrd="0" presId="urn:microsoft.com/office/officeart/2005/8/layout/hierarchy3"/>
    <dgm:cxn modelId="{B2665014-D5A7-48FD-B372-59B4F9ABBC61}" type="presOf" srcId="{E8A74EE5-4B8D-47E9-8F45-38EE3BE1A453}" destId="{6EAC0685-31EE-4218-A187-34ED55B51605}" srcOrd="0" destOrd="0" presId="urn:microsoft.com/office/officeart/2005/8/layout/hierarchy3"/>
    <dgm:cxn modelId="{DD11824B-FD25-4222-91B5-AE6871C964B1}" type="presOf" srcId="{72C600AB-9AA4-4A26-8D8A-8BBB144F702F}" destId="{25382732-244F-4EE5-A7D0-B1A0FFDC804D}" srcOrd="0" destOrd="0" presId="urn:microsoft.com/office/officeart/2005/8/layout/hierarchy3"/>
    <dgm:cxn modelId="{9CE55FE9-A74A-4A47-8DE8-0D7DFA813A93}" type="presOf" srcId="{3DAC5873-7159-4734-8656-023407D9EEAD}" destId="{9C623E2C-C7DA-4F43-A0ED-DCF090BD22E2}" srcOrd="0" destOrd="0" presId="urn:microsoft.com/office/officeart/2005/8/layout/hierarchy3"/>
    <dgm:cxn modelId="{05E9C3B9-FFD2-4C49-969B-45A15CF472FC}" type="presOf" srcId="{83D96443-E1F8-48D2-8465-BEDCECDA281C}" destId="{5B5100DC-68F8-4FA1-B24F-CC26C33E81BA}" srcOrd="0" destOrd="0" presId="urn:microsoft.com/office/officeart/2005/8/layout/hierarchy3"/>
    <dgm:cxn modelId="{90EE6741-6023-4B60-A4F1-96063A9A5480}" type="presOf" srcId="{DEA17C5D-5AA7-4182-9E8B-A0AD45923F6A}" destId="{B2D916C8-3E7A-47C2-8C4A-3996F79C8EB6}" srcOrd="0" destOrd="0" presId="urn:microsoft.com/office/officeart/2005/8/layout/hierarchy3"/>
    <dgm:cxn modelId="{52D52405-E487-4607-A56E-2462A89C42EE}" srcId="{4F653C4F-AD47-4BDF-B0EE-7077B6F02BD3}" destId="{72C600AB-9AA4-4A26-8D8A-8BBB144F702F}" srcOrd="0" destOrd="0" parTransId="{A95AD33D-F1E3-4D40-99E0-5B5A60101B65}" sibTransId="{49097718-04E0-4FD4-81FC-3D32C3006379}"/>
    <dgm:cxn modelId="{89EFC0FF-EDE8-4E52-B13B-75E96CBEF798}" type="presOf" srcId="{F718B178-6D4C-46D7-BF25-365073D4C02F}" destId="{1DBF7B5E-D31D-454F-85DD-839936700559}" srcOrd="0" destOrd="0" presId="urn:microsoft.com/office/officeart/2005/8/layout/hierarchy3"/>
    <dgm:cxn modelId="{79C7949A-6405-4AE1-9DC1-124A6418D4A2}" type="presOf" srcId="{4F653C4F-AD47-4BDF-B0EE-7077B6F02BD3}" destId="{CF489FFA-6FA1-4CC2-B273-726886688F56}" srcOrd="0" destOrd="0" presId="urn:microsoft.com/office/officeart/2005/8/layout/hierarchy3"/>
    <dgm:cxn modelId="{B6C2DA84-7323-4446-A748-35DEDF394CB0}" type="presOf" srcId="{52A63D6A-93F7-4561-BE41-D499031F1E91}" destId="{5C0D28D2-5E33-40C0-9EDA-D8CB95699547}" srcOrd="0" destOrd="0" presId="urn:microsoft.com/office/officeart/2005/8/layout/hierarchy3"/>
    <dgm:cxn modelId="{4176EDBE-18D7-4E16-B5D3-8CB4CFEFA86E}" type="presOf" srcId="{03505A00-33C6-469D-AFE1-8BF676DF6C49}" destId="{F555F3AB-87A0-418D-9E08-35F4A068AA61}" srcOrd="0" destOrd="0" presId="urn:microsoft.com/office/officeart/2005/8/layout/hierarchy3"/>
    <dgm:cxn modelId="{21F12526-B376-4EA1-9FAA-EC4900122A91}" srcId="{F718B178-6D4C-46D7-BF25-365073D4C02F}" destId="{4F653C4F-AD47-4BDF-B0EE-7077B6F02BD3}" srcOrd="0" destOrd="0" parTransId="{DF200075-828F-4E46-A9AA-8163F52FF708}" sibTransId="{0E65491B-AEB8-4F98-BDA7-AB7643D3E511}"/>
    <dgm:cxn modelId="{16141D5B-9B8E-4170-99DD-EB68C5C43E14}" srcId="{4F653C4F-AD47-4BDF-B0EE-7077B6F02BD3}" destId="{3DAC5873-7159-4734-8656-023407D9EEAD}" srcOrd="1" destOrd="0" parTransId="{52A63D6A-93F7-4561-BE41-D499031F1E91}" sibTransId="{27E99629-A73E-48B9-9762-D97928D6FE68}"/>
    <dgm:cxn modelId="{9C91DD5B-F476-4197-9750-18ED1D67E8DD}" srcId="{F718B178-6D4C-46D7-BF25-365073D4C02F}" destId="{83D96443-E1F8-48D2-8465-BEDCECDA281C}" srcOrd="1" destOrd="0" parTransId="{C87835E0-BC38-480C-AC7B-883846CEB8BF}" sibTransId="{D055F559-FA33-4885-AD33-863A11771F3F}"/>
    <dgm:cxn modelId="{52A0B55F-2AFC-4CE7-B63F-AABF740E95EC}" srcId="{83D96443-E1F8-48D2-8465-BEDCECDA281C}" destId="{E8A74EE5-4B8D-47E9-8F45-38EE3BE1A453}" srcOrd="0" destOrd="0" parTransId="{03505A00-33C6-469D-AFE1-8BF676DF6C49}" sibTransId="{9540097B-6F26-4881-8652-11B311DF83E5}"/>
    <dgm:cxn modelId="{21C712F9-EDF9-4FEC-B205-EEAD218231C5}" type="presOf" srcId="{9C1B0FBF-E0BE-4D2D-8CC0-58555A59001C}" destId="{297A7EFD-EB62-4816-B878-E7CA0BD73E3F}" srcOrd="0" destOrd="0" presId="urn:microsoft.com/office/officeart/2005/8/layout/hierarchy3"/>
    <dgm:cxn modelId="{6CBCBF94-A543-4907-8E3E-3CB1E75FBE29}" type="presParOf" srcId="{1DBF7B5E-D31D-454F-85DD-839936700559}" destId="{3632CBC4-1D4D-4232-8F34-DC995F47D6B8}" srcOrd="0" destOrd="0" presId="urn:microsoft.com/office/officeart/2005/8/layout/hierarchy3"/>
    <dgm:cxn modelId="{824DD06D-F735-4320-BAD7-BF06F432C863}" type="presParOf" srcId="{3632CBC4-1D4D-4232-8F34-DC995F47D6B8}" destId="{ECB0D0A4-5251-4338-A552-D57374CFCF02}" srcOrd="0" destOrd="0" presId="urn:microsoft.com/office/officeart/2005/8/layout/hierarchy3"/>
    <dgm:cxn modelId="{318FB643-A580-4913-A534-B1DAD13CBF85}" type="presParOf" srcId="{ECB0D0A4-5251-4338-A552-D57374CFCF02}" destId="{CF489FFA-6FA1-4CC2-B273-726886688F56}" srcOrd="0" destOrd="0" presId="urn:microsoft.com/office/officeart/2005/8/layout/hierarchy3"/>
    <dgm:cxn modelId="{EC94F25A-5447-452C-9DEE-D91D9BC8CA11}" type="presParOf" srcId="{ECB0D0A4-5251-4338-A552-D57374CFCF02}" destId="{A2F72B9A-C7B7-420C-8710-BDC642E64425}" srcOrd="1" destOrd="0" presId="urn:microsoft.com/office/officeart/2005/8/layout/hierarchy3"/>
    <dgm:cxn modelId="{A5BEEE94-5627-4CB1-946C-ACF5387295AC}" type="presParOf" srcId="{3632CBC4-1D4D-4232-8F34-DC995F47D6B8}" destId="{CD32C0DA-BAE0-477C-A1DF-63D08B11CAA3}" srcOrd="1" destOrd="0" presId="urn:microsoft.com/office/officeart/2005/8/layout/hierarchy3"/>
    <dgm:cxn modelId="{61EBD4B3-2388-446C-B4C9-84E38D42A925}" type="presParOf" srcId="{CD32C0DA-BAE0-477C-A1DF-63D08B11CAA3}" destId="{9AEADD1C-2FBD-4376-98A0-67DD6D7EAFFE}" srcOrd="0" destOrd="0" presId="urn:microsoft.com/office/officeart/2005/8/layout/hierarchy3"/>
    <dgm:cxn modelId="{784F7115-8451-4F9E-81E8-8D2D459F1C12}" type="presParOf" srcId="{CD32C0DA-BAE0-477C-A1DF-63D08B11CAA3}" destId="{25382732-244F-4EE5-A7D0-B1A0FFDC804D}" srcOrd="1" destOrd="0" presId="urn:microsoft.com/office/officeart/2005/8/layout/hierarchy3"/>
    <dgm:cxn modelId="{53AA51B2-136E-43A5-8EAC-4C3A4B164EF5}" type="presParOf" srcId="{CD32C0DA-BAE0-477C-A1DF-63D08B11CAA3}" destId="{5C0D28D2-5E33-40C0-9EDA-D8CB95699547}" srcOrd="2" destOrd="0" presId="urn:microsoft.com/office/officeart/2005/8/layout/hierarchy3"/>
    <dgm:cxn modelId="{41AC6345-0BA3-4B0A-98FF-C1A289FE6AD9}" type="presParOf" srcId="{CD32C0DA-BAE0-477C-A1DF-63D08B11CAA3}" destId="{9C623E2C-C7DA-4F43-A0ED-DCF090BD22E2}" srcOrd="3" destOrd="0" presId="urn:microsoft.com/office/officeart/2005/8/layout/hierarchy3"/>
    <dgm:cxn modelId="{D47828AD-6519-4B04-8DCE-BBFBDC0F78FC}" type="presParOf" srcId="{1DBF7B5E-D31D-454F-85DD-839936700559}" destId="{9AFCF433-514D-4A44-8415-885DBBABB37A}" srcOrd="1" destOrd="0" presId="urn:microsoft.com/office/officeart/2005/8/layout/hierarchy3"/>
    <dgm:cxn modelId="{5283C74E-A0D0-46D4-9AB0-5F17CCB0A4F3}" type="presParOf" srcId="{9AFCF433-514D-4A44-8415-885DBBABB37A}" destId="{1B4DB6FC-7681-4A25-BFE9-0540ABADAC0E}" srcOrd="0" destOrd="0" presId="urn:microsoft.com/office/officeart/2005/8/layout/hierarchy3"/>
    <dgm:cxn modelId="{8E4E689B-62B6-4AAE-980F-1D9CAA95699F}" type="presParOf" srcId="{1B4DB6FC-7681-4A25-BFE9-0540ABADAC0E}" destId="{5B5100DC-68F8-4FA1-B24F-CC26C33E81BA}" srcOrd="0" destOrd="0" presId="urn:microsoft.com/office/officeart/2005/8/layout/hierarchy3"/>
    <dgm:cxn modelId="{2041988C-30CE-43E0-BAC7-FC2C7D965D46}" type="presParOf" srcId="{1B4DB6FC-7681-4A25-BFE9-0540ABADAC0E}" destId="{80A3CB8E-B48E-47EF-A3D8-0736B721E51C}" srcOrd="1" destOrd="0" presId="urn:microsoft.com/office/officeart/2005/8/layout/hierarchy3"/>
    <dgm:cxn modelId="{0354C9D0-6037-4656-A949-81F98B2CD82A}" type="presParOf" srcId="{9AFCF433-514D-4A44-8415-885DBBABB37A}" destId="{8B3479E7-C378-4085-88E0-437AC2DEDEBD}" srcOrd="1" destOrd="0" presId="urn:microsoft.com/office/officeart/2005/8/layout/hierarchy3"/>
    <dgm:cxn modelId="{605031EA-533A-49ED-963F-B0F089B212A2}" type="presParOf" srcId="{8B3479E7-C378-4085-88E0-437AC2DEDEBD}" destId="{F555F3AB-87A0-418D-9E08-35F4A068AA61}" srcOrd="0" destOrd="0" presId="urn:microsoft.com/office/officeart/2005/8/layout/hierarchy3"/>
    <dgm:cxn modelId="{D7421EE4-C532-4AC0-BE96-AEA44F19BEBB}" type="presParOf" srcId="{8B3479E7-C378-4085-88E0-437AC2DEDEBD}" destId="{6EAC0685-31EE-4218-A187-34ED55B51605}" srcOrd="1" destOrd="0" presId="urn:microsoft.com/office/officeart/2005/8/layout/hierarchy3"/>
    <dgm:cxn modelId="{8D96E2B3-DD14-4A04-A5ED-BF852205201C}" type="presParOf" srcId="{8B3479E7-C378-4085-88E0-437AC2DEDEBD}" destId="{B2D916C8-3E7A-47C2-8C4A-3996F79C8EB6}" srcOrd="2" destOrd="0" presId="urn:microsoft.com/office/officeart/2005/8/layout/hierarchy3"/>
    <dgm:cxn modelId="{A21F195F-6A4C-4F5D-92A3-40D9A000A26D}" type="presParOf" srcId="{8B3479E7-C378-4085-88E0-437AC2DEDEBD}" destId="{297A7EFD-EB62-4816-B878-E7CA0BD73E3F}" srcOrd="3" destOrd="0" presId="urn:microsoft.com/office/officeart/2005/8/layout/hierarchy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B219A48-1B8C-4933-B2FF-FD40B7386045}" type="doc">
      <dgm:prSet loTypeId="urn:microsoft.com/office/officeart/2005/8/layout/hProcess9" loCatId="process" qsTypeId="urn:microsoft.com/office/officeart/2005/8/quickstyle/simple3" qsCatId="simple" csTypeId="urn:microsoft.com/office/officeart/2005/8/colors/accent1_2" csCatId="accent1" phldr="1"/>
      <dgm:spPr/>
    </dgm:pt>
    <dgm:pt modelId="{9D6E6D0B-5D9C-4DAE-8CC9-762DE941CDAC}">
      <dgm:prSet phldrT="[Текст]" custT="1"/>
      <dgm:spPr/>
      <dgm:t>
        <a:bodyPr/>
        <a:lstStyle/>
        <a:p>
          <a:r>
            <a:rPr lang="ru-RU" sz="1800" dirty="0" smtClean="0"/>
            <a:t>Обязательный перечень отдельных видов товаров, работ, услуг, их потребительские свойства и иные характеристики </a:t>
          </a:r>
        </a:p>
      </dgm:t>
    </dgm:pt>
    <dgm:pt modelId="{D78065DF-5C32-40E7-A9AE-7C33FBD967C1}" type="parTrans" cxnId="{5D08F617-1645-47BD-A805-DCB0E9243B3C}">
      <dgm:prSet/>
      <dgm:spPr/>
      <dgm:t>
        <a:bodyPr/>
        <a:lstStyle/>
        <a:p>
          <a:endParaRPr lang="ru-RU" sz="1800"/>
        </a:p>
      </dgm:t>
    </dgm:pt>
    <dgm:pt modelId="{230B8276-7DDA-4F08-9921-85D26EB28A88}" type="sibTrans" cxnId="{5D08F617-1645-47BD-A805-DCB0E9243B3C}">
      <dgm:prSet/>
      <dgm:spPr/>
      <dgm:t>
        <a:bodyPr/>
        <a:lstStyle/>
        <a:p>
          <a:endParaRPr lang="ru-RU" sz="1800"/>
        </a:p>
      </dgm:t>
    </dgm:pt>
    <dgm:pt modelId="{94DD1BFC-3443-4C52-BC9D-62A419D544F5}">
      <dgm:prSet phldrT="[Текст]" custT="1"/>
      <dgm:spPr/>
      <dgm:t>
        <a:bodyPr/>
        <a:lstStyle/>
        <a:p>
          <a:r>
            <a:rPr lang="ru-RU" sz="1800" dirty="0" smtClean="0"/>
            <a:t> Порядок формирования и ведения государственными органами ведомственного перечня и его форма</a:t>
          </a:r>
        </a:p>
      </dgm:t>
    </dgm:pt>
    <dgm:pt modelId="{49CE9EFC-B984-4316-9949-7FAB4FEED56B}" type="parTrans" cxnId="{FCEBE657-D837-4DED-A369-819BDD20F5E0}">
      <dgm:prSet/>
      <dgm:spPr/>
      <dgm:t>
        <a:bodyPr/>
        <a:lstStyle/>
        <a:p>
          <a:endParaRPr lang="ru-RU" sz="1800"/>
        </a:p>
      </dgm:t>
    </dgm:pt>
    <dgm:pt modelId="{D55D8980-5DCC-46F0-969A-7BB0C5EE46DA}" type="sibTrans" cxnId="{FCEBE657-D837-4DED-A369-819BDD20F5E0}">
      <dgm:prSet/>
      <dgm:spPr/>
      <dgm:t>
        <a:bodyPr/>
        <a:lstStyle/>
        <a:p>
          <a:endParaRPr lang="ru-RU" sz="1800"/>
        </a:p>
      </dgm:t>
    </dgm:pt>
    <dgm:pt modelId="{128312D6-72F5-4C7B-84B1-17BD919E6C66}">
      <dgm:prSet phldrT="[Текст]" custT="1"/>
      <dgm:spPr/>
      <dgm:t>
        <a:bodyPr/>
        <a:lstStyle/>
        <a:p>
          <a:r>
            <a:rPr lang="ru-RU" sz="1800" dirty="0" smtClean="0"/>
            <a:t>Порядок применения обязательных критериев отбора отдельных видов товаров, работ, услуг, значения этих критериев</a:t>
          </a:r>
        </a:p>
      </dgm:t>
    </dgm:pt>
    <dgm:pt modelId="{26B603C7-D7AA-4180-B51B-C364F8AF37FC}" type="parTrans" cxnId="{40D5F4A2-7265-43C2-B93C-2FB4076FF0E4}">
      <dgm:prSet/>
      <dgm:spPr/>
      <dgm:t>
        <a:bodyPr/>
        <a:lstStyle/>
        <a:p>
          <a:endParaRPr lang="ru-RU" sz="1800"/>
        </a:p>
      </dgm:t>
    </dgm:pt>
    <dgm:pt modelId="{24077AD5-6DAB-4C37-BBAC-889FA9BFC014}" type="sibTrans" cxnId="{40D5F4A2-7265-43C2-B93C-2FB4076FF0E4}">
      <dgm:prSet/>
      <dgm:spPr/>
      <dgm:t>
        <a:bodyPr/>
        <a:lstStyle/>
        <a:p>
          <a:endParaRPr lang="ru-RU" sz="1800"/>
        </a:p>
      </dgm:t>
    </dgm:pt>
    <dgm:pt modelId="{B7E7EA8F-7B7B-43A3-8AEA-DB82C4A827CB}" type="pres">
      <dgm:prSet presAssocID="{BB219A48-1B8C-4933-B2FF-FD40B7386045}" presName="CompostProcess" presStyleCnt="0">
        <dgm:presLayoutVars>
          <dgm:dir/>
          <dgm:resizeHandles val="exact"/>
        </dgm:presLayoutVars>
      </dgm:prSet>
      <dgm:spPr/>
    </dgm:pt>
    <dgm:pt modelId="{3C6E6E9B-E109-44A1-9B11-D49FFCE94F8F}" type="pres">
      <dgm:prSet presAssocID="{BB219A48-1B8C-4933-B2FF-FD40B7386045}" presName="arrow" presStyleLbl="bgShp" presStyleIdx="0" presStyleCnt="1"/>
      <dgm:spPr/>
    </dgm:pt>
    <dgm:pt modelId="{A436E79D-2C70-4C68-8134-1991C9631D59}" type="pres">
      <dgm:prSet presAssocID="{BB219A48-1B8C-4933-B2FF-FD40B7386045}" presName="linearProcess" presStyleCnt="0"/>
      <dgm:spPr/>
    </dgm:pt>
    <dgm:pt modelId="{EA075BEA-7AB8-4C7E-8F8A-B4E16291EABF}" type="pres">
      <dgm:prSet presAssocID="{9D6E6D0B-5D9C-4DAE-8CC9-762DE941CDAC}" presName="textNode" presStyleLbl="node1" presStyleIdx="0" presStyleCnt="3">
        <dgm:presLayoutVars>
          <dgm:bulletEnabled val="1"/>
        </dgm:presLayoutVars>
      </dgm:prSet>
      <dgm:spPr/>
      <dgm:t>
        <a:bodyPr/>
        <a:lstStyle/>
        <a:p>
          <a:endParaRPr lang="ru-RU"/>
        </a:p>
      </dgm:t>
    </dgm:pt>
    <dgm:pt modelId="{CF3EF931-2FF4-4C01-82E7-FC60478DD0EF}" type="pres">
      <dgm:prSet presAssocID="{230B8276-7DDA-4F08-9921-85D26EB28A88}" presName="sibTrans" presStyleCnt="0"/>
      <dgm:spPr/>
    </dgm:pt>
    <dgm:pt modelId="{9C660805-2C3B-4DAA-ACBB-30CE5A8BEEE9}" type="pres">
      <dgm:prSet presAssocID="{94DD1BFC-3443-4C52-BC9D-62A419D544F5}" presName="textNode" presStyleLbl="node1" presStyleIdx="1" presStyleCnt="3">
        <dgm:presLayoutVars>
          <dgm:bulletEnabled val="1"/>
        </dgm:presLayoutVars>
      </dgm:prSet>
      <dgm:spPr/>
      <dgm:t>
        <a:bodyPr/>
        <a:lstStyle/>
        <a:p>
          <a:endParaRPr lang="ru-RU"/>
        </a:p>
      </dgm:t>
    </dgm:pt>
    <dgm:pt modelId="{E8DE2DCC-F0BA-4E3E-B27D-DC8988591748}" type="pres">
      <dgm:prSet presAssocID="{D55D8980-5DCC-46F0-969A-7BB0C5EE46DA}" presName="sibTrans" presStyleCnt="0"/>
      <dgm:spPr/>
    </dgm:pt>
    <dgm:pt modelId="{7F21F613-89F7-49CC-B2EE-1BFE7EA58DBB}" type="pres">
      <dgm:prSet presAssocID="{128312D6-72F5-4C7B-84B1-17BD919E6C66}" presName="textNode" presStyleLbl="node1" presStyleIdx="2" presStyleCnt="3">
        <dgm:presLayoutVars>
          <dgm:bulletEnabled val="1"/>
        </dgm:presLayoutVars>
      </dgm:prSet>
      <dgm:spPr/>
      <dgm:t>
        <a:bodyPr/>
        <a:lstStyle/>
        <a:p>
          <a:endParaRPr lang="ru-RU"/>
        </a:p>
      </dgm:t>
    </dgm:pt>
  </dgm:ptLst>
  <dgm:cxnLst>
    <dgm:cxn modelId="{79A80F7D-4AEE-438E-84A2-19745DE64390}" type="presOf" srcId="{BB219A48-1B8C-4933-B2FF-FD40B7386045}" destId="{B7E7EA8F-7B7B-43A3-8AEA-DB82C4A827CB}" srcOrd="0" destOrd="0" presId="urn:microsoft.com/office/officeart/2005/8/layout/hProcess9"/>
    <dgm:cxn modelId="{B3216266-BF81-4861-A630-D4D774468581}" type="presOf" srcId="{9D6E6D0B-5D9C-4DAE-8CC9-762DE941CDAC}" destId="{EA075BEA-7AB8-4C7E-8F8A-B4E16291EABF}" srcOrd="0" destOrd="0" presId="urn:microsoft.com/office/officeart/2005/8/layout/hProcess9"/>
    <dgm:cxn modelId="{5CA68574-C04F-4234-8E49-A7B61CB5628E}" type="presOf" srcId="{128312D6-72F5-4C7B-84B1-17BD919E6C66}" destId="{7F21F613-89F7-49CC-B2EE-1BFE7EA58DBB}" srcOrd="0" destOrd="0" presId="urn:microsoft.com/office/officeart/2005/8/layout/hProcess9"/>
    <dgm:cxn modelId="{40D5F4A2-7265-43C2-B93C-2FB4076FF0E4}" srcId="{BB219A48-1B8C-4933-B2FF-FD40B7386045}" destId="{128312D6-72F5-4C7B-84B1-17BD919E6C66}" srcOrd="2" destOrd="0" parTransId="{26B603C7-D7AA-4180-B51B-C364F8AF37FC}" sibTransId="{24077AD5-6DAB-4C37-BBAC-889FA9BFC014}"/>
    <dgm:cxn modelId="{5D08F617-1645-47BD-A805-DCB0E9243B3C}" srcId="{BB219A48-1B8C-4933-B2FF-FD40B7386045}" destId="{9D6E6D0B-5D9C-4DAE-8CC9-762DE941CDAC}" srcOrd="0" destOrd="0" parTransId="{D78065DF-5C32-40E7-A9AE-7C33FBD967C1}" sibTransId="{230B8276-7DDA-4F08-9921-85D26EB28A88}"/>
    <dgm:cxn modelId="{AA5CFBFF-81E7-47B5-8027-2029E6B81E58}" type="presOf" srcId="{94DD1BFC-3443-4C52-BC9D-62A419D544F5}" destId="{9C660805-2C3B-4DAA-ACBB-30CE5A8BEEE9}" srcOrd="0" destOrd="0" presId="urn:microsoft.com/office/officeart/2005/8/layout/hProcess9"/>
    <dgm:cxn modelId="{FCEBE657-D837-4DED-A369-819BDD20F5E0}" srcId="{BB219A48-1B8C-4933-B2FF-FD40B7386045}" destId="{94DD1BFC-3443-4C52-BC9D-62A419D544F5}" srcOrd="1" destOrd="0" parTransId="{49CE9EFC-B984-4316-9949-7FAB4FEED56B}" sibTransId="{D55D8980-5DCC-46F0-969A-7BB0C5EE46DA}"/>
    <dgm:cxn modelId="{2F5874F7-047D-462C-8481-06D70B438336}" type="presParOf" srcId="{B7E7EA8F-7B7B-43A3-8AEA-DB82C4A827CB}" destId="{3C6E6E9B-E109-44A1-9B11-D49FFCE94F8F}" srcOrd="0" destOrd="0" presId="urn:microsoft.com/office/officeart/2005/8/layout/hProcess9"/>
    <dgm:cxn modelId="{855F2996-67CC-4643-AF0D-023C5AB902AE}" type="presParOf" srcId="{B7E7EA8F-7B7B-43A3-8AEA-DB82C4A827CB}" destId="{A436E79D-2C70-4C68-8134-1991C9631D59}" srcOrd="1" destOrd="0" presId="urn:microsoft.com/office/officeart/2005/8/layout/hProcess9"/>
    <dgm:cxn modelId="{1F271360-65CD-4050-9F29-00DF41D14F0B}" type="presParOf" srcId="{A436E79D-2C70-4C68-8134-1991C9631D59}" destId="{EA075BEA-7AB8-4C7E-8F8A-B4E16291EABF}" srcOrd="0" destOrd="0" presId="urn:microsoft.com/office/officeart/2005/8/layout/hProcess9"/>
    <dgm:cxn modelId="{D71FE3FB-CB0F-4BBE-AC3B-010E7C78187C}" type="presParOf" srcId="{A436E79D-2C70-4C68-8134-1991C9631D59}" destId="{CF3EF931-2FF4-4C01-82E7-FC60478DD0EF}" srcOrd="1" destOrd="0" presId="urn:microsoft.com/office/officeart/2005/8/layout/hProcess9"/>
    <dgm:cxn modelId="{CDBEA16A-0CDF-43B3-AF4C-F4C422AFE7DD}" type="presParOf" srcId="{A436E79D-2C70-4C68-8134-1991C9631D59}" destId="{9C660805-2C3B-4DAA-ACBB-30CE5A8BEEE9}" srcOrd="2" destOrd="0" presId="urn:microsoft.com/office/officeart/2005/8/layout/hProcess9"/>
    <dgm:cxn modelId="{FD57A170-41E6-42AC-B919-B6C04FC1F433}" type="presParOf" srcId="{A436E79D-2C70-4C68-8134-1991C9631D59}" destId="{E8DE2DCC-F0BA-4E3E-B27D-DC8988591748}" srcOrd="3" destOrd="0" presId="urn:microsoft.com/office/officeart/2005/8/layout/hProcess9"/>
    <dgm:cxn modelId="{5DD6FEC9-1369-4C15-A21F-2C0406AA82D9}" type="presParOf" srcId="{A436E79D-2C70-4C68-8134-1991C9631D59}" destId="{7F21F613-89F7-49CC-B2EE-1BFE7EA58DBB}" srcOrd="4" destOrd="0" presId="urn:microsoft.com/office/officeart/2005/8/layout/hProcess9"/>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B19F810-398F-48FC-8908-EFFE0DFC1CC2}"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ru-RU"/>
        </a:p>
      </dgm:t>
    </dgm:pt>
    <dgm:pt modelId="{C7DF814F-6535-422E-B6B3-82DD16D504F8}">
      <dgm:prSet phldrT="[Текст]"/>
      <dgm:spPr/>
      <dgm:t>
        <a:bodyPr/>
        <a:lstStyle/>
        <a:p>
          <a:r>
            <a:rPr lang="ru-RU" dirty="0" smtClean="0"/>
            <a:t>Планы закупок</a:t>
          </a:r>
          <a:br>
            <a:rPr lang="ru-RU" dirty="0" smtClean="0"/>
          </a:br>
          <a:r>
            <a:rPr lang="ru-RU" dirty="0" smtClean="0"/>
            <a:t>Постановление Правительства РФ от 21.11.2013 № 1043</a:t>
          </a:r>
          <a:endParaRPr lang="ru-RU" dirty="0"/>
        </a:p>
      </dgm:t>
    </dgm:pt>
    <dgm:pt modelId="{DAB3DAA3-EEC2-444A-9B41-D6CC4C624BFC}" type="parTrans" cxnId="{366EFACB-56EC-4724-A637-9EF82E3ECBC1}">
      <dgm:prSet/>
      <dgm:spPr/>
      <dgm:t>
        <a:bodyPr/>
        <a:lstStyle/>
        <a:p>
          <a:endParaRPr lang="ru-RU"/>
        </a:p>
      </dgm:t>
    </dgm:pt>
    <dgm:pt modelId="{56C390DD-1EAF-4133-A330-B1ED279E998C}" type="sibTrans" cxnId="{366EFACB-56EC-4724-A637-9EF82E3ECBC1}">
      <dgm:prSet/>
      <dgm:spPr/>
      <dgm:t>
        <a:bodyPr/>
        <a:lstStyle/>
        <a:p>
          <a:endParaRPr lang="ru-RU"/>
        </a:p>
      </dgm:t>
    </dgm:pt>
    <dgm:pt modelId="{CA725F8C-91D0-460D-989C-0BBEA83610C6}">
      <dgm:prSet phldrT="[Текст]" custT="1"/>
      <dgm:spPr/>
      <dgm:t>
        <a:bodyPr/>
        <a:lstStyle/>
        <a:p>
          <a:r>
            <a:rPr lang="ru-RU" sz="1800" dirty="0" smtClean="0"/>
            <a:t>формируются на срок, соответствующий сроку действия закона (решения) о бюджете на очередной финансовый год и плановый период, законов о бюджетах внебюджетных фондов на очередной финансовый год и плановый период</a:t>
          </a:r>
          <a:endParaRPr lang="ru-RU" sz="1800" dirty="0"/>
        </a:p>
      </dgm:t>
    </dgm:pt>
    <dgm:pt modelId="{8E6E197C-843D-49F4-B882-C02C1C9FF8A8}" type="parTrans" cxnId="{ACE88CA6-7233-4274-81A0-D37EA84950A4}">
      <dgm:prSet/>
      <dgm:spPr/>
      <dgm:t>
        <a:bodyPr/>
        <a:lstStyle/>
        <a:p>
          <a:endParaRPr lang="ru-RU"/>
        </a:p>
      </dgm:t>
    </dgm:pt>
    <dgm:pt modelId="{16413622-4911-45CB-9998-C4392CD70D27}" type="sibTrans" cxnId="{ACE88CA6-7233-4274-81A0-D37EA84950A4}">
      <dgm:prSet/>
      <dgm:spPr/>
      <dgm:t>
        <a:bodyPr/>
        <a:lstStyle/>
        <a:p>
          <a:endParaRPr lang="ru-RU"/>
        </a:p>
      </dgm:t>
    </dgm:pt>
    <dgm:pt modelId="{30DD3C33-B268-478B-BD42-A7215BE2CD7C}">
      <dgm:prSet phldrT="[Текст]" custT="1"/>
      <dgm:spPr/>
      <dgm:t>
        <a:bodyPr/>
        <a:lstStyle/>
        <a:p>
          <a:r>
            <a:rPr lang="ru-RU" sz="1800" dirty="0" smtClean="0"/>
            <a:t>утверждаются в течение </a:t>
          </a:r>
          <a:r>
            <a:rPr lang="ru-RU" sz="1800" b="1" dirty="0" smtClean="0">
              <a:solidFill>
                <a:schemeClr val="accent1"/>
              </a:solidFill>
            </a:rPr>
            <a:t>десяти рабочих дней </a:t>
          </a:r>
          <a:r>
            <a:rPr lang="ru-RU" sz="1800" dirty="0" smtClean="0"/>
            <a:t>после доведения до государственного или муниципального заказчика объема прав в денежном выражении на принятие и (или) исполнение обязательств в соответствии с бюджетным законодательством Российской Федерации</a:t>
          </a:r>
          <a:endParaRPr lang="ru-RU" sz="1800" dirty="0"/>
        </a:p>
      </dgm:t>
    </dgm:pt>
    <dgm:pt modelId="{557AF700-E29E-4537-B1A3-0B464ED2F8B6}" type="parTrans" cxnId="{15191675-7E07-446E-A887-AD0D36C2014F}">
      <dgm:prSet/>
      <dgm:spPr/>
      <dgm:t>
        <a:bodyPr/>
        <a:lstStyle/>
        <a:p>
          <a:endParaRPr lang="ru-RU"/>
        </a:p>
      </dgm:t>
    </dgm:pt>
    <dgm:pt modelId="{4DBE9015-6F76-483A-B21F-8397DE1A3C50}" type="sibTrans" cxnId="{15191675-7E07-446E-A887-AD0D36C2014F}">
      <dgm:prSet/>
      <dgm:spPr/>
      <dgm:t>
        <a:bodyPr/>
        <a:lstStyle/>
        <a:p>
          <a:endParaRPr lang="ru-RU"/>
        </a:p>
      </dgm:t>
    </dgm:pt>
    <dgm:pt modelId="{68CC8A07-075F-4CD1-812D-C97713FA9497}">
      <dgm:prSet custT="1"/>
      <dgm:spPr/>
      <dgm:t>
        <a:bodyPr/>
        <a:lstStyle/>
        <a:p>
          <a:r>
            <a:rPr lang="ru-RU" sz="1800" dirty="0" smtClean="0"/>
            <a:t>утверждаются в течение </a:t>
          </a:r>
          <a:r>
            <a:rPr lang="ru-RU" sz="1800" b="1" dirty="0" smtClean="0">
              <a:solidFill>
                <a:schemeClr val="accent1"/>
              </a:solidFill>
            </a:rPr>
            <a:t>десяти рабочих дней </a:t>
          </a:r>
          <a:r>
            <a:rPr lang="ru-RU" sz="1800" dirty="0" smtClean="0"/>
            <a:t>после утверждения плана финансово-хозяйственной деятельности бюджетного учреждения</a:t>
          </a:r>
          <a:endParaRPr lang="ru-RU" sz="1800" dirty="0"/>
        </a:p>
      </dgm:t>
    </dgm:pt>
    <dgm:pt modelId="{412E0102-530C-4882-AABD-9C3848A4587B}" type="parTrans" cxnId="{A819CE69-9259-4DC9-890E-CDD685568145}">
      <dgm:prSet/>
      <dgm:spPr/>
      <dgm:t>
        <a:bodyPr/>
        <a:lstStyle/>
        <a:p>
          <a:endParaRPr lang="ru-RU"/>
        </a:p>
      </dgm:t>
    </dgm:pt>
    <dgm:pt modelId="{8EF3DC41-3192-41B7-825C-3908E91EAFF0}" type="sibTrans" cxnId="{A819CE69-9259-4DC9-890E-CDD685568145}">
      <dgm:prSet/>
      <dgm:spPr/>
      <dgm:t>
        <a:bodyPr/>
        <a:lstStyle/>
        <a:p>
          <a:endParaRPr lang="ru-RU"/>
        </a:p>
      </dgm:t>
    </dgm:pt>
    <dgm:pt modelId="{74A416D3-92D9-4E04-9A7D-CCF8D66B1900}" type="pres">
      <dgm:prSet presAssocID="{3B19F810-398F-48FC-8908-EFFE0DFC1CC2}" presName="diagram" presStyleCnt="0">
        <dgm:presLayoutVars>
          <dgm:chPref val="1"/>
          <dgm:dir/>
          <dgm:animOne val="branch"/>
          <dgm:animLvl val="lvl"/>
          <dgm:resizeHandles/>
        </dgm:presLayoutVars>
      </dgm:prSet>
      <dgm:spPr/>
      <dgm:t>
        <a:bodyPr/>
        <a:lstStyle/>
        <a:p>
          <a:endParaRPr lang="ru-RU"/>
        </a:p>
      </dgm:t>
    </dgm:pt>
    <dgm:pt modelId="{56B85877-7C4B-418B-B793-A022CEE50D3A}" type="pres">
      <dgm:prSet presAssocID="{C7DF814F-6535-422E-B6B3-82DD16D504F8}" presName="root" presStyleCnt="0"/>
      <dgm:spPr/>
    </dgm:pt>
    <dgm:pt modelId="{99D6A7D3-ECEE-468E-82EC-634EF9577B59}" type="pres">
      <dgm:prSet presAssocID="{C7DF814F-6535-422E-B6B3-82DD16D504F8}" presName="rootComposite" presStyleCnt="0"/>
      <dgm:spPr/>
    </dgm:pt>
    <dgm:pt modelId="{865CFD0C-F588-48A8-867B-98FA3E740FAB}" type="pres">
      <dgm:prSet presAssocID="{C7DF814F-6535-422E-B6B3-82DD16D504F8}" presName="rootText" presStyleLbl="node1" presStyleIdx="0" presStyleCnt="1" custScaleX="263854" custScaleY="66216" custLinFactNeighborX="-3283" custLinFactNeighborY="2993"/>
      <dgm:spPr/>
      <dgm:t>
        <a:bodyPr/>
        <a:lstStyle/>
        <a:p>
          <a:endParaRPr lang="ru-RU"/>
        </a:p>
      </dgm:t>
    </dgm:pt>
    <dgm:pt modelId="{5374AA72-9A50-4980-B1C5-4EF694872689}" type="pres">
      <dgm:prSet presAssocID="{C7DF814F-6535-422E-B6B3-82DD16D504F8}" presName="rootConnector" presStyleLbl="node1" presStyleIdx="0" presStyleCnt="1"/>
      <dgm:spPr/>
      <dgm:t>
        <a:bodyPr/>
        <a:lstStyle/>
        <a:p>
          <a:endParaRPr lang="ru-RU"/>
        </a:p>
      </dgm:t>
    </dgm:pt>
    <dgm:pt modelId="{786E58A6-DE70-4A8D-BB44-471898D97692}" type="pres">
      <dgm:prSet presAssocID="{C7DF814F-6535-422E-B6B3-82DD16D504F8}" presName="childShape" presStyleCnt="0"/>
      <dgm:spPr/>
    </dgm:pt>
    <dgm:pt modelId="{1CF76823-FAEB-44E7-ACED-9D376DBC752D}" type="pres">
      <dgm:prSet presAssocID="{8E6E197C-843D-49F4-B882-C02C1C9FF8A8}" presName="Name13" presStyleLbl="parChTrans1D2" presStyleIdx="0" presStyleCnt="3"/>
      <dgm:spPr/>
      <dgm:t>
        <a:bodyPr/>
        <a:lstStyle/>
        <a:p>
          <a:endParaRPr lang="ru-RU"/>
        </a:p>
      </dgm:t>
    </dgm:pt>
    <dgm:pt modelId="{2D2F13C9-2FB1-4033-A3AD-033D248D41E8}" type="pres">
      <dgm:prSet presAssocID="{CA725F8C-91D0-460D-989C-0BBEA83610C6}" presName="childText" presStyleLbl="bgAcc1" presStyleIdx="0" presStyleCnt="3" custScaleX="347662" custScaleY="118108" custLinFactNeighborX="-6435" custLinFactNeighborY="2450">
        <dgm:presLayoutVars>
          <dgm:bulletEnabled val="1"/>
        </dgm:presLayoutVars>
      </dgm:prSet>
      <dgm:spPr/>
      <dgm:t>
        <a:bodyPr/>
        <a:lstStyle/>
        <a:p>
          <a:endParaRPr lang="ru-RU"/>
        </a:p>
      </dgm:t>
    </dgm:pt>
    <dgm:pt modelId="{A8F99E8A-E553-45CA-8243-C65099C61CC7}" type="pres">
      <dgm:prSet presAssocID="{557AF700-E29E-4537-B1A3-0B464ED2F8B6}" presName="Name13" presStyleLbl="parChTrans1D2" presStyleIdx="1" presStyleCnt="3"/>
      <dgm:spPr/>
      <dgm:t>
        <a:bodyPr/>
        <a:lstStyle/>
        <a:p>
          <a:endParaRPr lang="ru-RU"/>
        </a:p>
      </dgm:t>
    </dgm:pt>
    <dgm:pt modelId="{F0EEDCDA-1FBD-430E-8636-937FB9E2AD2E}" type="pres">
      <dgm:prSet presAssocID="{30DD3C33-B268-478B-BD42-A7215BE2CD7C}" presName="childText" presStyleLbl="bgAcc1" presStyleIdx="1" presStyleCnt="3" custScaleX="347662" custScaleY="118108" custLinFactNeighborX="-6435" custLinFactNeighborY="2450">
        <dgm:presLayoutVars>
          <dgm:bulletEnabled val="1"/>
        </dgm:presLayoutVars>
      </dgm:prSet>
      <dgm:spPr/>
      <dgm:t>
        <a:bodyPr/>
        <a:lstStyle/>
        <a:p>
          <a:endParaRPr lang="ru-RU"/>
        </a:p>
      </dgm:t>
    </dgm:pt>
    <dgm:pt modelId="{82526B71-AE62-4AC2-9B5B-16D879BCE1E4}" type="pres">
      <dgm:prSet presAssocID="{412E0102-530C-4882-AABD-9C3848A4587B}" presName="Name13" presStyleLbl="parChTrans1D2" presStyleIdx="2" presStyleCnt="3"/>
      <dgm:spPr/>
      <dgm:t>
        <a:bodyPr/>
        <a:lstStyle/>
        <a:p>
          <a:endParaRPr lang="ru-RU"/>
        </a:p>
      </dgm:t>
    </dgm:pt>
    <dgm:pt modelId="{75AF7F79-D3C3-46BA-8792-905F496E732D}" type="pres">
      <dgm:prSet presAssocID="{68CC8A07-075F-4CD1-812D-C97713FA9497}" presName="childText" presStyleLbl="bgAcc1" presStyleIdx="2" presStyleCnt="3" custScaleX="347662" custScaleY="118108" custLinFactNeighborX="-6435" custLinFactNeighborY="2450">
        <dgm:presLayoutVars>
          <dgm:bulletEnabled val="1"/>
        </dgm:presLayoutVars>
      </dgm:prSet>
      <dgm:spPr/>
      <dgm:t>
        <a:bodyPr/>
        <a:lstStyle/>
        <a:p>
          <a:endParaRPr lang="ru-RU"/>
        </a:p>
      </dgm:t>
    </dgm:pt>
  </dgm:ptLst>
  <dgm:cxnLst>
    <dgm:cxn modelId="{F85C1365-A3F2-440C-A6F8-BEA2B5E37F93}" type="presOf" srcId="{C7DF814F-6535-422E-B6B3-82DD16D504F8}" destId="{865CFD0C-F588-48A8-867B-98FA3E740FAB}" srcOrd="0" destOrd="0" presId="urn:microsoft.com/office/officeart/2005/8/layout/hierarchy3"/>
    <dgm:cxn modelId="{9CDDA052-5F48-4467-95CF-C12A616434D5}" type="presOf" srcId="{412E0102-530C-4882-AABD-9C3848A4587B}" destId="{82526B71-AE62-4AC2-9B5B-16D879BCE1E4}" srcOrd="0" destOrd="0" presId="urn:microsoft.com/office/officeart/2005/8/layout/hierarchy3"/>
    <dgm:cxn modelId="{ACE88CA6-7233-4274-81A0-D37EA84950A4}" srcId="{C7DF814F-6535-422E-B6B3-82DD16D504F8}" destId="{CA725F8C-91D0-460D-989C-0BBEA83610C6}" srcOrd="0" destOrd="0" parTransId="{8E6E197C-843D-49F4-B882-C02C1C9FF8A8}" sibTransId="{16413622-4911-45CB-9998-C4392CD70D27}"/>
    <dgm:cxn modelId="{8A4DE744-B960-4C94-9EB0-1C68070283A5}" type="presOf" srcId="{C7DF814F-6535-422E-B6B3-82DD16D504F8}" destId="{5374AA72-9A50-4980-B1C5-4EF694872689}" srcOrd="1" destOrd="0" presId="urn:microsoft.com/office/officeart/2005/8/layout/hierarchy3"/>
    <dgm:cxn modelId="{7025AD6C-6584-4500-9322-D9B3072E1E8E}" type="presOf" srcId="{CA725F8C-91D0-460D-989C-0BBEA83610C6}" destId="{2D2F13C9-2FB1-4033-A3AD-033D248D41E8}" srcOrd="0" destOrd="0" presId="urn:microsoft.com/office/officeart/2005/8/layout/hierarchy3"/>
    <dgm:cxn modelId="{55DC16DD-41B2-41FD-80EE-7283DC443DA1}" type="presOf" srcId="{68CC8A07-075F-4CD1-812D-C97713FA9497}" destId="{75AF7F79-D3C3-46BA-8792-905F496E732D}" srcOrd="0" destOrd="0" presId="urn:microsoft.com/office/officeart/2005/8/layout/hierarchy3"/>
    <dgm:cxn modelId="{15191675-7E07-446E-A887-AD0D36C2014F}" srcId="{C7DF814F-6535-422E-B6B3-82DD16D504F8}" destId="{30DD3C33-B268-478B-BD42-A7215BE2CD7C}" srcOrd="1" destOrd="0" parTransId="{557AF700-E29E-4537-B1A3-0B464ED2F8B6}" sibTransId="{4DBE9015-6F76-483A-B21F-8397DE1A3C50}"/>
    <dgm:cxn modelId="{A819CE69-9259-4DC9-890E-CDD685568145}" srcId="{C7DF814F-6535-422E-B6B3-82DD16D504F8}" destId="{68CC8A07-075F-4CD1-812D-C97713FA9497}" srcOrd="2" destOrd="0" parTransId="{412E0102-530C-4882-AABD-9C3848A4587B}" sibTransId="{8EF3DC41-3192-41B7-825C-3908E91EAFF0}"/>
    <dgm:cxn modelId="{64F3B57C-1E89-4F1C-8B96-3A0B1EE1DE07}" type="presOf" srcId="{557AF700-E29E-4537-B1A3-0B464ED2F8B6}" destId="{A8F99E8A-E553-45CA-8243-C65099C61CC7}" srcOrd="0" destOrd="0" presId="urn:microsoft.com/office/officeart/2005/8/layout/hierarchy3"/>
    <dgm:cxn modelId="{016C9444-65F9-45E2-9DF8-ACE9D6B2D9E6}" type="presOf" srcId="{8E6E197C-843D-49F4-B882-C02C1C9FF8A8}" destId="{1CF76823-FAEB-44E7-ACED-9D376DBC752D}" srcOrd="0" destOrd="0" presId="urn:microsoft.com/office/officeart/2005/8/layout/hierarchy3"/>
    <dgm:cxn modelId="{13583882-2086-4BCF-B07A-8DE1A55AB6B1}" type="presOf" srcId="{30DD3C33-B268-478B-BD42-A7215BE2CD7C}" destId="{F0EEDCDA-1FBD-430E-8636-937FB9E2AD2E}" srcOrd="0" destOrd="0" presId="urn:microsoft.com/office/officeart/2005/8/layout/hierarchy3"/>
    <dgm:cxn modelId="{735CC671-3EA9-40C4-8C0B-D8EE084DEA1E}" type="presOf" srcId="{3B19F810-398F-48FC-8908-EFFE0DFC1CC2}" destId="{74A416D3-92D9-4E04-9A7D-CCF8D66B1900}" srcOrd="0" destOrd="0" presId="urn:microsoft.com/office/officeart/2005/8/layout/hierarchy3"/>
    <dgm:cxn modelId="{366EFACB-56EC-4724-A637-9EF82E3ECBC1}" srcId="{3B19F810-398F-48FC-8908-EFFE0DFC1CC2}" destId="{C7DF814F-6535-422E-B6B3-82DD16D504F8}" srcOrd="0" destOrd="0" parTransId="{DAB3DAA3-EEC2-444A-9B41-D6CC4C624BFC}" sibTransId="{56C390DD-1EAF-4133-A330-B1ED279E998C}"/>
    <dgm:cxn modelId="{0D51F036-7727-4BCD-8DD6-BDDD126242A7}" type="presParOf" srcId="{74A416D3-92D9-4E04-9A7D-CCF8D66B1900}" destId="{56B85877-7C4B-418B-B793-A022CEE50D3A}" srcOrd="0" destOrd="0" presId="urn:microsoft.com/office/officeart/2005/8/layout/hierarchy3"/>
    <dgm:cxn modelId="{526C6821-5088-4E75-B6FA-278670FD2543}" type="presParOf" srcId="{56B85877-7C4B-418B-B793-A022CEE50D3A}" destId="{99D6A7D3-ECEE-468E-82EC-634EF9577B59}" srcOrd="0" destOrd="0" presId="urn:microsoft.com/office/officeart/2005/8/layout/hierarchy3"/>
    <dgm:cxn modelId="{7C28E27D-E6B2-4B6D-8811-FEFBF239A1D6}" type="presParOf" srcId="{99D6A7D3-ECEE-468E-82EC-634EF9577B59}" destId="{865CFD0C-F588-48A8-867B-98FA3E740FAB}" srcOrd="0" destOrd="0" presId="urn:microsoft.com/office/officeart/2005/8/layout/hierarchy3"/>
    <dgm:cxn modelId="{DA66ECB3-810F-4FE2-9231-19534F375217}" type="presParOf" srcId="{99D6A7D3-ECEE-468E-82EC-634EF9577B59}" destId="{5374AA72-9A50-4980-B1C5-4EF694872689}" srcOrd="1" destOrd="0" presId="urn:microsoft.com/office/officeart/2005/8/layout/hierarchy3"/>
    <dgm:cxn modelId="{E6983639-8C6C-426D-965E-8B57710EFD7A}" type="presParOf" srcId="{56B85877-7C4B-418B-B793-A022CEE50D3A}" destId="{786E58A6-DE70-4A8D-BB44-471898D97692}" srcOrd="1" destOrd="0" presId="urn:microsoft.com/office/officeart/2005/8/layout/hierarchy3"/>
    <dgm:cxn modelId="{87B66FBC-8B10-412D-8549-C059F4F5E7C3}" type="presParOf" srcId="{786E58A6-DE70-4A8D-BB44-471898D97692}" destId="{1CF76823-FAEB-44E7-ACED-9D376DBC752D}" srcOrd="0" destOrd="0" presId="urn:microsoft.com/office/officeart/2005/8/layout/hierarchy3"/>
    <dgm:cxn modelId="{AFD02C53-6645-4CEC-8CBF-BBB40C7D2CEE}" type="presParOf" srcId="{786E58A6-DE70-4A8D-BB44-471898D97692}" destId="{2D2F13C9-2FB1-4033-A3AD-033D248D41E8}" srcOrd="1" destOrd="0" presId="urn:microsoft.com/office/officeart/2005/8/layout/hierarchy3"/>
    <dgm:cxn modelId="{77F4F20E-5B14-4D42-8EE2-BBEB49668A89}" type="presParOf" srcId="{786E58A6-DE70-4A8D-BB44-471898D97692}" destId="{A8F99E8A-E553-45CA-8243-C65099C61CC7}" srcOrd="2" destOrd="0" presId="urn:microsoft.com/office/officeart/2005/8/layout/hierarchy3"/>
    <dgm:cxn modelId="{D33C16DF-891C-4769-AE99-3660A6DF3B7B}" type="presParOf" srcId="{786E58A6-DE70-4A8D-BB44-471898D97692}" destId="{F0EEDCDA-1FBD-430E-8636-937FB9E2AD2E}" srcOrd="3" destOrd="0" presId="urn:microsoft.com/office/officeart/2005/8/layout/hierarchy3"/>
    <dgm:cxn modelId="{EE903A84-AE55-43CF-A91C-496EB7F31502}" type="presParOf" srcId="{786E58A6-DE70-4A8D-BB44-471898D97692}" destId="{82526B71-AE62-4AC2-9B5B-16D879BCE1E4}" srcOrd="4" destOrd="0" presId="urn:microsoft.com/office/officeart/2005/8/layout/hierarchy3"/>
    <dgm:cxn modelId="{49663F3E-4840-42B7-824D-32B14D3E693B}" type="presParOf" srcId="{786E58A6-DE70-4A8D-BB44-471898D97692}" destId="{75AF7F79-D3C3-46BA-8792-905F496E732D}" srcOrd="5" destOrd="0" presId="urn:microsoft.com/office/officeart/2005/8/layout/hierarchy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197EAD0-86B7-4D18-A0FB-A78C20F63D02}" type="doc">
      <dgm:prSet loTypeId="urn:microsoft.com/office/officeart/2005/8/layout/hProcess9" loCatId="process" qsTypeId="urn:microsoft.com/office/officeart/2005/8/quickstyle/simple3" qsCatId="simple" csTypeId="urn:microsoft.com/office/officeart/2005/8/colors/accent1_2" csCatId="accent1" phldr="1"/>
      <dgm:spPr/>
      <dgm:t>
        <a:bodyPr/>
        <a:lstStyle/>
        <a:p>
          <a:endParaRPr lang="ru-RU"/>
        </a:p>
      </dgm:t>
    </dgm:pt>
    <dgm:pt modelId="{6B72E784-750D-41A5-A1ED-E5F4D3DE4381}">
      <dgm:prSet phldrT="[Текст]" custT="1"/>
      <dgm:spPr/>
      <dgm:t>
        <a:bodyPr/>
        <a:lstStyle/>
        <a:p>
          <a:pPr algn="just"/>
          <a:r>
            <a:rPr lang="ru-RU" sz="2000" b="1" dirty="0" smtClean="0"/>
            <a:t>Бюджетные учреждения в сроки</a:t>
          </a:r>
          <a:r>
            <a:rPr lang="ru-RU" sz="2000" dirty="0" smtClean="0"/>
            <a:t>, установленные органами, осуществляющими функции и полномочия учредителей,  формируют планы закупок и представляют их </a:t>
          </a:r>
          <a:r>
            <a:rPr lang="ru-RU" sz="2000" b="1" dirty="0" smtClean="0">
              <a:solidFill>
                <a:srgbClr val="FF0000"/>
              </a:solidFill>
            </a:rPr>
            <a:t>не позднее 01 июля текущего года </a:t>
          </a:r>
          <a:r>
            <a:rPr lang="ru-RU" sz="2000" dirty="0" smtClean="0"/>
            <a:t>органам, осуществляющим функции и полномочия их учредителей</a:t>
          </a:r>
          <a:endParaRPr lang="ru-RU" sz="2000" dirty="0"/>
        </a:p>
      </dgm:t>
    </dgm:pt>
    <dgm:pt modelId="{A86CF0F6-2E38-41FE-89AF-B84D3BF6CA4E}" type="parTrans" cxnId="{7682A9C3-2A4C-4939-B124-7E67DDD800F3}">
      <dgm:prSet/>
      <dgm:spPr/>
      <dgm:t>
        <a:bodyPr/>
        <a:lstStyle/>
        <a:p>
          <a:endParaRPr lang="ru-RU"/>
        </a:p>
      </dgm:t>
    </dgm:pt>
    <dgm:pt modelId="{CDF61370-926A-445F-985A-D3177FE0F154}" type="sibTrans" cxnId="{7682A9C3-2A4C-4939-B124-7E67DDD800F3}">
      <dgm:prSet/>
      <dgm:spPr/>
      <dgm:t>
        <a:bodyPr/>
        <a:lstStyle/>
        <a:p>
          <a:endParaRPr lang="ru-RU"/>
        </a:p>
      </dgm:t>
    </dgm:pt>
    <dgm:pt modelId="{6EF804A6-CCBC-4819-AFFE-6404324EB229}">
      <dgm:prSet phldrT="[Текст]" custT="1"/>
      <dgm:spPr/>
      <dgm:t>
        <a:bodyPr/>
        <a:lstStyle/>
        <a:p>
          <a:pPr algn="just"/>
          <a:r>
            <a:rPr lang="ru-RU" sz="2000" b="1" dirty="0" smtClean="0"/>
            <a:t>Государственные заказчики </a:t>
          </a:r>
          <a:r>
            <a:rPr lang="ru-RU" sz="2000" dirty="0" smtClean="0"/>
            <a:t>в сроки, установленные главными распорядителями средств бюджета Ярославской области формируют планы закупок и представляют их </a:t>
          </a:r>
          <a:r>
            <a:rPr lang="ru-RU" sz="2000" b="1" dirty="0" smtClean="0">
              <a:solidFill>
                <a:srgbClr val="FF0000"/>
              </a:solidFill>
            </a:rPr>
            <a:t>не позднее 01 июля </a:t>
          </a:r>
          <a:r>
            <a:rPr lang="ru-RU" sz="2000" dirty="0" smtClean="0">
              <a:solidFill>
                <a:srgbClr val="FF0000"/>
              </a:solidFill>
            </a:rPr>
            <a:t>текущего года </a:t>
          </a:r>
          <a:r>
            <a:rPr lang="ru-RU" sz="2000" dirty="0" smtClean="0"/>
            <a:t>главным распорядителям средств бюджета Ярославской области</a:t>
          </a:r>
          <a:endParaRPr lang="ru-RU" sz="2000" dirty="0"/>
        </a:p>
      </dgm:t>
    </dgm:pt>
    <dgm:pt modelId="{5F674B3D-FA4A-4425-9B65-D70F25BECA49}" type="sibTrans" cxnId="{8931FCAD-ACAF-4E68-8965-330ECCBA87F7}">
      <dgm:prSet/>
      <dgm:spPr/>
      <dgm:t>
        <a:bodyPr/>
        <a:lstStyle/>
        <a:p>
          <a:endParaRPr lang="ru-RU"/>
        </a:p>
      </dgm:t>
    </dgm:pt>
    <dgm:pt modelId="{D27DA100-6A2E-4F17-8F06-7499A13F246E}" type="parTrans" cxnId="{8931FCAD-ACAF-4E68-8965-330ECCBA87F7}">
      <dgm:prSet/>
      <dgm:spPr/>
      <dgm:t>
        <a:bodyPr/>
        <a:lstStyle/>
        <a:p>
          <a:endParaRPr lang="ru-RU"/>
        </a:p>
      </dgm:t>
    </dgm:pt>
    <dgm:pt modelId="{6C238AAF-6212-41AC-843B-8EC8C6BEECBF}" type="pres">
      <dgm:prSet presAssocID="{F197EAD0-86B7-4D18-A0FB-A78C20F63D02}" presName="CompostProcess" presStyleCnt="0">
        <dgm:presLayoutVars>
          <dgm:dir/>
          <dgm:resizeHandles val="exact"/>
        </dgm:presLayoutVars>
      </dgm:prSet>
      <dgm:spPr/>
      <dgm:t>
        <a:bodyPr/>
        <a:lstStyle/>
        <a:p>
          <a:endParaRPr lang="ru-RU"/>
        </a:p>
      </dgm:t>
    </dgm:pt>
    <dgm:pt modelId="{524F36CD-3195-492C-B5F7-07E4B0F7CBCA}" type="pres">
      <dgm:prSet presAssocID="{F197EAD0-86B7-4D18-A0FB-A78C20F63D02}" presName="arrow" presStyleLbl="bgShp" presStyleIdx="0" presStyleCnt="1"/>
      <dgm:spPr/>
    </dgm:pt>
    <dgm:pt modelId="{7FFEBB81-BEF9-4235-A39C-8EC44117A9B4}" type="pres">
      <dgm:prSet presAssocID="{F197EAD0-86B7-4D18-A0FB-A78C20F63D02}" presName="linearProcess" presStyleCnt="0"/>
      <dgm:spPr/>
    </dgm:pt>
    <dgm:pt modelId="{B3FAD9A9-217A-499D-99CB-42E60B699176}" type="pres">
      <dgm:prSet presAssocID="{6EF804A6-CCBC-4819-AFFE-6404324EB229}" presName="textNode" presStyleLbl="node1" presStyleIdx="0" presStyleCnt="2" custScaleY="152778">
        <dgm:presLayoutVars>
          <dgm:bulletEnabled val="1"/>
        </dgm:presLayoutVars>
      </dgm:prSet>
      <dgm:spPr/>
      <dgm:t>
        <a:bodyPr/>
        <a:lstStyle/>
        <a:p>
          <a:endParaRPr lang="ru-RU"/>
        </a:p>
      </dgm:t>
    </dgm:pt>
    <dgm:pt modelId="{6D7F30CE-70F5-47EF-98B6-CD342E39C3D7}" type="pres">
      <dgm:prSet presAssocID="{5F674B3D-FA4A-4425-9B65-D70F25BECA49}" presName="sibTrans" presStyleCnt="0"/>
      <dgm:spPr/>
    </dgm:pt>
    <dgm:pt modelId="{9C81590F-39AF-4239-811C-6C5645E7373B}" type="pres">
      <dgm:prSet presAssocID="{6B72E784-750D-41A5-A1ED-E5F4D3DE4381}" presName="textNode" presStyleLbl="node1" presStyleIdx="1" presStyleCnt="2" custScaleY="152778">
        <dgm:presLayoutVars>
          <dgm:bulletEnabled val="1"/>
        </dgm:presLayoutVars>
      </dgm:prSet>
      <dgm:spPr/>
      <dgm:t>
        <a:bodyPr/>
        <a:lstStyle/>
        <a:p>
          <a:endParaRPr lang="ru-RU"/>
        </a:p>
      </dgm:t>
    </dgm:pt>
  </dgm:ptLst>
  <dgm:cxnLst>
    <dgm:cxn modelId="{E69050C4-9121-4C86-B123-60ACCDFBAAD6}" type="presOf" srcId="{6B72E784-750D-41A5-A1ED-E5F4D3DE4381}" destId="{9C81590F-39AF-4239-811C-6C5645E7373B}" srcOrd="0" destOrd="0" presId="urn:microsoft.com/office/officeart/2005/8/layout/hProcess9"/>
    <dgm:cxn modelId="{8931FCAD-ACAF-4E68-8965-330ECCBA87F7}" srcId="{F197EAD0-86B7-4D18-A0FB-A78C20F63D02}" destId="{6EF804A6-CCBC-4819-AFFE-6404324EB229}" srcOrd="0" destOrd="0" parTransId="{D27DA100-6A2E-4F17-8F06-7499A13F246E}" sibTransId="{5F674B3D-FA4A-4425-9B65-D70F25BECA49}"/>
    <dgm:cxn modelId="{7150C611-4696-4104-8D87-0B14D11F0592}" type="presOf" srcId="{6EF804A6-CCBC-4819-AFFE-6404324EB229}" destId="{B3FAD9A9-217A-499D-99CB-42E60B699176}" srcOrd="0" destOrd="0" presId="urn:microsoft.com/office/officeart/2005/8/layout/hProcess9"/>
    <dgm:cxn modelId="{7DAC23D1-96D2-4DD8-9539-24B9056ACE45}" type="presOf" srcId="{F197EAD0-86B7-4D18-A0FB-A78C20F63D02}" destId="{6C238AAF-6212-41AC-843B-8EC8C6BEECBF}" srcOrd="0" destOrd="0" presId="urn:microsoft.com/office/officeart/2005/8/layout/hProcess9"/>
    <dgm:cxn modelId="{7682A9C3-2A4C-4939-B124-7E67DDD800F3}" srcId="{F197EAD0-86B7-4D18-A0FB-A78C20F63D02}" destId="{6B72E784-750D-41A5-A1ED-E5F4D3DE4381}" srcOrd="1" destOrd="0" parTransId="{A86CF0F6-2E38-41FE-89AF-B84D3BF6CA4E}" sibTransId="{CDF61370-926A-445F-985A-D3177FE0F154}"/>
    <dgm:cxn modelId="{7D08CEA6-C5F1-4E57-AFD0-B9F6164B64C0}" type="presParOf" srcId="{6C238AAF-6212-41AC-843B-8EC8C6BEECBF}" destId="{524F36CD-3195-492C-B5F7-07E4B0F7CBCA}" srcOrd="0" destOrd="0" presId="urn:microsoft.com/office/officeart/2005/8/layout/hProcess9"/>
    <dgm:cxn modelId="{CF881D3D-B12C-4490-BD08-2045FDF3D1AE}" type="presParOf" srcId="{6C238AAF-6212-41AC-843B-8EC8C6BEECBF}" destId="{7FFEBB81-BEF9-4235-A39C-8EC44117A9B4}" srcOrd="1" destOrd="0" presId="urn:microsoft.com/office/officeart/2005/8/layout/hProcess9"/>
    <dgm:cxn modelId="{6EDFA20B-46EE-47F8-9E64-D0B6F8F0EBC1}" type="presParOf" srcId="{7FFEBB81-BEF9-4235-A39C-8EC44117A9B4}" destId="{B3FAD9A9-217A-499D-99CB-42E60B699176}" srcOrd="0" destOrd="0" presId="urn:microsoft.com/office/officeart/2005/8/layout/hProcess9"/>
    <dgm:cxn modelId="{C01BEDE6-6383-45F2-8BC7-06851574ADC5}" type="presParOf" srcId="{7FFEBB81-BEF9-4235-A39C-8EC44117A9B4}" destId="{6D7F30CE-70F5-47EF-98B6-CD342E39C3D7}" srcOrd="1" destOrd="0" presId="urn:microsoft.com/office/officeart/2005/8/layout/hProcess9"/>
    <dgm:cxn modelId="{A11C0098-07B2-4A4B-8EED-CDA60C1302E1}" type="presParOf" srcId="{7FFEBB81-BEF9-4235-A39C-8EC44117A9B4}" destId="{9C81590F-39AF-4239-811C-6C5645E7373B}" srcOrd="2" destOrd="0" presId="urn:microsoft.com/office/officeart/2005/8/layout/hProcess9"/>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D87307F-3BC1-43ED-8DB0-A164B25CF5F6}" type="doc">
      <dgm:prSet loTypeId="urn:microsoft.com/office/officeart/2005/8/layout/hList3" loCatId="list" qsTypeId="urn:microsoft.com/office/officeart/2005/8/quickstyle/simple3" qsCatId="simple" csTypeId="urn:microsoft.com/office/officeart/2005/8/colors/accent1_2" csCatId="accent1" phldr="1"/>
      <dgm:spPr/>
      <dgm:t>
        <a:bodyPr/>
        <a:lstStyle/>
        <a:p>
          <a:endParaRPr lang="ru-RU"/>
        </a:p>
      </dgm:t>
    </dgm:pt>
    <dgm:pt modelId="{7A29CF09-04E2-4737-90C4-3419126B90CC}">
      <dgm:prSet phldrT="[Текст]"/>
      <dgm:spPr/>
      <dgm:t>
        <a:bodyPr/>
        <a:lstStyle/>
        <a:p>
          <a:r>
            <a:rPr lang="ru-RU" b="0" dirty="0" smtClean="0"/>
            <a:t>Приказ Министерства экономического развития РФ и Федерального казначейства от 31.03.2015 № 182/7н</a:t>
          </a:r>
          <a:endParaRPr lang="ru-RU" b="0" dirty="0"/>
        </a:p>
      </dgm:t>
    </dgm:pt>
    <dgm:pt modelId="{AF984BE8-C146-4DF7-A8AD-57487B4F871A}" type="parTrans" cxnId="{E514BEF3-7514-4DA6-8A5A-7BD920738E22}">
      <dgm:prSet/>
      <dgm:spPr/>
      <dgm:t>
        <a:bodyPr/>
        <a:lstStyle/>
        <a:p>
          <a:endParaRPr lang="ru-RU"/>
        </a:p>
      </dgm:t>
    </dgm:pt>
    <dgm:pt modelId="{5B5B08B5-2AA0-4095-96C3-0DE427AB7587}" type="sibTrans" cxnId="{E514BEF3-7514-4DA6-8A5A-7BD920738E22}">
      <dgm:prSet/>
      <dgm:spPr/>
      <dgm:t>
        <a:bodyPr/>
        <a:lstStyle/>
        <a:p>
          <a:endParaRPr lang="ru-RU"/>
        </a:p>
      </dgm:t>
    </dgm:pt>
    <dgm:pt modelId="{142EA9ED-C541-41E7-ABC0-95598145743D}">
      <dgm:prSet phldrT="[Текст]"/>
      <dgm:spPr/>
      <dgm:t>
        <a:bodyPr/>
        <a:lstStyle/>
        <a:p>
          <a:r>
            <a:rPr lang="ru-RU" dirty="0" smtClean="0"/>
            <a:t>Осуществляется по форме плана-графика, утвержденного приказом Министерства экономического развития РФ и Федерального казначейства от 27.12.2011 N 761/20н </a:t>
          </a:r>
          <a:endParaRPr lang="ru-RU" dirty="0"/>
        </a:p>
      </dgm:t>
    </dgm:pt>
    <dgm:pt modelId="{4AD8B82F-A7AC-410A-A0B2-E78ADF4C8513}" type="parTrans" cxnId="{24E4DFBA-40A6-4884-8D10-DA9027A732EA}">
      <dgm:prSet/>
      <dgm:spPr/>
      <dgm:t>
        <a:bodyPr/>
        <a:lstStyle/>
        <a:p>
          <a:endParaRPr lang="ru-RU"/>
        </a:p>
      </dgm:t>
    </dgm:pt>
    <dgm:pt modelId="{1F39F0FA-C4E6-4AA9-B7C9-E4AB8AF8ED38}" type="sibTrans" cxnId="{24E4DFBA-40A6-4884-8D10-DA9027A732EA}">
      <dgm:prSet/>
      <dgm:spPr/>
      <dgm:t>
        <a:bodyPr/>
        <a:lstStyle/>
        <a:p>
          <a:endParaRPr lang="ru-RU"/>
        </a:p>
      </dgm:t>
    </dgm:pt>
    <dgm:pt modelId="{A785548A-2350-4A6E-A1A4-BBF7110849CA}">
      <dgm:prSet phldrT="[Текст]"/>
      <dgm:spPr/>
      <dgm:t>
        <a:bodyPr/>
        <a:lstStyle/>
        <a:p>
          <a:r>
            <a:rPr lang="ru-RU" dirty="0" smtClean="0"/>
            <a:t>Планы-графики подлежат размещению на сайте не позднее одного календарного месяца после принятия закона (решения) о бюджете</a:t>
          </a:r>
          <a:endParaRPr lang="ru-RU" dirty="0"/>
        </a:p>
      </dgm:t>
    </dgm:pt>
    <dgm:pt modelId="{70786761-58C3-41A9-8AFE-FDF2903081A0}" type="parTrans" cxnId="{2ACCDA23-F4AF-4ECB-ADD8-1CADF8E451B8}">
      <dgm:prSet/>
      <dgm:spPr/>
      <dgm:t>
        <a:bodyPr/>
        <a:lstStyle/>
        <a:p>
          <a:endParaRPr lang="ru-RU"/>
        </a:p>
      </dgm:t>
    </dgm:pt>
    <dgm:pt modelId="{82D71C56-E90E-4443-83D2-6573EE8D2274}" type="sibTrans" cxnId="{2ACCDA23-F4AF-4ECB-ADD8-1CADF8E451B8}">
      <dgm:prSet/>
      <dgm:spPr/>
      <dgm:t>
        <a:bodyPr/>
        <a:lstStyle/>
        <a:p>
          <a:endParaRPr lang="ru-RU"/>
        </a:p>
      </dgm:t>
    </dgm:pt>
    <dgm:pt modelId="{0D383B70-F2CC-4560-9A4D-5BEDF2C5A2E9}">
      <dgm:prSet phldrT="[Текст]"/>
      <dgm:spPr/>
      <dgm:t>
        <a:bodyPr/>
        <a:lstStyle/>
        <a:p>
          <a:r>
            <a:rPr lang="ru-RU" dirty="0" smtClean="0"/>
            <a:t>Сведения, составляющие государственную тайну, на официальном сайте не размещаются</a:t>
          </a:r>
          <a:endParaRPr lang="ru-RU" dirty="0"/>
        </a:p>
      </dgm:t>
    </dgm:pt>
    <dgm:pt modelId="{88B95425-8796-4E15-A6F4-A96837DFF9B7}" type="parTrans" cxnId="{C513E7CD-2826-4E06-853E-2CC326E3747E}">
      <dgm:prSet/>
      <dgm:spPr/>
      <dgm:t>
        <a:bodyPr/>
        <a:lstStyle/>
        <a:p>
          <a:endParaRPr lang="ru-RU"/>
        </a:p>
      </dgm:t>
    </dgm:pt>
    <dgm:pt modelId="{4559CB9F-DBAB-4594-8F74-F42AFB6B1466}" type="sibTrans" cxnId="{C513E7CD-2826-4E06-853E-2CC326E3747E}">
      <dgm:prSet/>
      <dgm:spPr/>
      <dgm:t>
        <a:bodyPr/>
        <a:lstStyle/>
        <a:p>
          <a:endParaRPr lang="ru-RU"/>
        </a:p>
      </dgm:t>
    </dgm:pt>
    <dgm:pt modelId="{A8119C1E-A72D-41A2-B7C9-C3754D90240C}" type="pres">
      <dgm:prSet presAssocID="{CD87307F-3BC1-43ED-8DB0-A164B25CF5F6}" presName="composite" presStyleCnt="0">
        <dgm:presLayoutVars>
          <dgm:chMax val="1"/>
          <dgm:dir/>
          <dgm:resizeHandles val="exact"/>
        </dgm:presLayoutVars>
      </dgm:prSet>
      <dgm:spPr/>
      <dgm:t>
        <a:bodyPr/>
        <a:lstStyle/>
        <a:p>
          <a:endParaRPr lang="ru-RU"/>
        </a:p>
      </dgm:t>
    </dgm:pt>
    <dgm:pt modelId="{87C1F573-BC13-4F41-AA54-447F68827EAC}" type="pres">
      <dgm:prSet presAssocID="{7A29CF09-04E2-4737-90C4-3419126B90CC}" presName="roof" presStyleLbl="dkBgShp" presStyleIdx="0" presStyleCnt="2" custLinFactNeighborX="126"/>
      <dgm:spPr/>
      <dgm:t>
        <a:bodyPr/>
        <a:lstStyle/>
        <a:p>
          <a:endParaRPr lang="ru-RU"/>
        </a:p>
      </dgm:t>
    </dgm:pt>
    <dgm:pt modelId="{E789E487-D334-4890-B10B-341FA1907AE7}" type="pres">
      <dgm:prSet presAssocID="{7A29CF09-04E2-4737-90C4-3419126B90CC}" presName="pillars" presStyleCnt="0"/>
      <dgm:spPr/>
      <dgm:t>
        <a:bodyPr/>
        <a:lstStyle/>
        <a:p>
          <a:endParaRPr lang="ru-RU"/>
        </a:p>
      </dgm:t>
    </dgm:pt>
    <dgm:pt modelId="{FB4FBC1D-3496-4CC8-A367-6F3E2C0EFBBD}" type="pres">
      <dgm:prSet presAssocID="{7A29CF09-04E2-4737-90C4-3419126B90CC}" presName="pillar1" presStyleLbl="node1" presStyleIdx="0" presStyleCnt="3">
        <dgm:presLayoutVars>
          <dgm:bulletEnabled val="1"/>
        </dgm:presLayoutVars>
      </dgm:prSet>
      <dgm:spPr/>
      <dgm:t>
        <a:bodyPr/>
        <a:lstStyle/>
        <a:p>
          <a:endParaRPr lang="ru-RU"/>
        </a:p>
      </dgm:t>
    </dgm:pt>
    <dgm:pt modelId="{336CE922-670E-403B-8845-AECDC6BAAC8A}" type="pres">
      <dgm:prSet presAssocID="{A785548A-2350-4A6E-A1A4-BBF7110849CA}" presName="pillarX" presStyleLbl="node1" presStyleIdx="1" presStyleCnt="3">
        <dgm:presLayoutVars>
          <dgm:bulletEnabled val="1"/>
        </dgm:presLayoutVars>
      </dgm:prSet>
      <dgm:spPr/>
      <dgm:t>
        <a:bodyPr/>
        <a:lstStyle/>
        <a:p>
          <a:endParaRPr lang="ru-RU"/>
        </a:p>
      </dgm:t>
    </dgm:pt>
    <dgm:pt modelId="{D9AE63EC-AF4B-4B68-A7E8-7058C5397325}" type="pres">
      <dgm:prSet presAssocID="{0D383B70-F2CC-4560-9A4D-5BEDF2C5A2E9}" presName="pillarX" presStyleLbl="node1" presStyleIdx="2" presStyleCnt="3">
        <dgm:presLayoutVars>
          <dgm:bulletEnabled val="1"/>
        </dgm:presLayoutVars>
      </dgm:prSet>
      <dgm:spPr/>
      <dgm:t>
        <a:bodyPr/>
        <a:lstStyle/>
        <a:p>
          <a:endParaRPr lang="ru-RU"/>
        </a:p>
      </dgm:t>
    </dgm:pt>
    <dgm:pt modelId="{1E4CB867-EF83-4991-975D-C1E4F2A7A891}" type="pres">
      <dgm:prSet presAssocID="{7A29CF09-04E2-4737-90C4-3419126B90CC}" presName="base" presStyleLbl="dkBgShp" presStyleIdx="1" presStyleCnt="2"/>
      <dgm:spPr/>
      <dgm:t>
        <a:bodyPr/>
        <a:lstStyle/>
        <a:p>
          <a:endParaRPr lang="ru-RU"/>
        </a:p>
      </dgm:t>
    </dgm:pt>
  </dgm:ptLst>
  <dgm:cxnLst>
    <dgm:cxn modelId="{E514BEF3-7514-4DA6-8A5A-7BD920738E22}" srcId="{CD87307F-3BC1-43ED-8DB0-A164B25CF5F6}" destId="{7A29CF09-04E2-4737-90C4-3419126B90CC}" srcOrd="0" destOrd="0" parTransId="{AF984BE8-C146-4DF7-A8AD-57487B4F871A}" sibTransId="{5B5B08B5-2AA0-4095-96C3-0DE427AB7587}"/>
    <dgm:cxn modelId="{2ACCDA23-F4AF-4ECB-ADD8-1CADF8E451B8}" srcId="{7A29CF09-04E2-4737-90C4-3419126B90CC}" destId="{A785548A-2350-4A6E-A1A4-BBF7110849CA}" srcOrd="1" destOrd="0" parTransId="{70786761-58C3-41A9-8AFE-FDF2903081A0}" sibTransId="{82D71C56-E90E-4443-83D2-6573EE8D2274}"/>
    <dgm:cxn modelId="{4A3DB306-2AAB-4F4B-A1C9-1A0E0CF687BD}" type="presOf" srcId="{142EA9ED-C541-41E7-ABC0-95598145743D}" destId="{FB4FBC1D-3496-4CC8-A367-6F3E2C0EFBBD}" srcOrd="0" destOrd="0" presId="urn:microsoft.com/office/officeart/2005/8/layout/hList3"/>
    <dgm:cxn modelId="{312716E1-82DE-4623-B3FA-5DE3D0B6424D}" type="presOf" srcId="{7A29CF09-04E2-4737-90C4-3419126B90CC}" destId="{87C1F573-BC13-4F41-AA54-447F68827EAC}" srcOrd="0" destOrd="0" presId="urn:microsoft.com/office/officeart/2005/8/layout/hList3"/>
    <dgm:cxn modelId="{09B85CD0-C4D3-45A4-A106-64435A5CB702}" type="presOf" srcId="{0D383B70-F2CC-4560-9A4D-5BEDF2C5A2E9}" destId="{D9AE63EC-AF4B-4B68-A7E8-7058C5397325}" srcOrd="0" destOrd="0" presId="urn:microsoft.com/office/officeart/2005/8/layout/hList3"/>
    <dgm:cxn modelId="{24E4DFBA-40A6-4884-8D10-DA9027A732EA}" srcId="{7A29CF09-04E2-4737-90C4-3419126B90CC}" destId="{142EA9ED-C541-41E7-ABC0-95598145743D}" srcOrd="0" destOrd="0" parTransId="{4AD8B82F-A7AC-410A-A0B2-E78ADF4C8513}" sibTransId="{1F39F0FA-C4E6-4AA9-B7C9-E4AB8AF8ED38}"/>
    <dgm:cxn modelId="{556FDB5A-0C2E-4AFD-A4D4-DF7DAFC5E0B2}" type="presOf" srcId="{CD87307F-3BC1-43ED-8DB0-A164B25CF5F6}" destId="{A8119C1E-A72D-41A2-B7C9-C3754D90240C}" srcOrd="0" destOrd="0" presId="urn:microsoft.com/office/officeart/2005/8/layout/hList3"/>
    <dgm:cxn modelId="{C513E7CD-2826-4E06-853E-2CC326E3747E}" srcId="{7A29CF09-04E2-4737-90C4-3419126B90CC}" destId="{0D383B70-F2CC-4560-9A4D-5BEDF2C5A2E9}" srcOrd="2" destOrd="0" parTransId="{88B95425-8796-4E15-A6F4-A96837DFF9B7}" sibTransId="{4559CB9F-DBAB-4594-8F74-F42AFB6B1466}"/>
    <dgm:cxn modelId="{B9A7F284-DB8E-4EFC-8D97-155C5DAC8E7B}" type="presOf" srcId="{A785548A-2350-4A6E-A1A4-BBF7110849CA}" destId="{336CE922-670E-403B-8845-AECDC6BAAC8A}" srcOrd="0" destOrd="0" presId="urn:microsoft.com/office/officeart/2005/8/layout/hList3"/>
    <dgm:cxn modelId="{E59BD5E6-DE0E-4557-A159-741EF8C92A3F}" type="presParOf" srcId="{A8119C1E-A72D-41A2-B7C9-C3754D90240C}" destId="{87C1F573-BC13-4F41-AA54-447F68827EAC}" srcOrd="0" destOrd="0" presId="urn:microsoft.com/office/officeart/2005/8/layout/hList3"/>
    <dgm:cxn modelId="{EEE94936-9747-4973-B24C-053064FCC722}" type="presParOf" srcId="{A8119C1E-A72D-41A2-B7C9-C3754D90240C}" destId="{E789E487-D334-4890-B10B-341FA1907AE7}" srcOrd="1" destOrd="0" presId="urn:microsoft.com/office/officeart/2005/8/layout/hList3"/>
    <dgm:cxn modelId="{F20187AF-155B-40FE-AB2C-4A4D330F5947}" type="presParOf" srcId="{E789E487-D334-4890-B10B-341FA1907AE7}" destId="{FB4FBC1D-3496-4CC8-A367-6F3E2C0EFBBD}" srcOrd="0" destOrd="0" presId="urn:microsoft.com/office/officeart/2005/8/layout/hList3"/>
    <dgm:cxn modelId="{88823BB5-A6A8-47C7-A1AC-E11DB9DBB9A2}" type="presParOf" srcId="{E789E487-D334-4890-B10B-341FA1907AE7}" destId="{336CE922-670E-403B-8845-AECDC6BAAC8A}" srcOrd="1" destOrd="0" presId="urn:microsoft.com/office/officeart/2005/8/layout/hList3"/>
    <dgm:cxn modelId="{090EF4AE-FEF1-4FA7-8453-8282D1D0BB79}" type="presParOf" srcId="{E789E487-D334-4890-B10B-341FA1907AE7}" destId="{D9AE63EC-AF4B-4B68-A7E8-7058C5397325}" srcOrd="2" destOrd="0" presId="urn:microsoft.com/office/officeart/2005/8/layout/hList3"/>
    <dgm:cxn modelId="{520983B4-1C98-4A58-B56D-30BA58C6AB6D}" type="presParOf" srcId="{A8119C1E-A72D-41A2-B7C9-C3754D90240C}" destId="{1E4CB867-EF83-4991-975D-C1E4F2A7A891}" srcOrd="2" destOrd="0" presId="urn:microsoft.com/office/officeart/2005/8/layout/hList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FB94495-9D3A-487F-85A9-81823CE3E8B7}" type="doc">
      <dgm:prSet loTypeId="urn:microsoft.com/office/officeart/2008/layout/VerticalCurvedList" loCatId="list" qsTypeId="urn:microsoft.com/office/officeart/2005/8/quickstyle/simple3" qsCatId="simple" csTypeId="urn:microsoft.com/office/officeart/2005/8/colors/accent1_2" csCatId="accent1" phldr="1"/>
      <dgm:spPr/>
      <dgm:t>
        <a:bodyPr/>
        <a:lstStyle/>
        <a:p>
          <a:endParaRPr lang="ru-RU"/>
        </a:p>
      </dgm:t>
    </dgm:pt>
    <dgm:pt modelId="{4FF074EB-0A56-44C9-A5FA-5D1E98DA9D6D}">
      <dgm:prSet phldrT="[Текст]" custT="1"/>
      <dgm:spPr/>
      <dgm:t>
        <a:bodyPr/>
        <a:lstStyle/>
        <a:p>
          <a:pPr algn="just"/>
          <a:r>
            <a:rPr lang="ru-RU" sz="1600" dirty="0" smtClean="0"/>
            <a:t>Внесение изменений в план-график по каждому объекту закупки осуществляется не позднее чем </a:t>
          </a:r>
          <a:r>
            <a:rPr lang="ru-RU" sz="1600" b="1" dirty="0" smtClean="0">
              <a:solidFill>
                <a:schemeClr val="accent6">
                  <a:lumMod val="75000"/>
                </a:schemeClr>
              </a:solidFill>
            </a:rPr>
            <a:t>за 10 дней до дня размещения </a:t>
          </a:r>
          <a:r>
            <a:rPr lang="ru-RU" sz="1600" dirty="0" smtClean="0"/>
            <a:t>на официальном сайте извещения об осуществлении закупки или направления приглашения принять участие в определении поставщика, а в случае, если не предусмотрено размещение извещения или направление приглашения  - не позднее чем </a:t>
          </a:r>
          <a:r>
            <a:rPr lang="ru-RU" sz="1600" b="1" dirty="0" smtClean="0">
              <a:solidFill>
                <a:schemeClr val="accent6">
                  <a:lumMod val="75000"/>
                </a:schemeClr>
              </a:solidFill>
            </a:rPr>
            <a:t>за 10 дней до даты заключения контракта</a:t>
          </a:r>
          <a:endParaRPr lang="ru-RU" sz="1600" b="1" dirty="0">
            <a:solidFill>
              <a:schemeClr val="accent6">
                <a:lumMod val="75000"/>
              </a:schemeClr>
            </a:solidFill>
          </a:endParaRPr>
        </a:p>
      </dgm:t>
    </dgm:pt>
    <dgm:pt modelId="{52A48D76-A6B1-4AB5-9ED5-5E0DEB1C6225}" type="parTrans" cxnId="{73EF430C-22B2-4041-BE00-18BAAE4C1B81}">
      <dgm:prSet/>
      <dgm:spPr/>
      <dgm:t>
        <a:bodyPr/>
        <a:lstStyle/>
        <a:p>
          <a:endParaRPr lang="ru-RU"/>
        </a:p>
      </dgm:t>
    </dgm:pt>
    <dgm:pt modelId="{8AD219B2-B270-436D-ABD4-F5BE70ACA0EA}" type="sibTrans" cxnId="{73EF430C-22B2-4041-BE00-18BAAE4C1B81}">
      <dgm:prSet/>
      <dgm:spPr/>
      <dgm:t>
        <a:bodyPr/>
        <a:lstStyle/>
        <a:p>
          <a:endParaRPr lang="ru-RU"/>
        </a:p>
      </dgm:t>
    </dgm:pt>
    <dgm:pt modelId="{E5DB44C3-AE2F-4CCC-937C-5C2A3F81F639}">
      <dgm:prSet phldrT="[Текст]" custT="1"/>
      <dgm:spPr/>
      <dgm:t>
        <a:bodyPr/>
        <a:lstStyle/>
        <a:p>
          <a:pPr algn="just"/>
          <a:r>
            <a:rPr lang="ru-RU" sz="1600" dirty="0" smtClean="0"/>
            <a:t>В случае осуществления закупок путем проведения запроса котировок в целях оказания </a:t>
          </a:r>
          <a:r>
            <a:rPr lang="ru-RU" sz="1600" b="1" dirty="0" smtClean="0"/>
            <a:t>гуманитарной помощи либо ликвидации последствий чрезвычайных ситуаций </a:t>
          </a:r>
          <a:r>
            <a:rPr lang="ru-RU" sz="1600" dirty="0" smtClean="0"/>
            <a:t>природного или техногенного характера (ст. 82) внесение изменений в план-график осуществляется </a:t>
          </a:r>
          <a:r>
            <a:rPr lang="ru-RU" sz="1600" b="1" dirty="0" smtClean="0">
              <a:solidFill>
                <a:schemeClr val="accent6">
                  <a:lumMod val="75000"/>
                </a:schemeClr>
              </a:solidFill>
            </a:rPr>
            <a:t>в день направления </a:t>
          </a:r>
          <a:r>
            <a:rPr lang="ru-RU" sz="1600" dirty="0" smtClean="0"/>
            <a:t>запроса о предоставлении котировок участникам закупок, а в случае осуществления закупки у единственного поставщика в соответствии с </a:t>
          </a:r>
          <a:r>
            <a:rPr lang="ru-RU" sz="1600" b="1" dirty="0" smtClean="0">
              <a:solidFill>
                <a:schemeClr val="accent6">
                  <a:lumMod val="75000"/>
                </a:schemeClr>
              </a:solidFill>
            </a:rPr>
            <a:t>пунктами 9 и 28 </a:t>
          </a:r>
          <a:r>
            <a:rPr lang="ru-RU" sz="1600" dirty="0" smtClean="0"/>
            <a:t>части 1 статьи 93 44-ФЗ - не позднее чем </a:t>
          </a:r>
          <a:r>
            <a:rPr lang="ru-RU" sz="1600" b="1" dirty="0" smtClean="0">
              <a:solidFill>
                <a:schemeClr val="accent6">
                  <a:lumMod val="75000"/>
                </a:schemeClr>
              </a:solidFill>
            </a:rPr>
            <a:t>за 1 день до даты заключения контракта</a:t>
          </a:r>
          <a:endParaRPr lang="ru-RU" sz="1600" b="1" dirty="0">
            <a:solidFill>
              <a:schemeClr val="accent6">
                <a:lumMod val="75000"/>
              </a:schemeClr>
            </a:solidFill>
          </a:endParaRPr>
        </a:p>
      </dgm:t>
    </dgm:pt>
    <dgm:pt modelId="{946AE583-D828-4CBD-930A-97D7F8837C9E}" type="parTrans" cxnId="{F9308E17-2044-4B5F-9FCE-60F3003331B9}">
      <dgm:prSet/>
      <dgm:spPr/>
      <dgm:t>
        <a:bodyPr/>
        <a:lstStyle/>
        <a:p>
          <a:endParaRPr lang="ru-RU"/>
        </a:p>
      </dgm:t>
    </dgm:pt>
    <dgm:pt modelId="{7A09D050-A7E7-47E6-9B4D-2F0A8E0A2E0C}" type="sibTrans" cxnId="{F9308E17-2044-4B5F-9FCE-60F3003331B9}">
      <dgm:prSet/>
      <dgm:spPr/>
      <dgm:t>
        <a:bodyPr/>
        <a:lstStyle/>
        <a:p>
          <a:endParaRPr lang="ru-RU"/>
        </a:p>
      </dgm:t>
    </dgm:pt>
    <dgm:pt modelId="{10CE8522-3C16-4C11-827C-63AB132FC3BD}">
      <dgm:prSet phldrT="[Текст]" custT="1"/>
      <dgm:spPr/>
      <dgm:t>
        <a:bodyPr/>
        <a:lstStyle/>
        <a:p>
          <a:pPr algn="just"/>
          <a:r>
            <a:rPr lang="ru-RU" sz="1600" dirty="0" smtClean="0"/>
            <a:t>В случаях, предусмотренных частями 2, 4-6 статьи 55, частью 4 статьи 71, частью 4 статьи 79, частью 19 статьи 83 44-ФЗ, внесение изменений в план-график по каждому объекту закупки осуществляется не позднее чем за 1 день до дня размещения на официальном сайте извещения об осуществлении закупки или направления приглашения принять участие в определении поставщика</a:t>
          </a:r>
          <a:endParaRPr lang="ru-RU" sz="1600" dirty="0"/>
        </a:p>
      </dgm:t>
    </dgm:pt>
    <dgm:pt modelId="{48CDF6C2-2616-4484-8EAC-D141C2366467}" type="parTrans" cxnId="{A02E78B8-DDD3-4DF5-9291-981BC1151D57}">
      <dgm:prSet/>
      <dgm:spPr/>
      <dgm:t>
        <a:bodyPr/>
        <a:lstStyle/>
        <a:p>
          <a:endParaRPr lang="ru-RU"/>
        </a:p>
      </dgm:t>
    </dgm:pt>
    <dgm:pt modelId="{C8C8F9D4-21FE-4109-8A91-20FF3379E7C0}" type="sibTrans" cxnId="{A02E78B8-DDD3-4DF5-9291-981BC1151D57}">
      <dgm:prSet/>
      <dgm:spPr/>
      <dgm:t>
        <a:bodyPr/>
        <a:lstStyle/>
        <a:p>
          <a:endParaRPr lang="ru-RU"/>
        </a:p>
      </dgm:t>
    </dgm:pt>
    <dgm:pt modelId="{987057C4-B5F6-4B76-BB72-36573F9A2AE7}" type="pres">
      <dgm:prSet presAssocID="{AFB94495-9D3A-487F-85A9-81823CE3E8B7}" presName="Name0" presStyleCnt="0">
        <dgm:presLayoutVars>
          <dgm:chMax val="7"/>
          <dgm:chPref val="7"/>
          <dgm:dir/>
        </dgm:presLayoutVars>
      </dgm:prSet>
      <dgm:spPr/>
      <dgm:t>
        <a:bodyPr/>
        <a:lstStyle/>
        <a:p>
          <a:endParaRPr lang="ru-RU"/>
        </a:p>
      </dgm:t>
    </dgm:pt>
    <dgm:pt modelId="{51169693-D801-4BEC-99F3-B7E1C25B2DA9}" type="pres">
      <dgm:prSet presAssocID="{AFB94495-9D3A-487F-85A9-81823CE3E8B7}" presName="Name1" presStyleCnt="0"/>
      <dgm:spPr/>
    </dgm:pt>
    <dgm:pt modelId="{24487EB0-7441-400A-8DEC-1B389AAE7A53}" type="pres">
      <dgm:prSet presAssocID="{AFB94495-9D3A-487F-85A9-81823CE3E8B7}" presName="cycle" presStyleCnt="0"/>
      <dgm:spPr/>
    </dgm:pt>
    <dgm:pt modelId="{10C30FB2-84C5-4714-A7D0-67DDEA0D7FD6}" type="pres">
      <dgm:prSet presAssocID="{AFB94495-9D3A-487F-85A9-81823CE3E8B7}" presName="srcNode" presStyleLbl="node1" presStyleIdx="0" presStyleCnt="3"/>
      <dgm:spPr/>
    </dgm:pt>
    <dgm:pt modelId="{077DD0A5-A89C-4BCB-884A-9C4B4891A269}" type="pres">
      <dgm:prSet presAssocID="{AFB94495-9D3A-487F-85A9-81823CE3E8B7}" presName="conn" presStyleLbl="parChTrans1D2" presStyleIdx="0" presStyleCnt="1"/>
      <dgm:spPr/>
      <dgm:t>
        <a:bodyPr/>
        <a:lstStyle/>
        <a:p>
          <a:endParaRPr lang="ru-RU"/>
        </a:p>
      </dgm:t>
    </dgm:pt>
    <dgm:pt modelId="{F044B9F5-3F1E-4893-B8A4-01434B93E98F}" type="pres">
      <dgm:prSet presAssocID="{AFB94495-9D3A-487F-85A9-81823CE3E8B7}" presName="extraNode" presStyleLbl="node1" presStyleIdx="0" presStyleCnt="3"/>
      <dgm:spPr/>
    </dgm:pt>
    <dgm:pt modelId="{A621B14C-5B3E-4519-A42D-ECB02DA6EBAC}" type="pres">
      <dgm:prSet presAssocID="{AFB94495-9D3A-487F-85A9-81823CE3E8B7}" presName="dstNode" presStyleLbl="node1" presStyleIdx="0" presStyleCnt="3"/>
      <dgm:spPr/>
    </dgm:pt>
    <dgm:pt modelId="{47C8DC1D-158C-4999-85CB-00807CF66DFB}" type="pres">
      <dgm:prSet presAssocID="{4FF074EB-0A56-44C9-A5FA-5D1E98DA9D6D}" presName="text_1" presStyleLbl="node1" presStyleIdx="0" presStyleCnt="3" custScaleY="120657" custLinFactNeighborX="419" custLinFactNeighborY="6700">
        <dgm:presLayoutVars>
          <dgm:bulletEnabled val="1"/>
        </dgm:presLayoutVars>
      </dgm:prSet>
      <dgm:spPr/>
      <dgm:t>
        <a:bodyPr/>
        <a:lstStyle/>
        <a:p>
          <a:endParaRPr lang="ru-RU"/>
        </a:p>
      </dgm:t>
    </dgm:pt>
    <dgm:pt modelId="{8B7037A9-A70D-4E6A-84B6-6C1A41ADD3AF}" type="pres">
      <dgm:prSet presAssocID="{4FF074EB-0A56-44C9-A5FA-5D1E98DA9D6D}" presName="accent_1" presStyleCnt="0"/>
      <dgm:spPr/>
    </dgm:pt>
    <dgm:pt modelId="{E0C7E2F5-3794-4BD6-AC3E-88F2D4D2F83D}" type="pres">
      <dgm:prSet presAssocID="{4FF074EB-0A56-44C9-A5FA-5D1E98DA9D6D}" presName="accentRepeatNode" presStyleLbl="solidFgAcc1" presStyleIdx="0" presStyleCnt="3"/>
      <dgm:spPr/>
    </dgm:pt>
    <dgm:pt modelId="{61907D09-7A65-428E-BC81-C84D3DB3DE03}" type="pres">
      <dgm:prSet presAssocID="{E5DB44C3-AE2F-4CCC-937C-5C2A3F81F639}" presName="text_2" presStyleLbl="node1" presStyleIdx="1" presStyleCnt="3" custScaleY="146277" custLinFactNeighborX="445" custLinFactNeighborY="6700">
        <dgm:presLayoutVars>
          <dgm:bulletEnabled val="1"/>
        </dgm:presLayoutVars>
      </dgm:prSet>
      <dgm:spPr/>
      <dgm:t>
        <a:bodyPr/>
        <a:lstStyle/>
        <a:p>
          <a:endParaRPr lang="ru-RU"/>
        </a:p>
      </dgm:t>
    </dgm:pt>
    <dgm:pt modelId="{3F9276A4-A983-4A96-A208-CF38983E5AE8}" type="pres">
      <dgm:prSet presAssocID="{E5DB44C3-AE2F-4CCC-937C-5C2A3F81F639}" presName="accent_2" presStyleCnt="0"/>
      <dgm:spPr/>
    </dgm:pt>
    <dgm:pt modelId="{47347B86-1C33-49DE-839E-C6F2C5C87AD7}" type="pres">
      <dgm:prSet presAssocID="{E5DB44C3-AE2F-4CCC-937C-5C2A3F81F639}" presName="accentRepeatNode" presStyleLbl="solidFgAcc1" presStyleIdx="1" presStyleCnt="3"/>
      <dgm:spPr/>
    </dgm:pt>
    <dgm:pt modelId="{6F6BD2B5-2345-4671-A05D-37DD20AB8201}" type="pres">
      <dgm:prSet presAssocID="{10CE8522-3C16-4C11-827C-63AB132FC3BD}" presName="text_3" presStyleLbl="node1" presStyleIdx="2" presStyleCnt="3" custScaleY="120657" custLinFactNeighborX="419" custLinFactNeighborY="6700">
        <dgm:presLayoutVars>
          <dgm:bulletEnabled val="1"/>
        </dgm:presLayoutVars>
      </dgm:prSet>
      <dgm:spPr/>
      <dgm:t>
        <a:bodyPr/>
        <a:lstStyle/>
        <a:p>
          <a:endParaRPr lang="ru-RU"/>
        </a:p>
      </dgm:t>
    </dgm:pt>
    <dgm:pt modelId="{3ADD5339-FC53-411E-B9AC-57A45A19E3F4}" type="pres">
      <dgm:prSet presAssocID="{10CE8522-3C16-4C11-827C-63AB132FC3BD}" presName="accent_3" presStyleCnt="0"/>
      <dgm:spPr/>
    </dgm:pt>
    <dgm:pt modelId="{A6CA005E-C4C7-463A-8C2C-510194B8C423}" type="pres">
      <dgm:prSet presAssocID="{10CE8522-3C16-4C11-827C-63AB132FC3BD}" presName="accentRepeatNode" presStyleLbl="solidFgAcc1" presStyleIdx="2" presStyleCnt="3"/>
      <dgm:spPr/>
    </dgm:pt>
  </dgm:ptLst>
  <dgm:cxnLst>
    <dgm:cxn modelId="{7DB88C2E-C23B-4AAE-9B01-D5541D4AB956}" type="presOf" srcId="{AFB94495-9D3A-487F-85A9-81823CE3E8B7}" destId="{987057C4-B5F6-4B76-BB72-36573F9A2AE7}" srcOrd="0" destOrd="0" presId="urn:microsoft.com/office/officeart/2008/layout/VerticalCurvedList"/>
    <dgm:cxn modelId="{F55A0CCB-24C2-46D8-9646-6C289A26AB15}" type="presOf" srcId="{10CE8522-3C16-4C11-827C-63AB132FC3BD}" destId="{6F6BD2B5-2345-4671-A05D-37DD20AB8201}" srcOrd="0" destOrd="0" presId="urn:microsoft.com/office/officeart/2008/layout/VerticalCurvedList"/>
    <dgm:cxn modelId="{92478E56-A5C2-48A8-AEC2-E5D1DC28A2B8}" type="presOf" srcId="{8AD219B2-B270-436D-ABD4-F5BE70ACA0EA}" destId="{077DD0A5-A89C-4BCB-884A-9C4B4891A269}" srcOrd="0" destOrd="0" presId="urn:microsoft.com/office/officeart/2008/layout/VerticalCurvedList"/>
    <dgm:cxn modelId="{A02E78B8-DDD3-4DF5-9291-981BC1151D57}" srcId="{AFB94495-9D3A-487F-85A9-81823CE3E8B7}" destId="{10CE8522-3C16-4C11-827C-63AB132FC3BD}" srcOrd="2" destOrd="0" parTransId="{48CDF6C2-2616-4484-8EAC-D141C2366467}" sibTransId="{C8C8F9D4-21FE-4109-8A91-20FF3379E7C0}"/>
    <dgm:cxn modelId="{FA8D43E9-B385-43A8-B980-29016C43106A}" type="presOf" srcId="{4FF074EB-0A56-44C9-A5FA-5D1E98DA9D6D}" destId="{47C8DC1D-158C-4999-85CB-00807CF66DFB}" srcOrd="0" destOrd="0" presId="urn:microsoft.com/office/officeart/2008/layout/VerticalCurvedList"/>
    <dgm:cxn modelId="{F9308E17-2044-4B5F-9FCE-60F3003331B9}" srcId="{AFB94495-9D3A-487F-85A9-81823CE3E8B7}" destId="{E5DB44C3-AE2F-4CCC-937C-5C2A3F81F639}" srcOrd="1" destOrd="0" parTransId="{946AE583-D828-4CBD-930A-97D7F8837C9E}" sibTransId="{7A09D050-A7E7-47E6-9B4D-2F0A8E0A2E0C}"/>
    <dgm:cxn modelId="{73EF430C-22B2-4041-BE00-18BAAE4C1B81}" srcId="{AFB94495-9D3A-487F-85A9-81823CE3E8B7}" destId="{4FF074EB-0A56-44C9-A5FA-5D1E98DA9D6D}" srcOrd="0" destOrd="0" parTransId="{52A48D76-A6B1-4AB5-9ED5-5E0DEB1C6225}" sibTransId="{8AD219B2-B270-436D-ABD4-F5BE70ACA0EA}"/>
    <dgm:cxn modelId="{58F6E78E-A3B3-4C42-841E-012A6670FE64}" type="presOf" srcId="{E5DB44C3-AE2F-4CCC-937C-5C2A3F81F639}" destId="{61907D09-7A65-428E-BC81-C84D3DB3DE03}" srcOrd="0" destOrd="0" presId="urn:microsoft.com/office/officeart/2008/layout/VerticalCurvedList"/>
    <dgm:cxn modelId="{9C83012F-496C-4B53-B463-A7F574DF4D26}" type="presParOf" srcId="{987057C4-B5F6-4B76-BB72-36573F9A2AE7}" destId="{51169693-D801-4BEC-99F3-B7E1C25B2DA9}" srcOrd="0" destOrd="0" presId="urn:microsoft.com/office/officeart/2008/layout/VerticalCurvedList"/>
    <dgm:cxn modelId="{5B498E36-A4FF-42A8-9649-E59A41F31299}" type="presParOf" srcId="{51169693-D801-4BEC-99F3-B7E1C25B2DA9}" destId="{24487EB0-7441-400A-8DEC-1B389AAE7A53}" srcOrd="0" destOrd="0" presId="urn:microsoft.com/office/officeart/2008/layout/VerticalCurvedList"/>
    <dgm:cxn modelId="{7F4C51D8-2938-4758-A8C5-3EED2D72ADEC}" type="presParOf" srcId="{24487EB0-7441-400A-8DEC-1B389AAE7A53}" destId="{10C30FB2-84C5-4714-A7D0-67DDEA0D7FD6}" srcOrd="0" destOrd="0" presId="urn:microsoft.com/office/officeart/2008/layout/VerticalCurvedList"/>
    <dgm:cxn modelId="{B7359398-316A-4A7E-915A-CD4BEE915CB9}" type="presParOf" srcId="{24487EB0-7441-400A-8DEC-1B389AAE7A53}" destId="{077DD0A5-A89C-4BCB-884A-9C4B4891A269}" srcOrd="1" destOrd="0" presId="urn:microsoft.com/office/officeart/2008/layout/VerticalCurvedList"/>
    <dgm:cxn modelId="{48CA5E8C-95FE-4044-99AD-AE6964601085}" type="presParOf" srcId="{24487EB0-7441-400A-8DEC-1B389AAE7A53}" destId="{F044B9F5-3F1E-4893-B8A4-01434B93E98F}" srcOrd="2" destOrd="0" presId="urn:microsoft.com/office/officeart/2008/layout/VerticalCurvedList"/>
    <dgm:cxn modelId="{79238E9E-67DD-4BF2-8056-63D7BA974420}" type="presParOf" srcId="{24487EB0-7441-400A-8DEC-1B389AAE7A53}" destId="{A621B14C-5B3E-4519-A42D-ECB02DA6EBAC}" srcOrd="3" destOrd="0" presId="urn:microsoft.com/office/officeart/2008/layout/VerticalCurvedList"/>
    <dgm:cxn modelId="{6AF75561-2197-4E8D-BD7C-7844D63972F6}" type="presParOf" srcId="{51169693-D801-4BEC-99F3-B7E1C25B2DA9}" destId="{47C8DC1D-158C-4999-85CB-00807CF66DFB}" srcOrd="1" destOrd="0" presId="urn:microsoft.com/office/officeart/2008/layout/VerticalCurvedList"/>
    <dgm:cxn modelId="{B71026C1-83F3-459E-A61C-B8C404F4255E}" type="presParOf" srcId="{51169693-D801-4BEC-99F3-B7E1C25B2DA9}" destId="{8B7037A9-A70D-4E6A-84B6-6C1A41ADD3AF}" srcOrd="2" destOrd="0" presId="urn:microsoft.com/office/officeart/2008/layout/VerticalCurvedList"/>
    <dgm:cxn modelId="{827851F5-1CDB-4346-950F-F66E00A12F0C}" type="presParOf" srcId="{8B7037A9-A70D-4E6A-84B6-6C1A41ADD3AF}" destId="{E0C7E2F5-3794-4BD6-AC3E-88F2D4D2F83D}" srcOrd="0" destOrd="0" presId="urn:microsoft.com/office/officeart/2008/layout/VerticalCurvedList"/>
    <dgm:cxn modelId="{D94B78C4-235F-46CD-A5D0-D3AC00B8DC25}" type="presParOf" srcId="{51169693-D801-4BEC-99F3-B7E1C25B2DA9}" destId="{61907D09-7A65-428E-BC81-C84D3DB3DE03}" srcOrd="3" destOrd="0" presId="urn:microsoft.com/office/officeart/2008/layout/VerticalCurvedList"/>
    <dgm:cxn modelId="{501C9996-567C-4257-A725-0BFC0CE12C2F}" type="presParOf" srcId="{51169693-D801-4BEC-99F3-B7E1C25B2DA9}" destId="{3F9276A4-A983-4A96-A208-CF38983E5AE8}" srcOrd="4" destOrd="0" presId="urn:microsoft.com/office/officeart/2008/layout/VerticalCurvedList"/>
    <dgm:cxn modelId="{25ED9122-2F31-42E2-9AFC-51AF000AB067}" type="presParOf" srcId="{3F9276A4-A983-4A96-A208-CF38983E5AE8}" destId="{47347B86-1C33-49DE-839E-C6F2C5C87AD7}" srcOrd="0" destOrd="0" presId="urn:microsoft.com/office/officeart/2008/layout/VerticalCurvedList"/>
    <dgm:cxn modelId="{AF0F91D8-82E2-4E1A-80EC-09338D47D9DC}" type="presParOf" srcId="{51169693-D801-4BEC-99F3-B7E1C25B2DA9}" destId="{6F6BD2B5-2345-4671-A05D-37DD20AB8201}" srcOrd="5" destOrd="0" presId="urn:microsoft.com/office/officeart/2008/layout/VerticalCurvedList"/>
    <dgm:cxn modelId="{52D6541D-576B-4688-984E-A19BE358B985}" type="presParOf" srcId="{51169693-D801-4BEC-99F3-B7E1C25B2DA9}" destId="{3ADD5339-FC53-411E-B9AC-57A45A19E3F4}" srcOrd="6" destOrd="0" presId="urn:microsoft.com/office/officeart/2008/layout/VerticalCurvedList"/>
    <dgm:cxn modelId="{C75FC142-B3B6-4DF1-A9CF-1D67C3F0936F}" type="presParOf" srcId="{3ADD5339-FC53-411E-B9AC-57A45A19E3F4}" destId="{A6CA005E-C4C7-463A-8C2C-510194B8C423}" srcOrd="0" destOrd="0" presId="urn:microsoft.com/office/officeart/2008/layout/VerticalCurvedList"/>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7946115-C9E2-44AC-82B4-140DDADA136B}"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ru-RU"/>
        </a:p>
      </dgm:t>
    </dgm:pt>
    <dgm:pt modelId="{EF7184E8-4568-404A-B2E7-4B1D5246E0D4}">
      <dgm:prSet phldrT="[Текст]" custT="1"/>
      <dgm:spPr/>
      <dgm:t>
        <a:bodyPr/>
        <a:lstStyle/>
        <a:p>
          <a:r>
            <a:rPr lang="ru-RU" sz="2000" b="0" dirty="0" smtClean="0"/>
            <a:t>С 1 января 2016 года введен запрет на закупки иностранного программного обеспечения</a:t>
          </a:r>
        </a:p>
        <a:p>
          <a:r>
            <a:rPr lang="ru-RU" sz="2000" b="1" dirty="0" smtClean="0"/>
            <a:t>ИСКЛЮЧЕНИЯ</a:t>
          </a:r>
          <a:endParaRPr lang="ru-RU" sz="2000" b="1" dirty="0"/>
        </a:p>
      </dgm:t>
    </dgm:pt>
    <dgm:pt modelId="{6B785AC2-002A-4A42-996B-AF142636FE94}" type="parTrans" cxnId="{ADCC88C7-ECCB-4847-BC8B-A9BC5A4CC477}">
      <dgm:prSet/>
      <dgm:spPr/>
      <dgm:t>
        <a:bodyPr/>
        <a:lstStyle/>
        <a:p>
          <a:endParaRPr lang="ru-RU" sz="1600"/>
        </a:p>
      </dgm:t>
    </dgm:pt>
    <dgm:pt modelId="{688E09A2-5AA6-4EC2-A3B9-F4F45C733F39}" type="sibTrans" cxnId="{ADCC88C7-ECCB-4847-BC8B-A9BC5A4CC477}">
      <dgm:prSet/>
      <dgm:spPr/>
      <dgm:t>
        <a:bodyPr/>
        <a:lstStyle/>
        <a:p>
          <a:endParaRPr lang="ru-RU" sz="1600"/>
        </a:p>
      </dgm:t>
    </dgm:pt>
    <dgm:pt modelId="{D004AC0C-4F8C-4CF3-9012-A5EE07D729D3}">
      <dgm:prSet phldrT="[Текст]" custT="1"/>
      <dgm:spPr/>
      <dgm:t>
        <a:bodyPr/>
        <a:lstStyle/>
        <a:p>
          <a:r>
            <a:rPr lang="ru-RU" sz="1600" smtClean="0"/>
            <a:t> в едином реестре российских программ  для электронных вычислительных машин и баз данных отсутствуют сведения о программном обеспечении, соответствующем тому же классу программного обеспечения, что и программное обеспечение, планируемое к закупке</a:t>
          </a:r>
          <a:endParaRPr lang="ru-RU" sz="1600" dirty="0" smtClean="0"/>
        </a:p>
      </dgm:t>
    </dgm:pt>
    <dgm:pt modelId="{1A112B7A-0A37-440E-BCE7-36A44C1FCE7C}" type="parTrans" cxnId="{171B3D0C-FC2B-4A06-AD92-742CDE32CDB6}">
      <dgm:prSet/>
      <dgm:spPr/>
      <dgm:t>
        <a:bodyPr/>
        <a:lstStyle/>
        <a:p>
          <a:endParaRPr lang="ru-RU" sz="1600"/>
        </a:p>
      </dgm:t>
    </dgm:pt>
    <dgm:pt modelId="{87098F03-A6ED-45E7-931E-3E1695265F6D}" type="sibTrans" cxnId="{171B3D0C-FC2B-4A06-AD92-742CDE32CDB6}">
      <dgm:prSet/>
      <dgm:spPr/>
      <dgm:t>
        <a:bodyPr/>
        <a:lstStyle/>
        <a:p>
          <a:endParaRPr lang="ru-RU" sz="1600"/>
        </a:p>
      </dgm:t>
    </dgm:pt>
    <dgm:pt modelId="{46F7E6C3-133B-4B3D-B50C-A547E557CD54}">
      <dgm:prSet phldrT="[Текст]" custT="1"/>
      <dgm:spPr/>
      <dgm:t>
        <a:bodyPr/>
        <a:lstStyle/>
        <a:p>
          <a:r>
            <a:rPr lang="ru-RU" sz="1600" dirty="0" smtClean="0"/>
            <a:t>программное обеспечение, сведения о котором включены в реестр и которое соответствует тому же классу программного обеспечения, что и программное обеспечение, планируемое к закупке, по своим функциональным, техническим и (или) эксплуатационным характеристикам не соответствует установленным заказчиком требованиям к планируемому к закупке программному обеспечению</a:t>
          </a:r>
        </a:p>
      </dgm:t>
    </dgm:pt>
    <dgm:pt modelId="{B48C83E2-2766-4B0C-8E27-76251C5513BB}" type="parTrans" cxnId="{7A05D704-BD0A-453D-9816-89CC238FF260}">
      <dgm:prSet/>
      <dgm:spPr/>
      <dgm:t>
        <a:bodyPr/>
        <a:lstStyle/>
        <a:p>
          <a:endParaRPr lang="ru-RU" sz="1600"/>
        </a:p>
      </dgm:t>
    </dgm:pt>
    <dgm:pt modelId="{1CDEEE27-7E8E-477B-8098-325A889976D2}" type="sibTrans" cxnId="{7A05D704-BD0A-453D-9816-89CC238FF260}">
      <dgm:prSet/>
      <dgm:spPr/>
      <dgm:t>
        <a:bodyPr/>
        <a:lstStyle/>
        <a:p>
          <a:endParaRPr lang="ru-RU" sz="1600"/>
        </a:p>
      </dgm:t>
    </dgm:pt>
    <dgm:pt modelId="{16612B1C-4E3F-4D6F-9AAA-876B7C422B2B}" type="pres">
      <dgm:prSet presAssocID="{87946115-C9E2-44AC-82B4-140DDADA136B}" presName="hierChild1" presStyleCnt="0">
        <dgm:presLayoutVars>
          <dgm:orgChart val="1"/>
          <dgm:chPref val="1"/>
          <dgm:dir/>
          <dgm:animOne val="branch"/>
          <dgm:animLvl val="lvl"/>
          <dgm:resizeHandles/>
        </dgm:presLayoutVars>
      </dgm:prSet>
      <dgm:spPr/>
      <dgm:t>
        <a:bodyPr/>
        <a:lstStyle/>
        <a:p>
          <a:endParaRPr lang="ru-RU"/>
        </a:p>
      </dgm:t>
    </dgm:pt>
    <dgm:pt modelId="{A56F3694-9425-4212-B395-A7EE10B51642}" type="pres">
      <dgm:prSet presAssocID="{EF7184E8-4568-404A-B2E7-4B1D5246E0D4}" presName="hierRoot1" presStyleCnt="0">
        <dgm:presLayoutVars>
          <dgm:hierBranch val="init"/>
        </dgm:presLayoutVars>
      </dgm:prSet>
      <dgm:spPr/>
    </dgm:pt>
    <dgm:pt modelId="{0E02FDCF-8A5E-49AB-A906-5C7883807C27}" type="pres">
      <dgm:prSet presAssocID="{EF7184E8-4568-404A-B2E7-4B1D5246E0D4}" presName="rootComposite1" presStyleCnt="0"/>
      <dgm:spPr/>
    </dgm:pt>
    <dgm:pt modelId="{99257827-138F-4D22-AC21-B699C866B803}" type="pres">
      <dgm:prSet presAssocID="{EF7184E8-4568-404A-B2E7-4B1D5246E0D4}" presName="rootText1" presStyleLbl="node0" presStyleIdx="0" presStyleCnt="1" custScaleX="161909" custScaleY="54773" custLinFactNeighborX="-301" custLinFactNeighborY="-15309">
        <dgm:presLayoutVars>
          <dgm:chPref val="3"/>
        </dgm:presLayoutVars>
      </dgm:prSet>
      <dgm:spPr/>
      <dgm:t>
        <a:bodyPr/>
        <a:lstStyle/>
        <a:p>
          <a:endParaRPr lang="ru-RU"/>
        </a:p>
      </dgm:t>
    </dgm:pt>
    <dgm:pt modelId="{58D38CA2-7A92-44EC-AA6E-BAF8F3E8E2E7}" type="pres">
      <dgm:prSet presAssocID="{EF7184E8-4568-404A-B2E7-4B1D5246E0D4}" presName="rootConnector1" presStyleLbl="node1" presStyleIdx="0" presStyleCnt="0"/>
      <dgm:spPr/>
      <dgm:t>
        <a:bodyPr/>
        <a:lstStyle/>
        <a:p>
          <a:endParaRPr lang="ru-RU"/>
        </a:p>
      </dgm:t>
    </dgm:pt>
    <dgm:pt modelId="{50CE2660-A598-43BD-A38E-9EF783299818}" type="pres">
      <dgm:prSet presAssocID="{EF7184E8-4568-404A-B2E7-4B1D5246E0D4}" presName="hierChild2" presStyleCnt="0"/>
      <dgm:spPr/>
    </dgm:pt>
    <dgm:pt modelId="{70446620-5EF8-43E2-BB96-0489D87ECCE0}" type="pres">
      <dgm:prSet presAssocID="{1A112B7A-0A37-440E-BCE7-36A44C1FCE7C}" presName="Name37" presStyleLbl="parChTrans1D2" presStyleIdx="0" presStyleCnt="2"/>
      <dgm:spPr/>
      <dgm:t>
        <a:bodyPr/>
        <a:lstStyle/>
        <a:p>
          <a:endParaRPr lang="ru-RU"/>
        </a:p>
      </dgm:t>
    </dgm:pt>
    <dgm:pt modelId="{A6FB36B8-57EC-4F2E-A69C-648798D9CFDA}" type="pres">
      <dgm:prSet presAssocID="{D004AC0C-4F8C-4CF3-9012-A5EE07D729D3}" presName="hierRoot2" presStyleCnt="0">
        <dgm:presLayoutVars>
          <dgm:hierBranch val="init"/>
        </dgm:presLayoutVars>
      </dgm:prSet>
      <dgm:spPr/>
    </dgm:pt>
    <dgm:pt modelId="{212F8ACD-CA49-47BA-AE24-1959A0186EB5}" type="pres">
      <dgm:prSet presAssocID="{D004AC0C-4F8C-4CF3-9012-A5EE07D729D3}" presName="rootComposite" presStyleCnt="0"/>
      <dgm:spPr/>
    </dgm:pt>
    <dgm:pt modelId="{F5CD82A6-C8A1-4E4E-B922-B484DD60732B}" type="pres">
      <dgm:prSet presAssocID="{D004AC0C-4F8C-4CF3-9012-A5EE07D729D3}" presName="rootText" presStyleLbl="node2" presStyleIdx="0" presStyleCnt="2" custScaleY="141357" custLinFactNeighborX="-1105" custLinFactNeighborY="-30071">
        <dgm:presLayoutVars>
          <dgm:chPref val="3"/>
        </dgm:presLayoutVars>
      </dgm:prSet>
      <dgm:spPr/>
      <dgm:t>
        <a:bodyPr/>
        <a:lstStyle/>
        <a:p>
          <a:endParaRPr lang="ru-RU"/>
        </a:p>
      </dgm:t>
    </dgm:pt>
    <dgm:pt modelId="{76E69146-1B88-46B7-A9D4-C7982E989A2E}" type="pres">
      <dgm:prSet presAssocID="{D004AC0C-4F8C-4CF3-9012-A5EE07D729D3}" presName="rootConnector" presStyleLbl="node2" presStyleIdx="0" presStyleCnt="2"/>
      <dgm:spPr/>
      <dgm:t>
        <a:bodyPr/>
        <a:lstStyle/>
        <a:p>
          <a:endParaRPr lang="ru-RU"/>
        </a:p>
      </dgm:t>
    </dgm:pt>
    <dgm:pt modelId="{1359AE65-BD78-453F-AD02-D9BC16530E28}" type="pres">
      <dgm:prSet presAssocID="{D004AC0C-4F8C-4CF3-9012-A5EE07D729D3}" presName="hierChild4" presStyleCnt="0"/>
      <dgm:spPr/>
    </dgm:pt>
    <dgm:pt modelId="{0B7F239B-6CCD-4D3A-AA14-F852AC1E9F91}" type="pres">
      <dgm:prSet presAssocID="{D004AC0C-4F8C-4CF3-9012-A5EE07D729D3}" presName="hierChild5" presStyleCnt="0"/>
      <dgm:spPr/>
    </dgm:pt>
    <dgm:pt modelId="{688DD68A-7607-49E0-A73E-F9555D653158}" type="pres">
      <dgm:prSet presAssocID="{B48C83E2-2766-4B0C-8E27-76251C5513BB}" presName="Name37" presStyleLbl="parChTrans1D2" presStyleIdx="1" presStyleCnt="2"/>
      <dgm:spPr/>
      <dgm:t>
        <a:bodyPr/>
        <a:lstStyle/>
        <a:p>
          <a:endParaRPr lang="ru-RU"/>
        </a:p>
      </dgm:t>
    </dgm:pt>
    <dgm:pt modelId="{EB36105A-05DE-4ED5-AC2F-0EB301F25E0D}" type="pres">
      <dgm:prSet presAssocID="{46F7E6C3-133B-4B3D-B50C-A547E557CD54}" presName="hierRoot2" presStyleCnt="0">
        <dgm:presLayoutVars>
          <dgm:hierBranch val="init"/>
        </dgm:presLayoutVars>
      </dgm:prSet>
      <dgm:spPr/>
    </dgm:pt>
    <dgm:pt modelId="{B08F5936-3F99-4936-A0F9-51630D2EFEA5}" type="pres">
      <dgm:prSet presAssocID="{46F7E6C3-133B-4B3D-B50C-A547E557CD54}" presName="rootComposite" presStyleCnt="0"/>
      <dgm:spPr/>
    </dgm:pt>
    <dgm:pt modelId="{1AA31644-D2B0-42C9-9820-ABA718E06211}" type="pres">
      <dgm:prSet presAssocID="{46F7E6C3-133B-4B3D-B50C-A547E557CD54}" presName="rootText" presStyleLbl="node2" presStyleIdx="1" presStyleCnt="2" custScaleY="141357" custLinFactNeighborX="-1105" custLinFactNeighborY="-30071">
        <dgm:presLayoutVars>
          <dgm:chPref val="3"/>
        </dgm:presLayoutVars>
      </dgm:prSet>
      <dgm:spPr/>
      <dgm:t>
        <a:bodyPr/>
        <a:lstStyle/>
        <a:p>
          <a:endParaRPr lang="ru-RU"/>
        </a:p>
      </dgm:t>
    </dgm:pt>
    <dgm:pt modelId="{FDDA2252-E963-4968-8F67-7525575CE79C}" type="pres">
      <dgm:prSet presAssocID="{46F7E6C3-133B-4B3D-B50C-A547E557CD54}" presName="rootConnector" presStyleLbl="node2" presStyleIdx="1" presStyleCnt="2"/>
      <dgm:spPr/>
      <dgm:t>
        <a:bodyPr/>
        <a:lstStyle/>
        <a:p>
          <a:endParaRPr lang="ru-RU"/>
        </a:p>
      </dgm:t>
    </dgm:pt>
    <dgm:pt modelId="{D162FFFA-B797-4963-A1E2-2ACC1C49D7E7}" type="pres">
      <dgm:prSet presAssocID="{46F7E6C3-133B-4B3D-B50C-A547E557CD54}" presName="hierChild4" presStyleCnt="0"/>
      <dgm:spPr/>
    </dgm:pt>
    <dgm:pt modelId="{C889D1E5-07D1-44F9-BB40-B4A684972838}" type="pres">
      <dgm:prSet presAssocID="{46F7E6C3-133B-4B3D-B50C-A547E557CD54}" presName="hierChild5" presStyleCnt="0"/>
      <dgm:spPr/>
    </dgm:pt>
    <dgm:pt modelId="{0ACCF341-6EBC-4BB5-9230-E78380B7D9F2}" type="pres">
      <dgm:prSet presAssocID="{EF7184E8-4568-404A-B2E7-4B1D5246E0D4}" presName="hierChild3" presStyleCnt="0"/>
      <dgm:spPr/>
    </dgm:pt>
  </dgm:ptLst>
  <dgm:cxnLst>
    <dgm:cxn modelId="{171B3D0C-FC2B-4A06-AD92-742CDE32CDB6}" srcId="{EF7184E8-4568-404A-B2E7-4B1D5246E0D4}" destId="{D004AC0C-4F8C-4CF3-9012-A5EE07D729D3}" srcOrd="0" destOrd="0" parTransId="{1A112B7A-0A37-440E-BCE7-36A44C1FCE7C}" sibTransId="{87098F03-A6ED-45E7-931E-3E1695265F6D}"/>
    <dgm:cxn modelId="{086163D3-558B-4B54-9E91-2CF16601DCD7}" type="presOf" srcId="{1A112B7A-0A37-440E-BCE7-36A44C1FCE7C}" destId="{70446620-5EF8-43E2-BB96-0489D87ECCE0}" srcOrd="0" destOrd="0" presId="urn:microsoft.com/office/officeart/2005/8/layout/orgChart1"/>
    <dgm:cxn modelId="{13C4852D-9B9C-401E-95FC-23FAC8E945B6}" type="presOf" srcId="{46F7E6C3-133B-4B3D-B50C-A547E557CD54}" destId="{FDDA2252-E963-4968-8F67-7525575CE79C}" srcOrd="1" destOrd="0" presId="urn:microsoft.com/office/officeart/2005/8/layout/orgChart1"/>
    <dgm:cxn modelId="{ADCC88C7-ECCB-4847-BC8B-A9BC5A4CC477}" srcId="{87946115-C9E2-44AC-82B4-140DDADA136B}" destId="{EF7184E8-4568-404A-B2E7-4B1D5246E0D4}" srcOrd="0" destOrd="0" parTransId="{6B785AC2-002A-4A42-996B-AF142636FE94}" sibTransId="{688E09A2-5AA6-4EC2-A3B9-F4F45C733F39}"/>
    <dgm:cxn modelId="{ADB9607A-B5F8-444E-A7FF-CE1B1BD431D4}" type="presOf" srcId="{D004AC0C-4F8C-4CF3-9012-A5EE07D729D3}" destId="{F5CD82A6-C8A1-4E4E-B922-B484DD60732B}" srcOrd="0" destOrd="0" presId="urn:microsoft.com/office/officeart/2005/8/layout/orgChart1"/>
    <dgm:cxn modelId="{1F013AB6-F2E2-406C-8351-0030EAE1DAD9}" type="presOf" srcId="{EF7184E8-4568-404A-B2E7-4B1D5246E0D4}" destId="{99257827-138F-4D22-AC21-B699C866B803}" srcOrd="0" destOrd="0" presId="urn:microsoft.com/office/officeart/2005/8/layout/orgChart1"/>
    <dgm:cxn modelId="{CFB48408-095B-4007-8B54-722925B55DDF}" type="presOf" srcId="{B48C83E2-2766-4B0C-8E27-76251C5513BB}" destId="{688DD68A-7607-49E0-A73E-F9555D653158}" srcOrd="0" destOrd="0" presId="urn:microsoft.com/office/officeart/2005/8/layout/orgChart1"/>
    <dgm:cxn modelId="{7A05D704-BD0A-453D-9816-89CC238FF260}" srcId="{EF7184E8-4568-404A-B2E7-4B1D5246E0D4}" destId="{46F7E6C3-133B-4B3D-B50C-A547E557CD54}" srcOrd="1" destOrd="0" parTransId="{B48C83E2-2766-4B0C-8E27-76251C5513BB}" sibTransId="{1CDEEE27-7E8E-477B-8098-325A889976D2}"/>
    <dgm:cxn modelId="{5C36FA53-039F-4606-87AD-88FE73B30D28}" type="presOf" srcId="{EF7184E8-4568-404A-B2E7-4B1D5246E0D4}" destId="{58D38CA2-7A92-44EC-AA6E-BAF8F3E8E2E7}" srcOrd="1" destOrd="0" presId="urn:microsoft.com/office/officeart/2005/8/layout/orgChart1"/>
    <dgm:cxn modelId="{9C7F8E64-8B9C-4A2B-B6D2-07A669854D24}" type="presOf" srcId="{46F7E6C3-133B-4B3D-B50C-A547E557CD54}" destId="{1AA31644-D2B0-42C9-9820-ABA718E06211}" srcOrd="0" destOrd="0" presId="urn:microsoft.com/office/officeart/2005/8/layout/orgChart1"/>
    <dgm:cxn modelId="{C97E951F-6EFA-46E9-BDFF-F90E2B13A1DC}" type="presOf" srcId="{87946115-C9E2-44AC-82B4-140DDADA136B}" destId="{16612B1C-4E3F-4D6F-9AAA-876B7C422B2B}" srcOrd="0" destOrd="0" presId="urn:microsoft.com/office/officeart/2005/8/layout/orgChart1"/>
    <dgm:cxn modelId="{85F22264-D738-45DD-AC76-D4B8FB457572}" type="presOf" srcId="{D004AC0C-4F8C-4CF3-9012-A5EE07D729D3}" destId="{76E69146-1B88-46B7-A9D4-C7982E989A2E}" srcOrd="1" destOrd="0" presId="urn:microsoft.com/office/officeart/2005/8/layout/orgChart1"/>
    <dgm:cxn modelId="{120733E7-2D4A-45E4-8361-FA22C3B787AA}" type="presParOf" srcId="{16612B1C-4E3F-4D6F-9AAA-876B7C422B2B}" destId="{A56F3694-9425-4212-B395-A7EE10B51642}" srcOrd="0" destOrd="0" presId="urn:microsoft.com/office/officeart/2005/8/layout/orgChart1"/>
    <dgm:cxn modelId="{8482FCD3-3A25-4E32-931A-1D25018C1B79}" type="presParOf" srcId="{A56F3694-9425-4212-B395-A7EE10B51642}" destId="{0E02FDCF-8A5E-49AB-A906-5C7883807C27}" srcOrd="0" destOrd="0" presId="urn:microsoft.com/office/officeart/2005/8/layout/orgChart1"/>
    <dgm:cxn modelId="{37FAE1E7-E8E8-41EF-94D1-C6A9FE63AE37}" type="presParOf" srcId="{0E02FDCF-8A5E-49AB-A906-5C7883807C27}" destId="{99257827-138F-4D22-AC21-B699C866B803}" srcOrd="0" destOrd="0" presId="urn:microsoft.com/office/officeart/2005/8/layout/orgChart1"/>
    <dgm:cxn modelId="{C120457E-31D1-460A-A5FA-E7CB7A911BC2}" type="presParOf" srcId="{0E02FDCF-8A5E-49AB-A906-5C7883807C27}" destId="{58D38CA2-7A92-44EC-AA6E-BAF8F3E8E2E7}" srcOrd="1" destOrd="0" presId="urn:microsoft.com/office/officeart/2005/8/layout/orgChart1"/>
    <dgm:cxn modelId="{13295CBF-D744-4600-A88A-3759F896E381}" type="presParOf" srcId="{A56F3694-9425-4212-B395-A7EE10B51642}" destId="{50CE2660-A598-43BD-A38E-9EF783299818}" srcOrd="1" destOrd="0" presId="urn:microsoft.com/office/officeart/2005/8/layout/orgChart1"/>
    <dgm:cxn modelId="{29980D6C-9207-436E-9572-EAE2F26238DA}" type="presParOf" srcId="{50CE2660-A598-43BD-A38E-9EF783299818}" destId="{70446620-5EF8-43E2-BB96-0489D87ECCE0}" srcOrd="0" destOrd="0" presId="urn:microsoft.com/office/officeart/2005/8/layout/orgChart1"/>
    <dgm:cxn modelId="{9C5C355B-83BF-49B7-9E04-DAA2F44AF6A7}" type="presParOf" srcId="{50CE2660-A598-43BD-A38E-9EF783299818}" destId="{A6FB36B8-57EC-4F2E-A69C-648798D9CFDA}" srcOrd="1" destOrd="0" presId="urn:microsoft.com/office/officeart/2005/8/layout/orgChart1"/>
    <dgm:cxn modelId="{DC3BEC6E-F258-483C-BC84-1B50CFA835F5}" type="presParOf" srcId="{A6FB36B8-57EC-4F2E-A69C-648798D9CFDA}" destId="{212F8ACD-CA49-47BA-AE24-1959A0186EB5}" srcOrd="0" destOrd="0" presId="urn:microsoft.com/office/officeart/2005/8/layout/orgChart1"/>
    <dgm:cxn modelId="{025D4D1E-5FF1-479B-A0E4-FD3AF05DD5F1}" type="presParOf" srcId="{212F8ACD-CA49-47BA-AE24-1959A0186EB5}" destId="{F5CD82A6-C8A1-4E4E-B922-B484DD60732B}" srcOrd="0" destOrd="0" presId="urn:microsoft.com/office/officeart/2005/8/layout/orgChart1"/>
    <dgm:cxn modelId="{660D9219-236F-477B-8AF5-FFD6F961D9DA}" type="presParOf" srcId="{212F8ACD-CA49-47BA-AE24-1959A0186EB5}" destId="{76E69146-1B88-46B7-A9D4-C7982E989A2E}" srcOrd="1" destOrd="0" presId="urn:microsoft.com/office/officeart/2005/8/layout/orgChart1"/>
    <dgm:cxn modelId="{500F43D3-DDE4-4DF0-ABA4-EAF90E85AF02}" type="presParOf" srcId="{A6FB36B8-57EC-4F2E-A69C-648798D9CFDA}" destId="{1359AE65-BD78-453F-AD02-D9BC16530E28}" srcOrd="1" destOrd="0" presId="urn:microsoft.com/office/officeart/2005/8/layout/orgChart1"/>
    <dgm:cxn modelId="{A4173277-A305-4043-9540-3DFF832B9041}" type="presParOf" srcId="{A6FB36B8-57EC-4F2E-A69C-648798D9CFDA}" destId="{0B7F239B-6CCD-4D3A-AA14-F852AC1E9F91}" srcOrd="2" destOrd="0" presId="urn:microsoft.com/office/officeart/2005/8/layout/orgChart1"/>
    <dgm:cxn modelId="{4D055714-3567-4392-95F4-4A35A11D6910}" type="presParOf" srcId="{50CE2660-A598-43BD-A38E-9EF783299818}" destId="{688DD68A-7607-49E0-A73E-F9555D653158}" srcOrd="2" destOrd="0" presId="urn:microsoft.com/office/officeart/2005/8/layout/orgChart1"/>
    <dgm:cxn modelId="{60495ADA-22B3-45AF-805C-5CBA5F52C249}" type="presParOf" srcId="{50CE2660-A598-43BD-A38E-9EF783299818}" destId="{EB36105A-05DE-4ED5-AC2F-0EB301F25E0D}" srcOrd="3" destOrd="0" presId="urn:microsoft.com/office/officeart/2005/8/layout/orgChart1"/>
    <dgm:cxn modelId="{1149EFD8-0630-4713-A6D6-5A8AF6F3D31C}" type="presParOf" srcId="{EB36105A-05DE-4ED5-AC2F-0EB301F25E0D}" destId="{B08F5936-3F99-4936-A0F9-51630D2EFEA5}" srcOrd="0" destOrd="0" presId="urn:microsoft.com/office/officeart/2005/8/layout/orgChart1"/>
    <dgm:cxn modelId="{18B14857-39A3-4994-B6C2-267557450277}" type="presParOf" srcId="{B08F5936-3F99-4936-A0F9-51630D2EFEA5}" destId="{1AA31644-D2B0-42C9-9820-ABA718E06211}" srcOrd="0" destOrd="0" presId="urn:microsoft.com/office/officeart/2005/8/layout/orgChart1"/>
    <dgm:cxn modelId="{C9F98AB3-50B0-4D4B-AB0A-0B4E3C8A21ED}" type="presParOf" srcId="{B08F5936-3F99-4936-A0F9-51630D2EFEA5}" destId="{FDDA2252-E963-4968-8F67-7525575CE79C}" srcOrd="1" destOrd="0" presId="urn:microsoft.com/office/officeart/2005/8/layout/orgChart1"/>
    <dgm:cxn modelId="{F2D1FBD5-7A68-45FF-911E-E413B5CDFAB0}" type="presParOf" srcId="{EB36105A-05DE-4ED5-AC2F-0EB301F25E0D}" destId="{D162FFFA-B797-4963-A1E2-2ACC1C49D7E7}" srcOrd="1" destOrd="0" presId="urn:microsoft.com/office/officeart/2005/8/layout/orgChart1"/>
    <dgm:cxn modelId="{ED11CCB2-3B6A-4BAA-A0C8-B7F575BFFB86}" type="presParOf" srcId="{EB36105A-05DE-4ED5-AC2F-0EB301F25E0D}" destId="{C889D1E5-07D1-44F9-BB40-B4A684972838}" srcOrd="2" destOrd="0" presId="urn:microsoft.com/office/officeart/2005/8/layout/orgChart1"/>
    <dgm:cxn modelId="{27663B16-AFB1-4B57-895B-151AF5537056}" type="presParOf" srcId="{A56F3694-9425-4212-B395-A7EE10B51642}" destId="{0ACCF341-6EBC-4BB5-9230-E78380B7D9F2}" srcOrd="2" destOrd="0" presId="urn:microsoft.com/office/officeart/2005/8/layout/orgChar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3D7EF68-E755-49FD-B6B6-E234BB9E8211}">
      <dsp:nvSpPr>
        <dsp:cNvPr id="0" name=""/>
        <dsp:cNvSpPr/>
      </dsp:nvSpPr>
      <dsp:spPr>
        <a:xfrm>
          <a:off x="6045008" y="2361708"/>
          <a:ext cx="1339757" cy="465039"/>
        </a:xfrm>
        <a:custGeom>
          <a:avLst/>
          <a:gdLst/>
          <a:ahLst/>
          <a:cxnLst/>
          <a:rect l="0" t="0" r="0" b="0"/>
          <a:pathLst>
            <a:path>
              <a:moveTo>
                <a:pt x="0" y="0"/>
              </a:moveTo>
              <a:lnTo>
                <a:pt x="0" y="232519"/>
              </a:lnTo>
              <a:lnTo>
                <a:pt x="1339757" y="232519"/>
              </a:lnTo>
              <a:lnTo>
                <a:pt x="1339757" y="46503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7C80D6-28D8-4161-8386-E9495BD45014}">
      <dsp:nvSpPr>
        <dsp:cNvPr id="0" name=""/>
        <dsp:cNvSpPr/>
      </dsp:nvSpPr>
      <dsp:spPr>
        <a:xfrm>
          <a:off x="4659531" y="3933985"/>
          <a:ext cx="91440" cy="465039"/>
        </a:xfrm>
        <a:custGeom>
          <a:avLst/>
          <a:gdLst/>
          <a:ahLst/>
          <a:cxnLst/>
          <a:rect l="0" t="0" r="0" b="0"/>
          <a:pathLst>
            <a:path>
              <a:moveTo>
                <a:pt x="45720" y="0"/>
              </a:moveTo>
              <a:lnTo>
                <a:pt x="45720" y="46503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803D44-8DB2-4A68-A6A4-6F75D31BEA41}">
      <dsp:nvSpPr>
        <dsp:cNvPr id="0" name=""/>
        <dsp:cNvSpPr/>
      </dsp:nvSpPr>
      <dsp:spPr>
        <a:xfrm>
          <a:off x="4705251" y="2361708"/>
          <a:ext cx="1339757" cy="465039"/>
        </a:xfrm>
        <a:custGeom>
          <a:avLst/>
          <a:gdLst/>
          <a:ahLst/>
          <a:cxnLst/>
          <a:rect l="0" t="0" r="0" b="0"/>
          <a:pathLst>
            <a:path>
              <a:moveTo>
                <a:pt x="1339757" y="0"/>
              </a:moveTo>
              <a:lnTo>
                <a:pt x="1339757" y="232519"/>
              </a:lnTo>
              <a:lnTo>
                <a:pt x="0" y="232519"/>
              </a:lnTo>
              <a:lnTo>
                <a:pt x="0" y="46503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23DBC2-B475-4409-B8A2-F450B71D3CF9}">
      <dsp:nvSpPr>
        <dsp:cNvPr id="0" name=""/>
        <dsp:cNvSpPr/>
      </dsp:nvSpPr>
      <dsp:spPr>
        <a:xfrm>
          <a:off x="3970001" y="1291065"/>
          <a:ext cx="2075006" cy="467386"/>
        </a:xfrm>
        <a:custGeom>
          <a:avLst/>
          <a:gdLst/>
          <a:ahLst/>
          <a:cxnLst/>
          <a:rect l="0" t="0" r="0" b="0"/>
          <a:pathLst>
            <a:path>
              <a:moveTo>
                <a:pt x="0" y="0"/>
              </a:moveTo>
              <a:lnTo>
                <a:pt x="0" y="234867"/>
              </a:lnTo>
              <a:lnTo>
                <a:pt x="2075006" y="234867"/>
              </a:lnTo>
              <a:lnTo>
                <a:pt x="2075006" y="46738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BC5F2B7-AF94-4D48-BC44-E13D1E04D338}">
      <dsp:nvSpPr>
        <dsp:cNvPr id="0" name=""/>
        <dsp:cNvSpPr/>
      </dsp:nvSpPr>
      <dsp:spPr>
        <a:xfrm>
          <a:off x="1817563" y="2361708"/>
          <a:ext cx="91440" cy="465039"/>
        </a:xfrm>
        <a:custGeom>
          <a:avLst/>
          <a:gdLst/>
          <a:ahLst/>
          <a:cxnLst/>
          <a:rect l="0" t="0" r="0" b="0"/>
          <a:pathLst>
            <a:path>
              <a:moveTo>
                <a:pt x="45720" y="0"/>
              </a:moveTo>
              <a:lnTo>
                <a:pt x="45720" y="46503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925785F-83FF-46C1-9C90-5ACCFEC0A264}">
      <dsp:nvSpPr>
        <dsp:cNvPr id="0" name=""/>
        <dsp:cNvSpPr/>
      </dsp:nvSpPr>
      <dsp:spPr>
        <a:xfrm>
          <a:off x="1863283" y="1291065"/>
          <a:ext cx="2106718" cy="467386"/>
        </a:xfrm>
        <a:custGeom>
          <a:avLst/>
          <a:gdLst/>
          <a:ahLst/>
          <a:cxnLst/>
          <a:rect l="0" t="0" r="0" b="0"/>
          <a:pathLst>
            <a:path>
              <a:moveTo>
                <a:pt x="2106718" y="0"/>
              </a:moveTo>
              <a:lnTo>
                <a:pt x="2106718" y="234867"/>
              </a:lnTo>
              <a:lnTo>
                <a:pt x="0" y="234867"/>
              </a:lnTo>
              <a:lnTo>
                <a:pt x="0" y="46738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775B8C-57C7-49E5-A37F-8CE1AF1D00EA}">
      <dsp:nvSpPr>
        <dsp:cNvPr id="0" name=""/>
        <dsp:cNvSpPr/>
      </dsp:nvSpPr>
      <dsp:spPr>
        <a:xfrm>
          <a:off x="1603304" y="324037"/>
          <a:ext cx="4733395" cy="96702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ru-RU" sz="2000" kern="1200" dirty="0" smtClean="0"/>
            <a:t>Постановление Правительства РФ </a:t>
          </a:r>
          <a:br>
            <a:rPr lang="ru-RU" sz="2000" kern="1200" dirty="0" smtClean="0"/>
          </a:br>
          <a:r>
            <a:rPr lang="ru-RU" sz="2000" kern="1200" dirty="0" smtClean="0"/>
            <a:t>от 05.06.2015 № 555</a:t>
          </a:r>
        </a:p>
      </dsp:txBody>
      <dsp:txXfrm>
        <a:off x="1603304" y="324037"/>
        <a:ext cx="4733395" cy="967027"/>
      </dsp:txXfrm>
    </dsp:sp>
    <dsp:sp modelId="{F3743FB2-B935-4381-811D-767C47D3C1E1}">
      <dsp:nvSpPr>
        <dsp:cNvPr id="0" name=""/>
        <dsp:cNvSpPr/>
      </dsp:nvSpPr>
      <dsp:spPr>
        <a:xfrm>
          <a:off x="4940" y="1758452"/>
          <a:ext cx="3716685" cy="603256"/>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smtClean="0"/>
            <a:t>При формировании плана закупки</a:t>
          </a:r>
          <a:endParaRPr lang="ru-RU" sz="1800" kern="1200" dirty="0"/>
        </a:p>
      </dsp:txBody>
      <dsp:txXfrm>
        <a:off x="4940" y="1758452"/>
        <a:ext cx="3716685" cy="603256"/>
      </dsp:txXfrm>
    </dsp:sp>
    <dsp:sp modelId="{6A845775-F8AF-499B-BECA-2466A00DDA71}">
      <dsp:nvSpPr>
        <dsp:cNvPr id="0" name=""/>
        <dsp:cNvSpPr/>
      </dsp:nvSpPr>
      <dsp:spPr>
        <a:xfrm>
          <a:off x="756046" y="2826748"/>
          <a:ext cx="2214474" cy="110723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smtClean="0"/>
            <a:t>Обоснование объекта закупки</a:t>
          </a:r>
          <a:endParaRPr lang="ru-RU" sz="1800" kern="1200" dirty="0"/>
        </a:p>
      </dsp:txBody>
      <dsp:txXfrm>
        <a:off x="756046" y="2826748"/>
        <a:ext cx="2214474" cy="1107237"/>
      </dsp:txXfrm>
    </dsp:sp>
    <dsp:sp modelId="{D50502CC-D977-4575-AE3C-AB2AF9FF83E4}">
      <dsp:nvSpPr>
        <dsp:cNvPr id="0" name=""/>
        <dsp:cNvSpPr/>
      </dsp:nvSpPr>
      <dsp:spPr>
        <a:xfrm>
          <a:off x="4186666" y="1758452"/>
          <a:ext cx="3716685" cy="603256"/>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smtClean="0"/>
            <a:t>При формировании плана-графика</a:t>
          </a:r>
          <a:endParaRPr lang="ru-RU" sz="1800" kern="1200" dirty="0"/>
        </a:p>
      </dsp:txBody>
      <dsp:txXfrm>
        <a:off x="4186666" y="1758452"/>
        <a:ext cx="3716685" cy="603256"/>
      </dsp:txXfrm>
    </dsp:sp>
    <dsp:sp modelId="{9E51FA01-EA54-474C-A484-8926769077D1}">
      <dsp:nvSpPr>
        <dsp:cNvPr id="0" name=""/>
        <dsp:cNvSpPr/>
      </dsp:nvSpPr>
      <dsp:spPr>
        <a:xfrm>
          <a:off x="3598014" y="2826748"/>
          <a:ext cx="2214474" cy="110723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smtClean="0"/>
            <a:t>Обоснование цены</a:t>
          </a:r>
          <a:endParaRPr lang="ru-RU" sz="1800" kern="1200" dirty="0"/>
        </a:p>
      </dsp:txBody>
      <dsp:txXfrm>
        <a:off x="3598014" y="2826748"/>
        <a:ext cx="2214474" cy="1107237"/>
      </dsp:txXfrm>
    </dsp:sp>
    <dsp:sp modelId="{2DBE7BFA-03A0-401B-9AF9-233D2357E031}">
      <dsp:nvSpPr>
        <dsp:cNvPr id="0" name=""/>
        <dsp:cNvSpPr/>
      </dsp:nvSpPr>
      <dsp:spPr>
        <a:xfrm>
          <a:off x="2232248" y="4399025"/>
          <a:ext cx="4946006" cy="110723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ru-RU" sz="1800" kern="1200" dirty="0" smtClean="0"/>
            <a:t>В отношении закупок, осуществляемых в соответствии с пунктами 4, 5, 26 и 33 части 1 статьи 93 Закона № 94-ФЗ обоснованию подлежит годовой объем указанных закупок</a:t>
          </a:r>
          <a:endParaRPr lang="ru-RU" sz="1800" kern="1200" dirty="0"/>
        </a:p>
      </dsp:txBody>
      <dsp:txXfrm>
        <a:off x="2232248" y="4399025"/>
        <a:ext cx="4946006" cy="1107237"/>
      </dsp:txXfrm>
    </dsp:sp>
    <dsp:sp modelId="{93E5E754-9915-4A1D-9050-26CBC20A0E4F}">
      <dsp:nvSpPr>
        <dsp:cNvPr id="0" name=""/>
        <dsp:cNvSpPr/>
      </dsp:nvSpPr>
      <dsp:spPr>
        <a:xfrm>
          <a:off x="6277528" y="2826748"/>
          <a:ext cx="2214474" cy="110723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smtClean="0"/>
            <a:t>Обоснование  способа определения поставщика</a:t>
          </a:r>
          <a:endParaRPr lang="ru-RU" sz="1800" kern="1200" dirty="0"/>
        </a:p>
      </dsp:txBody>
      <dsp:txXfrm>
        <a:off x="6277528" y="2826748"/>
        <a:ext cx="2214474" cy="1107237"/>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17C1580-241B-4396-8476-706026309B3F}">
      <dsp:nvSpPr>
        <dsp:cNvPr id="0" name=""/>
        <dsp:cNvSpPr/>
      </dsp:nvSpPr>
      <dsp:spPr>
        <a:xfrm>
          <a:off x="0" y="3172626"/>
          <a:ext cx="8229600" cy="2081586"/>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ru-RU" sz="2100" kern="1200" dirty="0" smtClean="0"/>
            <a:t>Пункт 5 Перечня: Выполнение работ, оказание услуг для обеспечения государственных и муниципальных нужд</a:t>
          </a:r>
        </a:p>
      </dsp:txBody>
      <dsp:txXfrm>
        <a:off x="0" y="3172626"/>
        <a:ext cx="8229600" cy="2081586"/>
      </dsp:txXfrm>
    </dsp:sp>
    <dsp:sp modelId="{B8E4AC69-2763-45CD-BC29-6F5D2048292E}">
      <dsp:nvSpPr>
        <dsp:cNvPr id="0" name=""/>
        <dsp:cNvSpPr/>
      </dsp:nvSpPr>
      <dsp:spPr>
        <a:xfrm rot="10800000">
          <a:off x="0" y="2370"/>
          <a:ext cx="8229600" cy="3201480"/>
        </a:xfrm>
        <a:prstGeom prst="upArrowCallou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ru-RU" sz="2100" kern="1200" dirty="0" smtClean="0"/>
            <a:t>С 01.01.2016 </a:t>
          </a:r>
          <a:r>
            <a:rPr lang="ru-RU" sz="2100" kern="1200" dirty="0" smtClean="0"/>
            <a:t>на территории Российской Федерации</a:t>
          </a:r>
          <a:r>
            <a:rPr lang="ru-RU" sz="2100" kern="1200" dirty="0" smtClean="0"/>
            <a:t> установлен запрет на оказание отдельных видов услуг и выполнение отдельных видов работ </a:t>
          </a:r>
          <a:r>
            <a:rPr lang="ru-RU" sz="2100" kern="1200" dirty="0" smtClean="0"/>
            <a:t>организациями, находящимися под юрисдикцией Турецкой Республики, а также организациями, контролируемыми гражданами Турецкой Республики и (или) организациями, находящимися под юрисдикцией Турецкой Республики</a:t>
          </a:r>
          <a:endParaRPr lang="ru-RU" sz="2100" kern="1200" dirty="0" smtClean="0"/>
        </a:p>
      </dsp:txBody>
      <dsp:txXfrm rot="10800000">
        <a:off x="0" y="2370"/>
        <a:ext cx="8229600" cy="3201480"/>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E828E3B-3F41-40E2-9926-0477CE396DBC}">
      <dsp:nvSpPr>
        <dsp:cNvPr id="0" name=""/>
        <dsp:cNvSpPr/>
      </dsp:nvSpPr>
      <dsp:spPr>
        <a:xfrm>
          <a:off x="1004" y="0"/>
          <a:ext cx="2611933" cy="417646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ru-RU" sz="3200" kern="1200" dirty="0" smtClean="0"/>
            <a:t>Заявка № 1</a:t>
          </a:r>
          <a:endParaRPr lang="ru-RU" sz="3200" kern="1200" dirty="0"/>
        </a:p>
      </dsp:txBody>
      <dsp:txXfrm>
        <a:off x="1004" y="0"/>
        <a:ext cx="2611933" cy="1252939"/>
      </dsp:txXfrm>
    </dsp:sp>
    <dsp:sp modelId="{AA6B0C36-45B5-402F-9156-490DEEC152B8}">
      <dsp:nvSpPr>
        <dsp:cNvPr id="0" name=""/>
        <dsp:cNvSpPr/>
      </dsp:nvSpPr>
      <dsp:spPr>
        <a:xfrm>
          <a:off x="262197" y="1254162"/>
          <a:ext cx="2089546" cy="12592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lvl="0" algn="ctr" defTabSz="977900">
            <a:lnSpc>
              <a:spcPct val="90000"/>
            </a:lnSpc>
            <a:spcBef>
              <a:spcPct val="0"/>
            </a:spcBef>
            <a:spcAft>
              <a:spcPct val="35000"/>
            </a:spcAft>
          </a:pPr>
          <a:r>
            <a:rPr lang="ru-RU" sz="2200" kern="1200" dirty="0" smtClean="0"/>
            <a:t>ТН 1, Россия</a:t>
          </a:r>
          <a:endParaRPr lang="ru-RU" sz="2200" kern="1200" dirty="0"/>
        </a:p>
      </dsp:txBody>
      <dsp:txXfrm>
        <a:off x="262197" y="1254162"/>
        <a:ext cx="2089546" cy="1259260"/>
      </dsp:txXfrm>
    </dsp:sp>
    <dsp:sp modelId="{13F8FA28-965E-4EFB-B1ED-FD62E014CDAF}">
      <dsp:nvSpPr>
        <dsp:cNvPr id="0" name=""/>
        <dsp:cNvSpPr/>
      </dsp:nvSpPr>
      <dsp:spPr>
        <a:xfrm>
          <a:off x="262197" y="2707156"/>
          <a:ext cx="2089546" cy="12592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lvl="0" algn="ctr" defTabSz="977900">
            <a:lnSpc>
              <a:spcPct val="90000"/>
            </a:lnSpc>
            <a:spcBef>
              <a:spcPct val="0"/>
            </a:spcBef>
            <a:spcAft>
              <a:spcPct val="35000"/>
            </a:spcAft>
          </a:pPr>
          <a:r>
            <a:rPr lang="ru-RU" sz="2200" kern="1200" dirty="0" smtClean="0"/>
            <a:t>ТН 2, Индия</a:t>
          </a:r>
          <a:endParaRPr lang="ru-RU" sz="2200" kern="1200" dirty="0"/>
        </a:p>
      </dsp:txBody>
      <dsp:txXfrm>
        <a:off x="262197" y="2707156"/>
        <a:ext cx="2089546" cy="1259260"/>
      </dsp:txXfrm>
    </dsp:sp>
    <dsp:sp modelId="{6A44CCBB-BB45-4F78-ADB7-3034E7A5B55F}">
      <dsp:nvSpPr>
        <dsp:cNvPr id="0" name=""/>
        <dsp:cNvSpPr/>
      </dsp:nvSpPr>
      <dsp:spPr>
        <a:xfrm>
          <a:off x="2808833" y="0"/>
          <a:ext cx="2611933" cy="417646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ru-RU" sz="3200" kern="1200" dirty="0" smtClean="0"/>
            <a:t>Заявка № 2</a:t>
          </a:r>
          <a:endParaRPr lang="ru-RU" sz="3200" kern="1200" dirty="0"/>
        </a:p>
      </dsp:txBody>
      <dsp:txXfrm>
        <a:off x="2808833" y="0"/>
        <a:ext cx="2611933" cy="1252939"/>
      </dsp:txXfrm>
    </dsp:sp>
    <dsp:sp modelId="{0B4696DC-6A40-426A-937C-090B738ABC31}">
      <dsp:nvSpPr>
        <dsp:cNvPr id="0" name=""/>
        <dsp:cNvSpPr/>
      </dsp:nvSpPr>
      <dsp:spPr>
        <a:xfrm>
          <a:off x="3070026" y="1252939"/>
          <a:ext cx="2089546" cy="271470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lvl="0" algn="ctr" defTabSz="977900">
            <a:lnSpc>
              <a:spcPct val="90000"/>
            </a:lnSpc>
            <a:spcBef>
              <a:spcPct val="0"/>
            </a:spcBef>
            <a:spcAft>
              <a:spcPct val="35000"/>
            </a:spcAft>
          </a:pPr>
          <a:r>
            <a:rPr lang="ru-RU" sz="2200" kern="1200" dirty="0" smtClean="0"/>
            <a:t>ТН, Россия, производитель Асептика </a:t>
          </a:r>
          <a:endParaRPr lang="ru-RU" sz="2200" kern="1200" dirty="0"/>
        </a:p>
      </dsp:txBody>
      <dsp:txXfrm>
        <a:off x="3070026" y="1252939"/>
        <a:ext cx="2089546" cy="2714701"/>
      </dsp:txXfrm>
    </dsp:sp>
    <dsp:sp modelId="{2C7D8B47-01B1-4530-9E3B-235CC8740F07}">
      <dsp:nvSpPr>
        <dsp:cNvPr id="0" name=""/>
        <dsp:cNvSpPr/>
      </dsp:nvSpPr>
      <dsp:spPr>
        <a:xfrm>
          <a:off x="5616661" y="0"/>
          <a:ext cx="2611933" cy="417646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ru-RU" sz="3200" kern="1200" dirty="0" smtClean="0"/>
            <a:t>Заявка № 3</a:t>
          </a:r>
          <a:endParaRPr lang="ru-RU" sz="3200" kern="1200" dirty="0"/>
        </a:p>
      </dsp:txBody>
      <dsp:txXfrm>
        <a:off x="5616661" y="0"/>
        <a:ext cx="2611933" cy="1252939"/>
      </dsp:txXfrm>
    </dsp:sp>
    <dsp:sp modelId="{9D2407F7-B7DE-48B5-9B26-4C9E924EA73B}">
      <dsp:nvSpPr>
        <dsp:cNvPr id="0" name=""/>
        <dsp:cNvSpPr/>
      </dsp:nvSpPr>
      <dsp:spPr>
        <a:xfrm>
          <a:off x="5877855" y="1252939"/>
          <a:ext cx="2089546" cy="271470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lvl="0" algn="ctr" defTabSz="977900">
            <a:lnSpc>
              <a:spcPct val="90000"/>
            </a:lnSpc>
            <a:spcBef>
              <a:spcPct val="0"/>
            </a:spcBef>
            <a:spcAft>
              <a:spcPct val="35000"/>
            </a:spcAft>
          </a:pPr>
          <a:r>
            <a:rPr lang="ru-RU" sz="2200" kern="1200" dirty="0" smtClean="0"/>
            <a:t>ТН, Россия, производитель  </a:t>
          </a:r>
          <a:r>
            <a:rPr lang="ru-RU" sz="2200" kern="1200" dirty="0" err="1" smtClean="0"/>
            <a:t>Фармамед</a:t>
          </a:r>
          <a:endParaRPr lang="ru-RU" sz="2200" kern="1200" dirty="0"/>
        </a:p>
      </dsp:txBody>
      <dsp:txXfrm>
        <a:off x="5877855" y="1252939"/>
        <a:ext cx="2089546" cy="2714701"/>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29DA345-9FB8-4040-AAB5-EFC88138CFCF}">
      <dsp:nvSpPr>
        <dsp:cNvPr id="0" name=""/>
        <dsp:cNvSpPr/>
      </dsp:nvSpPr>
      <dsp:spPr>
        <a:xfrm>
          <a:off x="0" y="13519"/>
          <a:ext cx="8507288" cy="1039003"/>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just" defTabSz="666750">
            <a:lnSpc>
              <a:spcPct val="90000"/>
            </a:lnSpc>
            <a:spcBef>
              <a:spcPct val="0"/>
            </a:spcBef>
            <a:spcAft>
              <a:spcPct val="35000"/>
            </a:spcAft>
          </a:pPr>
          <a:r>
            <a:rPr lang="ru-RU" sz="1500" kern="1200" dirty="0" smtClean="0"/>
            <a:t>выполнение работ по проектированию, строительству и реконструкции объектов капитального строительства в сфере </a:t>
          </a:r>
          <a:r>
            <a:rPr lang="ru-RU" sz="1500" b="1" kern="1200" dirty="0" smtClean="0">
              <a:solidFill>
                <a:schemeClr val="tx1"/>
              </a:solidFill>
            </a:rPr>
            <a:t>здравоохранения</a:t>
          </a:r>
          <a:r>
            <a:rPr lang="ru-RU" sz="1500" kern="1200" dirty="0" smtClean="0"/>
            <a:t> (в том числе объектов, предназначенных для санаторно-курортного лечения), включая закупку медицинского оборудования, предусмотренного проектной документацией указанных объектов капитального строительства</a:t>
          </a:r>
        </a:p>
      </dsp:txBody>
      <dsp:txXfrm>
        <a:off x="0" y="13519"/>
        <a:ext cx="8507288" cy="1039003"/>
      </dsp:txXfrm>
    </dsp:sp>
    <dsp:sp modelId="{570777FC-E080-4098-B272-865BED3087C9}">
      <dsp:nvSpPr>
        <dsp:cNvPr id="0" name=""/>
        <dsp:cNvSpPr/>
      </dsp:nvSpPr>
      <dsp:spPr>
        <a:xfrm>
          <a:off x="0" y="1174714"/>
          <a:ext cx="8507288" cy="1092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106" tIns="19050" rIns="106680" bIns="19050" numCol="1" spcCol="1270" anchor="t" anchorCtr="0">
          <a:noAutofit/>
        </a:bodyPr>
        <a:lstStyle/>
        <a:p>
          <a:pPr marL="114300" lvl="1" indent="-114300" algn="just" defTabSz="666750">
            <a:lnSpc>
              <a:spcPct val="90000"/>
            </a:lnSpc>
            <a:spcBef>
              <a:spcPct val="0"/>
            </a:spcBef>
            <a:spcAft>
              <a:spcPct val="20000"/>
            </a:spcAft>
            <a:buChar char="••"/>
          </a:pPr>
          <a:r>
            <a:rPr lang="ru-RU" sz="1500" kern="1200" dirty="0" smtClean="0"/>
            <a:t>выполнение работ по проектированию, строительству и реконструкции объектов, предназначенных </a:t>
          </a:r>
          <a:r>
            <a:rPr lang="ru-RU" sz="1500" b="1" kern="1200" dirty="0" smtClean="0"/>
            <a:t>для проживания военнослужащих и членов их семей</a:t>
          </a:r>
          <a:r>
            <a:rPr lang="ru-RU" sz="1500" kern="1200" dirty="0" smtClean="0"/>
            <a:t>, а также объектов хозяйственного, технического, тылового, медицинского назначения, учебно-материальной базы боевой подготовки, воспитательной работы и службы войск, включая закупку оборудования, предусмотренного проектной документацией указанных объектов</a:t>
          </a:r>
          <a:endParaRPr lang="ru-RU" sz="1500" kern="1200" dirty="0"/>
        </a:p>
      </dsp:txBody>
      <dsp:txXfrm>
        <a:off x="0" y="1174714"/>
        <a:ext cx="8507288" cy="1092960"/>
      </dsp:txXfrm>
    </dsp:sp>
    <dsp:sp modelId="{D2CC4BBE-14CE-4505-A595-389734A2CA9D}">
      <dsp:nvSpPr>
        <dsp:cNvPr id="0" name=""/>
        <dsp:cNvSpPr/>
      </dsp:nvSpPr>
      <dsp:spPr>
        <a:xfrm>
          <a:off x="0" y="2360817"/>
          <a:ext cx="8507288" cy="976601"/>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just" defTabSz="666750">
            <a:lnSpc>
              <a:spcPct val="90000"/>
            </a:lnSpc>
            <a:spcBef>
              <a:spcPct val="0"/>
            </a:spcBef>
            <a:spcAft>
              <a:spcPct val="35000"/>
            </a:spcAft>
          </a:pPr>
          <a:r>
            <a:rPr lang="ru-RU" sz="1500" kern="1200" dirty="0" smtClean="0"/>
            <a:t>выполнение работ по проектированию, строительству и эксплуатации объектов капитального строительства, предназначенных </a:t>
          </a:r>
          <a:r>
            <a:rPr lang="ru-RU" sz="1500" b="1" kern="1200" dirty="0" smtClean="0"/>
            <a:t>для социального обслуживания граждан</a:t>
          </a:r>
          <a:r>
            <a:rPr lang="ru-RU" sz="1500" kern="1200" dirty="0" smtClean="0"/>
            <a:t>, в том числе для стационарного и </a:t>
          </a:r>
          <a:r>
            <a:rPr lang="ru-RU" sz="1500" kern="1200" dirty="0" err="1" smtClean="0"/>
            <a:t>полустационарного</a:t>
          </a:r>
          <a:r>
            <a:rPr lang="ru-RU" sz="1500" kern="1200" dirty="0" smtClean="0"/>
            <a:t> социального обслуживания граждан, включая закупку оборудования, предусмотренного проектной документацией указанных объектов</a:t>
          </a:r>
        </a:p>
      </dsp:txBody>
      <dsp:txXfrm>
        <a:off x="0" y="2360817"/>
        <a:ext cx="8507288" cy="976601"/>
      </dsp:txXfrm>
    </dsp:sp>
    <dsp:sp modelId="{F218F128-D513-427D-8EA4-2BC7BDA2CB7D}">
      <dsp:nvSpPr>
        <dsp:cNvPr id="0" name=""/>
        <dsp:cNvSpPr/>
      </dsp:nvSpPr>
      <dsp:spPr>
        <a:xfrm>
          <a:off x="0" y="3513760"/>
          <a:ext cx="8507288" cy="1092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106" tIns="19050" rIns="106680" bIns="19050" numCol="1" spcCol="1270" anchor="t" anchorCtr="0">
          <a:noAutofit/>
        </a:bodyPr>
        <a:lstStyle/>
        <a:p>
          <a:pPr marL="114300" lvl="1" indent="-114300" algn="just" defTabSz="666750">
            <a:lnSpc>
              <a:spcPct val="90000"/>
            </a:lnSpc>
            <a:spcBef>
              <a:spcPct val="0"/>
            </a:spcBef>
            <a:spcAft>
              <a:spcPct val="20000"/>
            </a:spcAft>
            <a:buChar char="••"/>
          </a:pPr>
          <a:r>
            <a:rPr lang="ru-RU" sz="1500" kern="1200" dirty="0" smtClean="0"/>
            <a:t>выполнение работ по проектированию, строительству и реконструкции объектов капитального строительства в сфере </a:t>
          </a:r>
          <a:r>
            <a:rPr lang="ru-RU" sz="1500" b="1" kern="1200" dirty="0" smtClean="0"/>
            <a:t>культуры</a:t>
          </a:r>
          <a:r>
            <a:rPr lang="ru-RU" sz="1500" kern="1200" dirty="0" smtClean="0"/>
            <a:t> (театров и амфитеатров, памятников и мемориальных сооружений, музеев, выставочных центров и выставочных комплексов, библиотек, цирков, кинотеатров, концертных залов), включая закупку оборудования, предусмотренного проектной документацией указанных объектов</a:t>
          </a:r>
          <a:endParaRPr lang="ru-RU" sz="1500" kern="1200" dirty="0"/>
        </a:p>
      </dsp:txBody>
      <dsp:txXfrm>
        <a:off x="0" y="3513760"/>
        <a:ext cx="8507288" cy="1092960"/>
      </dsp:txXfrm>
    </dsp:sp>
    <dsp:sp modelId="{D0ADB33F-B461-44F3-B0A1-3EBB432080EA}">
      <dsp:nvSpPr>
        <dsp:cNvPr id="0" name=""/>
        <dsp:cNvSpPr/>
      </dsp:nvSpPr>
      <dsp:spPr>
        <a:xfrm>
          <a:off x="0" y="4659234"/>
          <a:ext cx="8507288" cy="1029397"/>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just" defTabSz="666750">
            <a:lnSpc>
              <a:spcPct val="90000"/>
            </a:lnSpc>
            <a:spcBef>
              <a:spcPct val="0"/>
            </a:spcBef>
            <a:spcAft>
              <a:spcPct val="35000"/>
            </a:spcAft>
          </a:pPr>
          <a:r>
            <a:rPr lang="ru-RU" sz="1500" kern="1200" dirty="0" smtClean="0"/>
            <a:t>выполнение работ по проектированию, реконструкции с элементами реставрации и (или) приспособлению для современного использования (при необходимости) </a:t>
          </a:r>
          <a:r>
            <a:rPr lang="ru-RU" sz="1500" b="1" kern="1200" dirty="0" smtClean="0"/>
            <a:t>объектов культурного наследия </a:t>
          </a:r>
          <a:r>
            <a:rPr lang="ru-RU" sz="1500" kern="1200" dirty="0" smtClean="0"/>
            <a:t>(памятников истории и культуры) народов Российской Федерации, включая закупку оборудования, предусмотренного проектной документацией указанных объектов, </a:t>
          </a:r>
          <a:r>
            <a:rPr lang="ru-RU" sz="1500" b="1" kern="1200" dirty="0" smtClean="0"/>
            <a:t>в случае признания таких объектов аварийными</a:t>
          </a:r>
          <a:endParaRPr lang="ru-RU" sz="1500" b="1" kern="1200" dirty="0"/>
        </a:p>
      </dsp:txBody>
      <dsp:txXfrm>
        <a:off x="0" y="4659234"/>
        <a:ext cx="8507288" cy="102939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F489FFA-6FA1-4CC2-B273-726886688F56}">
      <dsp:nvSpPr>
        <dsp:cNvPr id="0" name=""/>
        <dsp:cNvSpPr/>
      </dsp:nvSpPr>
      <dsp:spPr>
        <a:xfrm>
          <a:off x="49144" y="0"/>
          <a:ext cx="2956711" cy="79755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ru-RU" sz="1500" kern="1200" dirty="0" smtClean="0"/>
            <a:t>Высшие исполнительные органы государственной власти субъектов Российской Федерации </a:t>
          </a:r>
          <a:endParaRPr lang="ru-RU" sz="1500" kern="1200" dirty="0"/>
        </a:p>
      </dsp:txBody>
      <dsp:txXfrm>
        <a:off x="49144" y="0"/>
        <a:ext cx="2956711" cy="797553"/>
      </dsp:txXfrm>
    </dsp:sp>
    <dsp:sp modelId="{9AEADD1C-2FBD-4376-98A0-67DD6D7EAFFE}">
      <dsp:nvSpPr>
        <dsp:cNvPr id="0" name=""/>
        <dsp:cNvSpPr/>
      </dsp:nvSpPr>
      <dsp:spPr>
        <a:xfrm>
          <a:off x="344815" y="797553"/>
          <a:ext cx="281406" cy="1318577"/>
        </a:xfrm>
        <a:custGeom>
          <a:avLst/>
          <a:gdLst/>
          <a:ahLst/>
          <a:cxnLst/>
          <a:rect l="0" t="0" r="0" b="0"/>
          <a:pathLst>
            <a:path>
              <a:moveTo>
                <a:pt x="0" y="0"/>
              </a:moveTo>
              <a:lnTo>
                <a:pt x="0" y="1318577"/>
              </a:lnTo>
              <a:lnTo>
                <a:pt x="281406" y="131857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382732-244F-4EE5-A7D0-B1A0FFDC804D}">
      <dsp:nvSpPr>
        <dsp:cNvPr id="0" name=""/>
        <dsp:cNvSpPr/>
      </dsp:nvSpPr>
      <dsp:spPr>
        <a:xfrm>
          <a:off x="626222" y="1103042"/>
          <a:ext cx="3585901" cy="202617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ru-RU" sz="1500" kern="1200" dirty="0" smtClean="0"/>
            <a:t>требования к порядку разработки и принятия правовых актов о нормировании в сфере закупок, содержанию указанных актов и обеспечению их исполнения</a:t>
          </a:r>
        </a:p>
      </dsp:txBody>
      <dsp:txXfrm>
        <a:off x="626222" y="1103042"/>
        <a:ext cx="3585901" cy="2026177"/>
      </dsp:txXfrm>
    </dsp:sp>
    <dsp:sp modelId="{5C0D28D2-5E33-40C0-9EDA-D8CB95699547}">
      <dsp:nvSpPr>
        <dsp:cNvPr id="0" name=""/>
        <dsp:cNvSpPr/>
      </dsp:nvSpPr>
      <dsp:spPr>
        <a:xfrm>
          <a:off x="344815" y="797553"/>
          <a:ext cx="281406" cy="3809510"/>
        </a:xfrm>
        <a:custGeom>
          <a:avLst/>
          <a:gdLst/>
          <a:ahLst/>
          <a:cxnLst/>
          <a:rect l="0" t="0" r="0" b="0"/>
          <a:pathLst>
            <a:path>
              <a:moveTo>
                <a:pt x="0" y="0"/>
              </a:moveTo>
              <a:lnTo>
                <a:pt x="0" y="3809510"/>
              </a:lnTo>
              <a:lnTo>
                <a:pt x="281406" y="380951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623E2C-C7DA-4F43-A0ED-DCF090BD22E2}">
      <dsp:nvSpPr>
        <dsp:cNvPr id="0" name=""/>
        <dsp:cNvSpPr/>
      </dsp:nvSpPr>
      <dsp:spPr>
        <a:xfrm>
          <a:off x="626222" y="3430406"/>
          <a:ext cx="3585901" cy="235331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ru-RU" sz="1500" kern="1200" dirty="0" smtClean="0"/>
            <a:t>правила определения требований к закупаемым государственными органами, их территориальными органами и подведомственными указанным органам казенными учреждениями и бюджетными учреждениями отдельным видам товаров, работ, услуг (в том числе предельные цены товаров, работ, услуг) и нормативных затрат на обеспечение функций государственных органов</a:t>
          </a:r>
        </a:p>
      </dsp:txBody>
      <dsp:txXfrm>
        <a:off x="626222" y="3430406"/>
        <a:ext cx="3585901" cy="2353314"/>
      </dsp:txXfrm>
    </dsp:sp>
    <dsp:sp modelId="{5B5100DC-68F8-4FA1-B24F-CC26C33E81BA}">
      <dsp:nvSpPr>
        <dsp:cNvPr id="0" name=""/>
        <dsp:cNvSpPr/>
      </dsp:nvSpPr>
      <dsp:spPr>
        <a:xfrm>
          <a:off x="4237419" y="0"/>
          <a:ext cx="2956711" cy="79755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ru-RU" sz="1500" kern="1200" dirty="0" smtClean="0"/>
            <a:t>Государственные органы</a:t>
          </a:r>
          <a:endParaRPr lang="ru-RU" sz="1500" kern="1200" dirty="0"/>
        </a:p>
      </dsp:txBody>
      <dsp:txXfrm>
        <a:off x="4237419" y="0"/>
        <a:ext cx="2956711" cy="797553"/>
      </dsp:txXfrm>
    </dsp:sp>
    <dsp:sp modelId="{F555F3AB-87A0-418D-9E08-35F4A068AA61}">
      <dsp:nvSpPr>
        <dsp:cNvPr id="0" name=""/>
        <dsp:cNvSpPr/>
      </dsp:nvSpPr>
      <dsp:spPr>
        <a:xfrm>
          <a:off x="4533090" y="797553"/>
          <a:ext cx="281406" cy="1318577"/>
        </a:xfrm>
        <a:custGeom>
          <a:avLst/>
          <a:gdLst/>
          <a:ahLst/>
          <a:cxnLst/>
          <a:rect l="0" t="0" r="0" b="0"/>
          <a:pathLst>
            <a:path>
              <a:moveTo>
                <a:pt x="0" y="0"/>
              </a:moveTo>
              <a:lnTo>
                <a:pt x="0" y="1318577"/>
              </a:lnTo>
              <a:lnTo>
                <a:pt x="281406" y="131857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EAC0685-31EE-4218-A187-34ED55B51605}">
      <dsp:nvSpPr>
        <dsp:cNvPr id="0" name=""/>
        <dsp:cNvSpPr/>
      </dsp:nvSpPr>
      <dsp:spPr>
        <a:xfrm>
          <a:off x="4814497" y="1103042"/>
          <a:ext cx="3585901" cy="202617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ru-RU" sz="1500" kern="1200" dirty="0" smtClean="0"/>
            <a:t>требования к закупаемым ими, их территориальными органами (подразделениями) и подведомственными указанным органам казенными учреждениями и бюджетными учреждениями отдельным видам товаров, работ, услуг (в том числе предельные цены товаров, работ, услуг)</a:t>
          </a:r>
        </a:p>
      </dsp:txBody>
      <dsp:txXfrm>
        <a:off x="4814497" y="1103042"/>
        <a:ext cx="3585901" cy="2026177"/>
      </dsp:txXfrm>
    </dsp:sp>
    <dsp:sp modelId="{B2D916C8-3E7A-47C2-8C4A-3996F79C8EB6}">
      <dsp:nvSpPr>
        <dsp:cNvPr id="0" name=""/>
        <dsp:cNvSpPr/>
      </dsp:nvSpPr>
      <dsp:spPr>
        <a:xfrm>
          <a:off x="4533090" y="797553"/>
          <a:ext cx="281406" cy="3645942"/>
        </a:xfrm>
        <a:custGeom>
          <a:avLst/>
          <a:gdLst/>
          <a:ahLst/>
          <a:cxnLst/>
          <a:rect l="0" t="0" r="0" b="0"/>
          <a:pathLst>
            <a:path>
              <a:moveTo>
                <a:pt x="0" y="0"/>
              </a:moveTo>
              <a:lnTo>
                <a:pt x="0" y="3645942"/>
              </a:lnTo>
              <a:lnTo>
                <a:pt x="281406" y="364594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7A7EFD-EB62-4816-B878-E7CA0BD73E3F}">
      <dsp:nvSpPr>
        <dsp:cNvPr id="0" name=""/>
        <dsp:cNvSpPr/>
      </dsp:nvSpPr>
      <dsp:spPr>
        <a:xfrm>
          <a:off x="4814497" y="3430406"/>
          <a:ext cx="3585901" cy="202617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ru-RU" sz="1500" kern="1200" dirty="0" smtClean="0"/>
            <a:t>и (или) нормативные затраты на обеспечение функций указанных органов и подведомственных им казенных учреждений</a:t>
          </a:r>
          <a:endParaRPr lang="ru-RU" sz="1500" kern="1200" dirty="0"/>
        </a:p>
      </dsp:txBody>
      <dsp:txXfrm>
        <a:off x="4814497" y="3430406"/>
        <a:ext cx="3585901" cy="2026177"/>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F489FFA-6FA1-4CC2-B273-726886688F56}">
      <dsp:nvSpPr>
        <dsp:cNvPr id="0" name=""/>
        <dsp:cNvSpPr/>
      </dsp:nvSpPr>
      <dsp:spPr>
        <a:xfrm>
          <a:off x="20642" y="0"/>
          <a:ext cx="2976928" cy="803007"/>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ru-RU" sz="2400" kern="1200" dirty="0" smtClean="0"/>
            <a:t>Местные администрации</a:t>
          </a:r>
          <a:endParaRPr lang="ru-RU" sz="2400" kern="1200" dirty="0"/>
        </a:p>
      </dsp:txBody>
      <dsp:txXfrm>
        <a:off x="20642" y="0"/>
        <a:ext cx="2976928" cy="803007"/>
      </dsp:txXfrm>
    </dsp:sp>
    <dsp:sp modelId="{9AEADD1C-2FBD-4376-98A0-67DD6D7EAFFE}">
      <dsp:nvSpPr>
        <dsp:cNvPr id="0" name=""/>
        <dsp:cNvSpPr/>
      </dsp:nvSpPr>
      <dsp:spPr>
        <a:xfrm>
          <a:off x="318335" y="803007"/>
          <a:ext cx="283331" cy="1422796"/>
        </a:xfrm>
        <a:custGeom>
          <a:avLst/>
          <a:gdLst/>
          <a:ahLst/>
          <a:cxnLst/>
          <a:rect l="0" t="0" r="0" b="0"/>
          <a:pathLst>
            <a:path>
              <a:moveTo>
                <a:pt x="0" y="0"/>
              </a:moveTo>
              <a:lnTo>
                <a:pt x="0" y="1422796"/>
              </a:lnTo>
              <a:lnTo>
                <a:pt x="283331" y="142279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382732-244F-4EE5-A7D0-B1A0FFDC804D}">
      <dsp:nvSpPr>
        <dsp:cNvPr id="0" name=""/>
        <dsp:cNvSpPr/>
      </dsp:nvSpPr>
      <dsp:spPr>
        <a:xfrm>
          <a:off x="601666" y="1205787"/>
          <a:ext cx="3610420" cy="204003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ru-RU" sz="1500" kern="1200" dirty="0" smtClean="0"/>
            <a:t>требования к порядку разработки и принятия правовых актов о нормировании в сфере закупок, содержанию указанных актов и обеспечению их исполнения</a:t>
          </a:r>
        </a:p>
      </dsp:txBody>
      <dsp:txXfrm>
        <a:off x="601666" y="1205787"/>
        <a:ext cx="3610420" cy="2040031"/>
      </dsp:txXfrm>
    </dsp:sp>
    <dsp:sp modelId="{5C0D28D2-5E33-40C0-9EDA-D8CB95699547}">
      <dsp:nvSpPr>
        <dsp:cNvPr id="0" name=""/>
        <dsp:cNvSpPr/>
      </dsp:nvSpPr>
      <dsp:spPr>
        <a:xfrm>
          <a:off x="318335" y="803007"/>
          <a:ext cx="283331" cy="3766074"/>
        </a:xfrm>
        <a:custGeom>
          <a:avLst/>
          <a:gdLst/>
          <a:ahLst/>
          <a:cxnLst/>
          <a:rect l="0" t="0" r="0" b="0"/>
          <a:pathLst>
            <a:path>
              <a:moveTo>
                <a:pt x="0" y="0"/>
              </a:moveTo>
              <a:lnTo>
                <a:pt x="0" y="3766074"/>
              </a:lnTo>
              <a:lnTo>
                <a:pt x="283331" y="376607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623E2C-C7DA-4F43-A0ED-DCF090BD22E2}">
      <dsp:nvSpPr>
        <dsp:cNvPr id="0" name=""/>
        <dsp:cNvSpPr/>
      </dsp:nvSpPr>
      <dsp:spPr>
        <a:xfrm>
          <a:off x="601666" y="3549065"/>
          <a:ext cx="3610420" cy="204003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ru-RU" sz="1500" kern="1200" dirty="0" smtClean="0"/>
            <a:t>правила определения требований к закупаемым муниципальными органами, их территориальными органами и подведомственными указанным органам казенными учреждениями и бюджетными учреждениями отдельным видам товаров, работ, услуг (в том числе предельные цены товаров, работ, услуг) и нормативных затрат на обеспечение функций муниципальных органов</a:t>
          </a:r>
        </a:p>
      </dsp:txBody>
      <dsp:txXfrm>
        <a:off x="601666" y="3549065"/>
        <a:ext cx="3610420" cy="2040031"/>
      </dsp:txXfrm>
    </dsp:sp>
    <dsp:sp modelId="{5B5100DC-68F8-4FA1-B24F-CC26C33E81BA}">
      <dsp:nvSpPr>
        <dsp:cNvPr id="0" name=""/>
        <dsp:cNvSpPr/>
      </dsp:nvSpPr>
      <dsp:spPr>
        <a:xfrm>
          <a:off x="4237554" y="0"/>
          <a:ext cx="2976928" cy="803007"/>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ru-RU" sz="2400" kern="1200" dirty="0" smtClean="0"/>
            <a:t>Муниципальные органы</a:t>
          </a:r>
          <a:endParaRPr lang="ru-RU" sz="2400" kern="1200" dirty="0"/>
        </a:p>
      </dsp:txBody>
      <dsp:txXfrm>
        <a:off x="4237554" y="0"/>
        <a:ext cx="2976928" cy="803007"/>
      </dsp:txXfrm>
    </dsp:sp>
    <dsp:sp modelId="{F555F3AB-87A0-418D-9E08-35F4A068AA61}">
      <dsp:nvSpPr>
        <dsp:cNvPr id="0" name=""/>
        <dsp:cNvSpPr/>
      </dsp:nvSpPr>
      <dsp:spPr>
        <a:xfrm>
          <a:off x="4535247" y="803007"/>
          <a:ext cx="283331" cy="1422796"/>
        </a:xfrm>
        <a:custGeom>
          <a:avLst/>
          <a:gdLst/>
          <a:ahLst/>
          <a:cxnLst/>
          <a:rect l="0" t="0" r="0" b="0"/>
          <a:pathLst>
            <a:path>
              <a:moveTo>
                <a:pt x="0" y="0"/>
              </a:moveTo>
              <a:lnTo>
                <a:pt x="0" y="1422796"/>
              </a:lnTo>
              <a:lnTo>
                <a:pt x="283331" y="142279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EAC0685-31EE-4218-A187-34ED55B51605}">
      <dsp:nvSpPr>
        <dsp:cNvPr id="0" name=""/>
        <dsp:cNvSpPr/>
      </dsp:nvSpPr>
      <dsp:spPr>
        <a:xfrm>
          <a:off x="4818578" y="1205787"/>
          <a:ext cx="3610420" cy="204003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ru-RU" sz="1500" kern="1200" dirty="0" smtClean="0"/>
            <a:t>требования к закупаемым ими, их территориальными органами (подразделениями) и подведомственными указанным органам казенными учреждениями и бюджетными учреждениями отдельным видам товаров, работ, услуг (в том числе предельные цены товаров, работ, услуг)</a:t>
          </a:r>
        </a:p>
      </dsp:txBody>
      <dsp:txXfrm>
        <a:off x="4818578" y="1205787"/>
        <a:ext cx="3610420" cy="2040031"/>
      </dsp:txXfrm>
    </dsp:sp>
    <dsp:sp modelId="{B2D916C8-3E7A-47C2-8C4A-3996F79C8EB6}">
      <dsp:nvSpPr>
        <dsp:cNvPr id="0" name=""/>
        <dsp:cNvSpPr/>
      </dsp:nvSpPr>
      <dsp:spPr>
        <a:xfrm>
          <a:off x="4535247" y="803007"/>
          <a:ext cx="283331" cy="3766074"/>
        </a:xfrm>
        <a:custGeom>
          <a:avLst/>
          <a:gdLst/>
          <a:ahLst/>
          <a:cxnLst/>
          <a:rect l="0" t="0" r="0" b="0"/>
          <a:pathLst>
            <a:path>
              <a:moveTo>
                <a:pt x="0" y="0"/>
              </a:moveTo>
              <a:lnTo>
                <a:pt x="0" y="3766074"/>
              </a:lnTo>
              <a:lnTo>
                <a:pt x="283331" y="376607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7A7EFD-EB62-4816-B878-E7CA0BD73E3F}">
      <dsp:nvSpPr>
        <dsp:cNvPr id="0" name=""/>
        <dsp:cNvSpPr/>
      </dsp:nvSpPr>
      <dsp:spPr>
        <a:xfrm>
          <a:off x="4818578" y="3549065"/>
          <a:ext cx="3610420" cy="204003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ru-RU" sz="1500" kern="1200" dirty="0" smtClean="0"/>
            <a:t>и (или) нормативные затраты на обеспечение функций указанных органов и подведомственных им казенных учреждений</a:t>
          </a:r>
          <a:endParaRPr lang="ru-RU" sz="1500" kern="1200" dirty="0"/>
        </a:p>
      </dsp:txBody>
      <dsp:txXfrm>
        <a:off x="4818578" y="3549065"/>
        <a:ext cx="3610420" cy="2040031"/>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C6E6E9B-E109-44A1-9B11-D49FFCE94F8F}">
      <dsp:nvSpPr>
        <dsp:cNvPr id="0" name=""/>
        <dsp:cNvSpPr/>
      </dsp:nvSpPr>
      <dsp:spPr>
        <a:xfrm>
          <a:off x="617219" y="0"/>
          <a:ext cx="6995160" cy="4525963"/>
        </a:xfrm>
        <a:prstGeom prst="rightArrow">
          <a:avLst/>
        </a:prstGeom>
        <a:solidFill>
          <a:schemeClr val="accent1">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EA075BEA-7AB8-4C7E-8F8A-B4E16291EABF}">
      <dsp:nvSpPr>
        <dsp:cNvPr id="0" name=""/>
        <dsp:cNvSpPr/>
      </dsp:nvSpPr>
      <dsp:spPr>
        <a:xfrm>
          <a:off x="2699" y="1357788"/>
          <a:ext cx="2512353" cy="1810385"/>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t>Обязательный перечень отдельных видов товаров, работ, услуг, их потребительские свойства и иные характеристики </a:t>
          </a:r>
        </a:p>
      </dsp:txBody>
      <dsp:txXfrm>
        <a:off x="2699" y="1357788"/>
        <a:ext cx="2512353" cy="1810385"/>
      </dsp:txXfrm>
    </dsp:sp>
    <dsp:sp modelId="{9C660805-2C3B-4DAA-ACBB-30CE5A8BEEE9}">
      <dsp:nvSpPr>
        <dsp:cNvPr id="0" name=""/>
        <dsp:cNvSpPr/>
      </dsp:nvSpPr>
      <dsp:spPr>
        <a:xfrm>
          <a:off x="2858623" y="1357788"/>
          <a:ext cx="2512353" cy="1810385"/>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t> Порядок формирования и ведения государственными органами ведомственного перечня и его форма</a:t>
          </a:r>
        </a:p>
      </dsp:txBody>
      <dsp:txXfrm>
        <a:off x="2858623" y="1357788"/>
        <a:ext cx="2512353" cy="1810385"/>
      </dsp:txXfrm>
    </dsp:sp>
    <dsp:sp modelId="{7F21F613-89F7-49CC-B2EE-1BFE7EA58DBB}">
      <dsp:nvSpPr>
        <dsp:cNvPr id="0" name=""/>
        <dsp:cNvSpPr/>
      </dsp:nvSpPr>
      <dsp:spPr>
        <a:xfrm>
          <a:off x="5714546" y="1357788"/>
          <a:ext cx="2512353" cy="1810385"/>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t>Порядок применения обязательных критериев отбора отдельных видов товаров, работ, услуг, значения этих критериев</a:t>
          </a:r>
        </a:p>
      </dsp:txBody>
      <dsp:txXfrm>
        <a:off x="5714546" y="1357788"/>
        <a:ext cx="2512353" cy="1810385"/>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65CFD0C-F588-48A8-867B-98FA3E740FAB}">
      <dsp:nvSpPr>
        <dsp:cNvPr id="0" name=""/>
        <dsp:cNvSpPr/>
      </dsp:nvSpPr>
      <dsp:spPr>
        <a:xfrm>
          <a:off x="54731" y="40826"/>
          <a:ext cx="6509686" cy="81682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ru-RU" sz="2100" kern="1200" dirty="0" smtClean="0"/>
            <a:t>Планы закупок</a:t>
          </a:r>
          <a:br>
            <a:rPr lang="ru-RU" sz="2100" kern="1200" dirty="0" smtClean="0"/>
          </a:br>
          <a:r>
            <a:rPr lang="ru-RU" sz="2100" kern="1200" dirty="0" smtClean="0"/>
            <a:t>Постановление Правительства РФ от 21.11.2013 № 1043</a:t>
          </a:r>
          <a:endParaRPr lang="ru-RU" sz="2100" kern="1200" dirty="0"/>
        </a:p>
      </dsp:txBody>
      <dsp:txXfrm>
        <a:off x="54731" y="40826"/>
        <a:ext cx="6509686" cy="816825"/>
      </dsp:txXfrm>
    </dsp:sp>
    <dsp:sp modelId="{1CF76823-FAEB-44E7-ACED-9D376DBC752D}">
      <dsp:nvSpPr>
        <dsp:cNvPr id="0" name=""/>
        <dsp:cNvSpPr/>
      </dsp:nvSpPr>
      <dsp:spPr>
        <a:xfrm>
          <a:off x="705699" y="857651"/>
          <a:ext cx="604956" cy="1030172"/>
        </a:xfrm>
        <a:custGeom>
          <a:avLst/>
          <a:gdLst/>
          <a:ahLst/>
          <a:cxnLst/>
          <a:rect l="0" t="0" r="0" b="0"/>
          <a:pathLst>
            <a:path>
              <a:moveTo>
                <a:pt x="0" y="0"/>
              </a:moveTo>
              <a:lnTo>
                <a:pt x="0" y="1030172"/>
              </a:lnTo>
              <a:lnTo>
                <a:pt x="604956" y="103017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2F13C9-2FB1-4033-A3AD-033D248D41E8}">
      <dsp:nvSpPr>
        <dsp:cNvPr id="0" name=""/>
        <dsp:cNvSpPr/>
      </dsp:nvSpPr>
      <dsp:spPr>
        <a:xfrm>
          <a:off x="1310655" y="1159348"/>
          <a:ext cx="6861887" cy="145695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ru-RU" sz="1800" kern="1200" dirty="0" smtClean="0"/>
            <a:t>формируются на срок, соответствующий сроку действия закона (решения) о бюджете на очередной финансовый год и плановый период, законов о бюджетах внебюджетных фондов на очередной финансовый год и плановый период</a:t>
          </a:r>
          <a:endParaRPr lang="ru-RU" sz="1800" kern="1200" dirty="0"/>
        </a:p>
      </dsp:txBody>
      <dsp:txXfrm>
        <a:off x="1310655" y="1159348"/>
        <a:ext cx="6861887" cy="1456953"/>
      </dsp:txXfrm>
    </dsp:sp>
    <dsp:sp modelId="{A8F99E8A-E553-45CA-8243-C65099C61CC7}">
      <dsp:nvSpPr>
        <dsp:cNvPr id="0" name=""/>
        <dsp:cNvSpPr/>
      </dsp:nvSpPr>
      <dsp:spPr>
        <a:xfrm>
          <a:off x="705699" y="857651"/>
          <a:ext cx="604956" cy="2795520"/>
        </a:xfrm>
        <a:custGeom>
          <a:avLst/>
          <a:gdLst/>
          <a:ahLst/>
          <a:cxnLst/>
          <a:rect l="0" t="0" r="0" b="0"/>
          <a:pathLst>
            <a:path>
              <a:moveTo>
                <a:pt x="0" y="0"/>
              </a:moveTo>
              <a:lnTo>
                <a:pt x="0" y="2795520"/>
              </a:lnTo>
              <a:lnTo>
                <a:pt x="604956" y="27955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0EEDCDA-1FBD-430E-8636-937FB9E2AD2E}">
      <dsp:nvSpPr>
        <dsp:cNvPr id="0" name=""/>
        <dsp:cNvSpPr/>
      </dsp:nvSpPr>
      <dsp:spPr>
        <a:xfrm>
          <a:off x="1310655" y="2924695"/>
          <a:ext cx="6861887" cy="145695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ru-RU" sz="1800" kern="1200" dirty="0" smtClean="0"/>
            <a:t>утверждаются в течение </a:t>
          </a:r>
          <a:r>
            <a:rPr lang="ru-RU" sz="1800" b="1" kern="1200" dirty="0" smtClean="0">
              <a:solidFill>
                <a:schemeClr val="accent1"/>
              </a:solidFill>
            </a:rPr>
            <a:t>десяти рабочих дней </a:t>
          </a:r>
          <a:r>
            <a:rPr lang="ru-RU" sz="1800" kern="1200" dirty="0" smtClean="0"/>
            <a:t>после доведения до государственного или муниципального заказчика объема прав в денежном выражении на принятие и (или) исполнение обязательств в соответствии с бюджетным законодательством Российской Федерации</a:t>
          </a:r>
          <a:endParaRPr lang="ru-RU" sz="1800" kern="1200" dirty="0"/>
        </a:p>
      </dsp:txBody>
      <dsp:txXfrm>
        <a:off x="1310655" y="2924695"/>
        <a:ext cx="6861887" cy="1456953"/>
      </dsp:txXfrm>
    </dsp:sp>
    <dsp:sp modelId="{82526B71-AE62-4AC2-9B5B-16D879BCE1E4}">
      <dsp:nvSpPr>
        <dsp:cNvPr id="0" name=""/>
        <dsp:cNvSpPr/>
      </dsp:nvSpPr>
      <dsp:spPr>
        <a:xfrm>
          <a:off x="705699" y="857651"/>
          <a:ext cx="604956" cy="4534551"/>
        </a:xfrm>
        <a:custGeom>
          <a:avLst/>
          <a:gdLst/>
          <a:ahLst/>
          <a:cxnLst/>
          <a:rect l="0" t="0" r="0" b="0"/>
          <a:pathLst>
            <a:path>
              <a:moveTo>
                <a:pt x="0" y="0"/>
              </a:moveTo>
              <a:lnTo>
                <a:pt x="0" y="4534551"/>
              </a:lnTo>
              <a:lnTo>
                <a:pt x="604956" y="453455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AF7F79-D3C3-46BA-8792-905F496E732D}">
      <dsp:nvSpPr>
        <dsp:cNvPr id="0" name=""/>
        <dsp:cNvSpPr/>
      </dsp:nvSpPr>
      <dsp:spPr>
        <a:xfrm>
          <a:off x="1310655" y="4663726"/>
          <a:ext cx="6861887" cy="145695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ru-RU" sz="1800" kern="1200" dirty="0" smtClean="0"/>
            <a:t>утверждаются в течение </a:t>
          </a:r>
          <a:r>
            <a:rPr lang="ru-RU" sz="1800" b="1" kern="1200" dirty="0" smtClean="0">
              <a:solidFill>
                <a:schemeClr val="accent1"/>
              </a:solidFill>
            </a:rPr>
            <a:t>десяти рабочих дней </a:t>
          </a:r>
          <a:r>
            <a:rPr lang="ru-RU" sz="1800" kern="1200" dirty="0" smtClean="0"/>
            <a:t>после утверждения плана финансово-хозяйственной деятельности бюджетного учреждения</a:t>
          </a:r>
          <a:endParaRPr lang="ru-RU" sz="1800" kern="1200" dirty="0"/>
        </a:p>
      </dsp:txBody>
      <dsp:txXfrm>
        <a:off x="1310655" y="4663726"/>
        <a:ext cx="6861887" cy="1456953"/>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24F36CD-3195-492C-B5F7-07E4B0F7CBCA}">
      <dsp:nvSpPr>
        <dsp:cNvPr id="0" name=""/>
        <dsp:cNvSpPr/>
      </dsp:nvSpPr>
      <dsp:spPr>
        <a:xfrm>
          <a:off x="642671" y="0"/>
          <a:ext cx="7283609" cy="5184576"/>
        </a:xfrm>
        <a:prstGeom prst="rightArrow">
          <a:avLst/>
        </a:prstGeom>
        <a:solidFill>
          <a:schemeClr val="accent1">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B3FAD9A9-217A-499D-99CB-42E60B699176}">
      <dsp:nvSpPr>
        <dsp:cNvPr id="0" name=""/>
        <dsp:cNvSpPr/>
      </dsp:nvSpPr>
      <dsp:spPr>
        <a:xfrm>
          <a:off x="61754" y="1008109"/>
          <a:ext cx="4024396" cy="3168356"/>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ru-RU" sz="2000" b="1" kern="1200" dirty="0" smtClean="0"/>
            <a:t>Государственные заказчики </a:t>
          </a:r>
          <a:r>
            <a:rPr lang="ru-RU" sz="2000" kern="1200" dirty="0" smtClean="0"/>
            <a:t>в сроки, установленные главными распорядителями средств бюджета Ярославской области формируют планы закупок и представляют их </a:t>
          </a:r>
          <a:r>
            <a:rPr lang="ru-RU" sz="2000" b="1" kern="1200" dirty="0" smtClean="0">
              <a:solidFill>
                <a:srgbClr val="FF0000"/>
              </a:solidFill>
            </a:rPr>
            <a:t>не позднее 01 июля </a:t>
          </a:r>
          <a:r>
            <a:rPr lang="ru-RU" sz="2000" kern="1200" dirty="0" smtClean="0">
              <a:solidFill>
                <a:srgbClr val="FF0000"/>
              </a:solidFill>
            </a:rPr>
            <a:t>текущего года </a:t>
          </a:r>
          <a:r>
            <a:rPr lang="ru-RU" sz="2000" kern="1200" dirty="0" smtClean="0"/>
            <a:t>главным распорядителям средств бюджета Ярославской области</a:t>
          </a:r>
          <a:endParaRPr lang="ru-RU" sz="2000" kern="1200" dirty="0"/>
        </a:p>
      </dsp:txBody>
      <dsp:txXfrm>
        <a:off x="61754" y="1008109"/>
        <a:ext cx="4024396" cy="3168356"/>
      </dsp:txXfrm>
    </dsp:sp>
    <dsp:sp modelId="{9C81590F-39AF-4239-811C-6C5645E7373B}">
      <dsp:nvSpPr>
        <dsp:cNvPr id="0" name=""/>
        <dsp:cNvSpPr/>
      </dsp:nvSpPr>
      <dsp:spPr>
        <a:xfrm>
          <a:off x="4482800" y="1008109"/>
          <a:ext cx="4024396" cy="3168356"/>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ru-RU" sz="2000" b="1" kern="1200" dirty="0" smtClean="0"/>
            <a:t>Бюджетные учреждения в сроки</a:t>
          </a:r>
          <a:r>
            <a:rPr lang="ru-RU" sz="2000" kern="1200" dirty="0" smtClean="0"/>
            <a:t>, установленные органами, осуществляющими функции и полномочия учредителей,  формируют планы закупок и представляют их </a:t>
          </a:r>
          <a:r>
            <a:rPr lang="ru-RU" sz="2000" b="1" kern="1200" dirty="0" smtClean="0">
              <a:solidFill>
                <a:srgbClr val="FF0000"/>
              </a:solidFill>
            </a:rPr>
            <a:t>не позднее 01 июля текущего года </a:t>
          </a:r>
          <a:r>
            <a:rPr lang="ru-RU" sz="2000" kern="1200" dirty="0" smtClean="0"/>
            <a:t>органам, осуществляющим функции и полномочия их учредителей</a:t>
          </a:r>
          <a:endParaRPr lang="ru-RU" sz="2000" kern="1200" dirty="0"/>
        </a:p>
      </dsp:txBody>
      <dsp:txXfrm>
        <a:off x="4482800" y="1008109"/>
        <a:ext cx="4024396" cy="3168356"/>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7C1F573-BC13-4F41-AA54-447F68827EAC}">
      <dsp:nvSpPr>
        <dsp:cNvPr id="0" name=""/>
        <dsp:cNvSpPr/>
      </dsp:nvSpPr>
      <dsp:spPr>
        <a:xfrm>
          <a:off x="0" y="0"/>
          <a:ext cx="8229600" cy="1684987"/>
        </a:xfrm>
        <a:prstGeom prst="rect">
          <a:avLst/>
        </a:prstGeom>
        <a:solidFill>
          <a:schemeClr val="accent1">
            <a:shade val="8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ru-RU" sz="3400" b="0" kern="1200" dirty="0" smtClean="0"/>
            <a:t>Приказ Министерства экономического развития РФ и Федерального казначейства от 31.03.2015 № 182/7н</a:t>
          </a:r>
          <a:endParaRPr lang="ru-RU" sz="3400" b="0" kern="1200" dirty="0"/>
        </a:p>
      </dsp:txBody>
      <dsp:txXfrm>
        <a:off x="0" y="0"/>
        <a:ext cx="8229600" cy="1684987"/>
      </dsp:txXfrm>
    </dsp:sp>
    <dsp:sp modelId="{FB4FBC1D-3496-4CC8-A367-6F3E2C0EFBBD}">
      <dsp:nvSpPr>
        <dsp:cNvPr id="0" name=""/>
        <dsp:cNvSpPr/>
      </dsp:nvSpPr>
      <dsp:spPr>
        <a:xfrm>
          <a:off x="4018" y="1684987"/>
          <a:ext cx="2740521" cy="3538473"/>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ru-RU" sz="2100" kern="1200" dirty="0" smtClean="0"/>
            <a:t>Осуществляется по форме плана-графика, утвержденного приказом Министерства экономического развития РФ и Федерального казначейства от 27.12.2011 N 761/20н </a:t>
          </a:r>
          <a:endParaRPr lang="ru-RU" sz="2100" kern="1200" dirty="0"/>
        </a:p>
      </dsp:txBody>
      <dsp:txXfrm>
        <a:off x="4018" y="1684987"/>
        <a:ext cx="2740521" cy="3538473"/>
      </dsp:txXfrm>
    </dsp:sp>
    <dsp:sp modelId="{336CE922-670E-403B-8845-AECDC6BAAC8A}">
      <dsp:nvSpPr>
        <dsp:cNvPr id="0" name=""/>
        <dsp:cNvSpPr/>
      </dsp:nvSpPr>
      <dsp:spPr>
        <a:xfrm>
          <a:off x="2744539" y="1684987"/>
          <a:ext cx="2740521" cy="3538473"/>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ru-RU" sz="2100" kern="1200" dirty="0" smtClean="0"/>
            <a:t>Планы-графики подлежат размещению на сайте не позднее одного календарного месяца после принятия закона (решения) о бюджете</a:t>
          </a:r>
          <a:endParaRPr lang="ru-RU" sz="2100" kern="1200" dirty="0"/>
        </a:p>
      </dsp:txBody>
      <dsp:txXfrm>
        <a:off x="2744539" y="1684987"/>
        <a:ext cx="2740521" cy="3538473"/>
      </dsp:txXfrm>
    </dsp:sp>
    <dsp:sp modelId="{D9AE63EC-AF4B-4B68-A7E8-7058C5397325}">
      <dsp:nvSpPr>
        <dsp:cNvPr id="0" name=""/>
        <dsp:cNvSpPr/>
      </dsp:nvSpPr>
      <dsp:spPr>
        <a:xfrm>
          <a:off x="5485060" y="1684987"/>
          <a:ext cx="2740521" cy="3538473"/>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ru-RU" sz="2100" kern="1200" dirty="0" smtClean="0"/>
            <a:t>Сведения, составляющие государственную тайну, на официальном сайте не размещаются</a:t>
          </a:r>
          <a:endParaRPr lang="ru-RU" sz="2100" kern="1200" dirty="0"/>
        </a:p>
      </dsp:txBody>
      <dsp:txXfrm>
        <a:off x="5485060" y="1684987"/>
        <a:ext cx="2740521" cy="3538473"/>
      </dsp:txXfrm>
    </dsp:sp>
    <dsp:sp modelId="{1E4CB867-EF83-4991-975D-C1E4F2A7A891}">
      <dsp:nvSpPr>
        <dsp:cNvPr id="0" name=""/>
        <dsp:cNvSpPr/>
      </dsp:nvSpPr>
      <dsp:spPr>
        <a:xfrm>
          <a:off x="0" y="5223460"/>
          <a:ext cx="8229600" cy="393163"/>
        </a:xfrm>
        <a:prstGeom prst="rect">
          <a:avLst/>
        </a:prstGeom>
        <a:solidFill>
          <a:schemeClr val="accent1">
            <a:shade val="8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77DD0A5-A89C-4BCB-884A-9C4B4891A269}">
      <dsp:nvSpPr>
        <dsp:cNvPr id="0" name=""/>
        <dsp:cNvSpPr/>
      </dsp:nvSpPr>
      <dsp:spPr>
        <a:xfrm>
          <a:off x="-6887094" y="-1053446"/>
          <a:ext cx="8200189" cy="8200189"/>
        </a:xfrm>
        <a:prstGeom prst="blockArc">
          <a:avLst>
            <a:gd name="adj1" fmla="val 18900000"/>
            <a:gd name="adj2" fmla="val 2700000"/>
            <a:gd name="adj3" fmla="val 26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7C8DC1D-158C-4999-85CB-00807CF66DFB}">
      <dsp:nvSpPr>
        <dsp:cNvPr id="0" name=""/>
        <dsp:cNvSpPr/>
      </dsp:nvSpPr>
      <dsp:spPr>
        <a:xfrm>
          <a:off x="877744" y="565110"/>
          <a:ext cx="7636073" cy="147039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67311" tIns="40640" rIns="40640" bIns="40640" numCol="1" spcCol="1270" anchor="ctr" anchorCtr="0">
          <a:noAutofit/>
        </a:bodyPr>
        <a:lstStyle/>
        <a:p>
          <a:pPr lvl="0" algn="just" defTabSz="711200">
            <a:lnSpc>
              <a:spcPct val="90000"/>
            </a:lnSpc>
            <a:spcBef>
              <a:spcPct val="0"/>
            </a:spcBef>
            <a:spcAft>
              <a:spcPct val="35000"/>
            </a:spcAft>
          </a:pPr>
          <a:r>
            <a:rPr lang="ru-RU" sz="1600" kern="1200" dirty="0" smtClean="0"/>
            <a:t>Внесение изменений в план-график по каждому объекту закупки осуществляется не позднее чем </a:t>
          </a:r>
          <a:r>
            <a:rPr lang="ru-RU" sz="1600" b="1" kern="1200" dirty="0" smtClean="0">
              <a:solidFill>
                <a:schemeClr val="accent6">
                  <a:lumMod val="75000"/>
                </a:schemeClr>
              </a:solidFill>
            </a:rPr>
            <a:t>за 10 дней до дня размещения </a:t>
          </a:r>
          <a:r>
            <a:rPr lang="ru-RU" sz="1600" kern="1200" dirty="0" smtClean="0"/>
            <a:t>на официальном сайте извещения об осуществлении закупки или направления приглашения принять участие в определении поставщика, а в случае, если не предусмотрено размещение извещения или направление приглашения  - не позднее чем </a:t>
          </a:r>
          <a:r>
            <a:rPr lang="ru-RU" sz="1600" b="1" kern="1200" dirty="0" smtClean="0">
              <a:solidFill>
                <a:schemeClr val="accent6">
                  <a:lumMod val="75000"/>
                </a:schemeClr>
              </a:solidFill>
            </a:rPr>
            <a:t>за 10 дней до даты заключения контракта</a:t>
          </a:r>
          <a:endParaRPr lang="ru-RU" sz="1600" b="1" kern="1200" dirty="0">
            <a:solidFill>
              <a:schemeClr val="accent6">
                <a:lumMod val="75000"/>
              </a:schemeClr>
            </a:solidFill>
          </a:endParaRPr>
        </a:p>
      </dsp:txBody>
      <dsp:txXfrm>
        <a:off x="877744" y="565110"/>
        <a:ext cx="7636073" cy="1470397"/>
      </dsp:txXfrm>
    </dsp:sp>
    <dsp:sp modelId="{E0C7E2F5-3794-4BD6-AC3E-88F2D4D2F83D}">
      <dsp:nvSpPr>
        <dsp:cNvPr id="0" name=""/>
        <dsp:cNvSpPr/>
      </dsp:nvSpPr>
      <dsp:spPr>
        <a:xfrm>
          <a:off x="84087" y="456997"/>
          <a:ext cx="1523324" cy="1523324"/>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61907D09-7A65-428E-BC81-C84D3DB3DE03}">
      <dsp:nvSpPr>
        <dsp:cNvPr id="0" name=""/>
        <dsp:cNvSpPr/>
      </dsp:nvSpPr>
      <dsp:spPr>
        <a:xfrm>
          <a:off x="1320741" y="2236989"/>
          <a:ext cx="7193090" cy="1782618"/>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67311" tIns="40640" rIns="40640" bIns="40640" numCol="1" spcCol="1270" anchor="ctr" anchorCtr="0">
          <a:noAutofit/>
        </a:bodyPr>
        <a:lstStyle/>
        <a:p>
          <a:pPr lvl="0" algn="just" defTabSz="711200">
            <a:lnSpc>
              <a:spcPct val="90000"/>
            </a:lnSpc>
            <a:spcBef>
              <a:spcPct val="0"/>
            </a:spcBef>
            <a:spcAft>
              <a:spcPct val="35000"/>
            </a:spcAft>
          </a:pPr>
          <a:r>
            <a:rPr lang="ru-RU" sz="1600" kern="1200" dirty="0" smtClean="0"/>
            <a:t>В случае осуществления закупок путем проведения запроса котировок в целях оказания </a:t>
          </a:r>
          <a:r>
            <a:rPr lang="ru-RU" sz="1600" b="1" kern="1200" dirty="0" smtClean="0"/>
            <a:t>гуманитарной помощи либо ликвидации последствий чрезвычайных ситуаций </a:t>
          </a:r>
          <a:r>
            <a:rPr lang="ru-RU" sz="1600" kern="1200" dirty="0" smtClean="0"/>
            <a:t>природного или техногенного характера (ст. 82) внесение изменений в план-график осуществляется </a:t>
          </a:r>
          <a:r>
            <a:rPr lang="ru-RU" sz="1600" b="1" kern="1200" dirty="0" smtClean="0">
              <a:solidFill>
                <a:schemeClr val="accent6">
                  <a:lumMod val="75000"/>
                </a:schemeClr>
              </a:solidFill>
            </a:rPr>
            <a:t>в день направления </a:t>
          </a:r>
          <a:r>
            <a:rPr lang="ru-RU" sz="1600" kern="1200" dirty="0" smtClean="0"/>
            <a:t>запроса о предоставлении котировок участникам закупок, а в случае осуществления закупки у единственного поставщика в соответствии с </a:t>
          </a:r>
          <a:r>
            <a:rPr lang="ru-RU" sz="1600" b="1" kern="1200" dirty="0" smtClean="0">
              <a:solidFill>
                <a:schemeClr val="accent6">
                  <a:lumMod val="75000"/>
                </a:schemeClr>
              </a:solidFill>
            </a:rPr>
            <a:t>пунктами 9 и 28 </a:t>
          </a:r>
          <a:r>
            <a:rPr lang="ru-RU" sz="1600" kern="1200" dirty="0" smtClean="0"/>
            <a:t>части 1 статьи 93 44-ФЗ - не позднее чем </a:t>
          </a:r>
          <a:r>
            <a:rPr lang="ru-RU" sz="1600" b="1" kern="1200" dirty="0" smtClean="0">
              <a:solidFill>
                <a:schemeClr val="accent6">
                  <a:lumMod val="75000"/>
                </a:schemeClr>
              </a:solidFill>
            </a:rPr>
            <a:t>за 1 день до даты заключения контракта</a:t>
          </a:r>
          <a:endParaRPr lang="ru-RU" sz="1600" b="1" kern="1200" dirty="0">
            <a:solidFill>
              <a:schemeClr val="accent6">
                <a:lumMod val="75000"/>
              </a:schemeClr>
            </a:solidFill>
          </a:endParaRPr>
        </a:p>
      </dsp:txBody>
      <dsp:txXfrm>
        <a:off x="1320741" y="2236989"/>
        <a:ext cx="7193090" cy="1782618"/>
      </dsp:txXfrm>
    </dsp:sp>
    <dsp:sp modelId="{47347B86-1C33-49DE-839E-C6F2C5C87AD7}">
      <dsp:nvSpPr>
        <dsp:cNvPr id="0" name=""/>
        <dsp:cNvSpPr/>
      </dsp:nvSpPr>
      <dsp:spPr>
        <a:xfrm>
          <a:off x="527070" y="2284986"/>
          <a:ext cx="1523324" cy="1523324"/>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6F6BD2B5-2345-4671-A05D-37DD20AB8201}">
      <dsp:nvSpPr>
        <dsp:cNvPr id="0" name=""/>
        <dsp:cNvSpPr/>
      </dsp:nvSpPr>
      <dsp:spPr>
        <a:xfrm>
          <a:off x="877744" y="4221088"/>
          <a:ext cx="7636073" cy="147039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67311" tIns="40640" rIns="40640" bIns="40640" numCol="1" spcCol="1270" anchor="ctr" anchorCtr="0">
          <a:noAutofit/>
        </a:bodyPr>
        <a:lstStyle/>
        <a:p>
          <a:pPr lvl="0" algn="just" defTabSz="711200">
            <a:lnSpc>
              <a:spcPct val="90000"/>
            </a:lnSpc>
            <a:spcBef>
              <a:spcPct val="0"/>
            </a:spcBef>
            <a:spcAft>
              <a:spcPct val="35000"/>
            </a:spcAft>
          </a:pPr>
          <a:r>
            <a:rPr lang="ru-RU" sz="1600" kern="1200" dirty="0" smtClean="0"/>
            <a:t>В случаях, предусмотренных частями 2, 4-6 статьи 55, частью 4 статьи 71, частью 4 статьи 79, частью 19 статьи 83 44-ФЗ, внесение изменений в план-график по каждому объекту закупки осуществляется не позднее чем за 1 день до дня размещения на официальном сайте извещения об осуществлении закупки или направления приглашения принять участие в определении поставщика</a:t>
          </a:r>
          <a:endParaRPr lang="ru-RU" sz="1600" kern="1200" dirty="0"/>
        </a:p>
      </dsp:txBody>
      <dsp:txXfrm>
        <a:off x="877744" y="4221088"/>
        <a:ext cx="7636073" cy="1470397"/>
      </dsp:txXfrm>
    </dsp:sp>
    <dsp:sp modelId="{A6CA005E-C4C7-463A-8C2C-510194B8C423}">
      <dsp:nvSpPr>
        <dsp:cNvPr id="0" name=""/>
        <dsp:cNvSpPr/>
      </dsp:nvSpPr>
      <dsp:spPr>
        <a:xfrm>
          <a:off x="84087" y="4112974"/>
          <a:ext cx="1523324" cy="1523324"/>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88DD68A-7607-49E0-A73E-F9555D653158}">
      <dsp:nvSpPr>
        <dsp:cNvPr id="0" name=""/>
        <dsp:cNvSpPr/>
      </dsp:nvSpPr>
      <dsp:spPr>
        <a:xfrm>
          <a:off x="4103596" y="1254927"/>
          <a:ext cx="2221888" cy="506899"/>
        </a:xfrm>
        <a:custGeom>
          <a:avLst/>
          <a:gdLst/>
          <a:ahLst/>
          <a:cxnLst/>
          <a:rect l="0" t="0" r="0" b="0"/>
          <a:pathLst>
            <a:path>
              <a:moveTo>
                <a:pt x="0" y="0"/>
              </a:moveTo>
              <a:lnTo>
                <a:pt x="0" y="116089"/>
              </a:lnTo>
              <a:lnTo>
                <a:pt x="2221888" y="116089"/>
              </a:lnTo>
              <a:lnTo>
                <a:pt x="2221888" y="50689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0446620-5EF8-43E2-BB96-0489D87ECCE0}">
      <dsp:nvSpPr>
        <dsp:cNvPr id="0" name=""/>
        <dsp:cNvSpPr/>
      </dsp:nvSpPr>
      <dsp:spPr>
        <a:xfrm>
          <a:off x="1861002" y="1254927"/>
          <a:ext cx="2242594" cy="506899"/>
        </a:xfrm>
        <a:custGeom>
          <a:avLst/>
          <a:gdLst/>
          <a:ahLst/>
          <a:cxnLst/>
          <a:rect l="0" t="0" r="0" b="0"/>
          <a:pathLst>
            <a:path>
              <a:moveTo>
                <a:pt x="2242594" y="0"/>
              </a:moveTo>
              <a:lnTo>
                <a:pt x="2242594" y="116089"/>
              </a:lnTo>
              <a:lnTo>
                <a:pt x="0" y="116089"/>
              </a:lnTo>
              <a:lnTo>
                <a:pt x="0" y="50689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9257827-138F-4D22-AC21-B699C866B803}">
      <dsp:nvSpPr>
        <dsp:cNvPr id="0" name=""/>
        <dsp:cNvSpPr/>
      </dsp:nvSpPr>
      <dsp:spPr>
        <a:xfrm>
          <a:off x="1090465" y="235600"/>
          <a:ext cx="6026261" cy="101932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ru-RU" sz="2000" b="0" kern="1200" dirty="0" smtClean="0"/>
            <a:t>С 1 января 2016 года введен запрет на закупки иностранного программного обеспечения</a:t>
          </a:r>
        </a:p>
        <a:p>
          <a:pPr lvl="0" algn="ctr" defTabSz="889000">
            <a:lnSpc>
              <a:spcPct val="90000"/>
            </a:lnSpc>
            <a:spcBef>
              <a:spcPct val="0"/>
            </a:spcBef>
            <a:spcAft>
              <a:spcPct val="35000"/>
            </a:spcAft>
          </a:pPr>
          <a:r>
            <a:rPr lang="ru-RU" sz="2000" b="1" kern="1200" dirty="0" smtClean="0"/>
            <a:t>ИСКЛЮЧЕНИЯ</a:t>
          </a:r>
          <a:endParaRPr lang="ru-RU" sz="2000" b="1" kern="1200" dirty="0"/>
        </a:p>
      </dsp:txBody>
      <dsp:txXfrm>
        <a:off x="1090465" y="235600"/>
        <a:ext cx="6026261" cy="1019327"/>
      </dsp:txXfrm>
    </dsp:sp>
    <dsp:sp modelId="{F5CD82A6-C8A1-4E4E-B922-B484DD60732B}">
      <dsp:nvSpPr>
        <dsp:cNvPr id="0" name=""/>
        <dsp:cNvSpPr/>
      </dsp:nvSpPr>
      <dsp:spPr>
        <a:xfrm>
          <a:off x="0" y="1761827"/>
          <a:ext cx="3722005" cy="263065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ru-RU" sz="1600" kern="1200" smtClean="0"/>
            <a:t> в едином реестре российских программ  для электронных вычислительных машин и баз данных отсутствуют сведения о программном обеспечении, соответствующем тому же классу программного обеспечения, что и программное обеспечение, планируемое к закупке</a:t>
          </a:r>
          <a:endParaRPr lang="ru-RU" sz="1600" kern="1200" dirty="0" smtClean="0"/>
        </a:p>
      </dsp:txBody>
      <dsp:txXfrm>
        <a:off x="0" y="1761827"/>
        <a:ext cx="3722005" cy="2630657"/>
      </dsp:txXfrm>
    </dsp:sp>
    <dsp:sp modelId="{1AA31644-D2B0-42C9-9820-ABA718E06211}">
      <dsp:nvSpPr>
        <dsp:cNvPr id="0" name=""/>
        <dsp:cNvSpPr/>
      </dsp:nvSpPr>
      <dsp:spPr>
        <a:xfrm>
          <a:off x="4464482" y="1761827"/>
          <a:ext cx="3722005" cy="263065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ru-RU" sz="1600" kern="1200" dirty="0" smtClean="0"/>
            <a:t>программное обеспечение, сведения о котором включены в реестр и которое соответствует тому же классу программного обеспечения, что и программное обеспечение, планируемое к закупке, по своим функциональным, техническим и (или) эксплуатационным характеристикам не соответствует установленным заказчиком требованиям к планируемому к закупке программному обеспечению</a:t>
          </a:r>
        </a:p>
      </dsp:txBody>
      <dsp:txXfrm>
        <a:off x="4464482" y="1761827"/>
        <a:ext cx="3722005" cy="2630657"/>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ru-RU"/>
          </a:p>
        </p:txBody>
      </p:sp>
      <p:sp>
        <p:nvSpPr>
          <p:cNvPr id="542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6FADB6DA-00AE-4929-BCE3-30D64EAEE35B}" type="datetime1">
              <a:rPr lang="ru-RU"/>
              <a:pPr>
                <a:defRPr/>
              </a:pPr>
              <a:t>24.02.2016</a:t>
            </a:fld>
            <a:endParaRPr lang="ru-RU"/>
          </a:p>
        </p:txBody>
      </p:sp>
      <p:sp>
        <p:nvSpPr>
          <p:cNvPr id="5427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ru-RU"/>
          </a:p>
        </p:txBody>
      </p:sp>
      <p:sp>
        <p:nvSpPr>
          <p:cNvPr id="5427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8C986926-B100-47C4-AC2E-93D4BB0D0FFE}" type="slidenum">
              <a:rPr lang="ru-RU"/>
              <a:pPr>
                <a:defRPr/>
              </a:pPr>
              <a:t>‹#›</a:t>
            </a:fld>
            <a:endParaRPr lang="ru-RU"/>
          </a:p>
        </p:txBody>
      </p:sp>
    </p:spTree>
    <p:extLst>
      <p:ext uri="{BB962C8B-B14F-4D97-AF65-F5344CB8AC3E}">
        <p14:creationId xmlns="" xmlns:p14="http://schemas.microsoft.com/office/powerpoint/2010/main" val="17303026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ru-RU"/>
          </a:p>
        </p:txBody>
      </p:sp>
      <p:sp>
        <p:nvSpPr>
          <p:cNvPr id="522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3370DE72-6BC6-405D-B066-F01CA8166FA7}" type="datetime1">
              <a:rPr lang="ru-RU"/>
              <a:pPr>
                <a:defRPr/>
              </a:pPr>
              <a:t>24.02.2016</a:t>
            </a:fld>
            <a:endParaRPr lang="ru-RU"/>
          </a:p>
        </p:txBody>
      </p:sp>
      <p:sp>
        <p:nvSpPr>
          <p:cNvPr id="706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522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522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ru-RU"/>
          </a:p>
        </p:txBody>
      </p:sp>
      <p:sp>
        <p:nvSpPr>
          <p:cNvPr id="522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F11BF925-DE13-4938-A12C-EBAC814E2171}" type="slidenum">
              <a:rPr lang="ru-RU"/>
              <a:pPr>
                <a:defRPr/>
              </a:pPr>
              <a:t>‹#›</a:t>
            </a:fld>
            <a:endParaRPr lang="ru-RU"/>
          </a:p>
        </p:txBody>
      </p:sp>
    </p:spTree>
    <p:extLst>
      <p:ext uri="{BB962C8B-B14F-4D97-AF65-F5344CB8AC3E}">
        <p14:creationId xmlns="" xmlns:p14="http://schemas.microsoft.com/office/powerpoint/2010/main" val="8662394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charset="-52"/>
        <a:ea typeface="+mn-ea"/>
        <a:cs typeface="+mn-cs"/>
      </a:defRPr>
    </a:lvl1pPr>
    <a:lvl2pPr marL="457200" algn="l" rtl="0" eaLnBrk="0" fontAlgn="base" hangingPunct="0">
      <a:spcBef>
        <a:spcPct val="30000"/>
      </a:spcBef>
      <a:spcAft>
        <a:spcPct val="0"/>
      </a:spcAft>
      <a:defRPr sz="1200" kern="1200">
        <a:solidFill>
          <a:schemeClr val="tx1"/>
        </a:solidFill>
        <a:latin typeface="Calibri" charset="-52"/>
        <a:ea typeface="+mn-ea"/>
        <a:cs typeface="+mn-cs"/>
      </a:defRPr>
    </a:lvl2pPr>
    <a:lvl3pPr marL="914400" algn="l" rtl="0" eaLnBrk="0" fontAlgn="base" hangingPunct="0">
      <a:spcBef>
        <a:spcPct val="30000"/>
      </a:spcBef>
      <a:spcAft>
        <a:spcPct val="0"/>
      </a:spcAft>
      <a:defRPr sz="1200" kern="1200">
        <a:solidFill>
          <a:schemeClr val="tx1"/>
        </a:solidFill>
        <a:latin typeface="Calibri" charset="-52"/>
        <a:ea typeface="+mn-ea"/>
        <a:cs typeface="+mn-cs"/>
      </a:defRPr>
    </a:lvl3pPr>
    <a:lvl4pPr marL="1371600" algn="l" rtl="0" eaLnBrk="0" fontAlgn="base" hangingPunct="0">
      <a:spcBef>
        <a:spcPct val="30000"/>
      </a:spcBef>
      <a:spcAft>
        <a:spcPct val="0"/>
      </a:spcAft>
      <a:defRPr sz="1200" kern="1200">
        <a:solidFill>
          <a:schemeClr val="tx1"/>
        </a:solidFill>
        <a:latin typeface="Calibri" charset="-52"/>
        <a:ea typeface="+mn-ea"/>
        <a:cs typeface="+mn-cs"/>
      </a:defRPr>
    </a:lvl4pPr>
    <a:lvl5pPr marL="1828800" algn="l" rtl="0" eaLnBrk="0" fontAlgn="base" hangingPunct="0">
      <a:spcBef>
        <a:spcPct val="30000"/>
      </a:spcBef>
      <a:spcAft>
        <a:spcPct val="0"/>
      </a:spcAft>
      <a:defRPr sz="1200" kern="1200">
        <a:solidFill>
          <a:schemeClr val="tx1"/>
        </a:solidFill>
        <a:latin typeface="Calibri" charset="-52"/>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35E71E6-A8E0-425F-9A77-70EFD01BFE57}" type="slidenum">
              <a:rPr lang="ru-RU" smtClean="0"/>
              <a:pPr/>
              <a:t>63</a:t>
            </a:fld>
            <a:endParaRPr lang="ru-RU"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ru-RU" smtClean="0">
              <a:latin typeface="Calibri" pitchFamily="34" charset="0"/>
            </a:endParaRPr>
          </a:p>
        </p:txBody>
      </p:sp>
    </p:spTree>
    <p:extLst>
      <p:ext uri="{BB962C8B-B14F-4D97-AF65-F5344CB8AC3E}">
        <p14:creationId xmlns="" xmlns:p14="http://schemas.microsoft.com/office/powerpoint/2010/main" val="2910161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79AAE4B3-5E9E-4A41-9E96-79D4296A9C36}" type="datetime1">
              <a:rPr lang="ru-RU" smtClean="0"/>
              <a:pPr>
                <a:defRPr/>
              </a:pPr>
              <a:t>24.02.2016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2CE59B9-C9E9-430E-981A-F69FD3493896}" type="slidenum">
              <a:rPr lang="ru-RU"/>
              <a:pPr>
                <a:defRPr/>
              </a:pPr>
              <a:t>‹#›</a:t>
            </a:fld>
            <a:endParaRPr lang="ru-RU"/>
          </a:p>
        </p:txBody>
      </p:sp>
    </p:spTree>
    <p:extLst>
      <p:ext uri="{BB962C8B-B14F-4D97-AF65-F5344CB8AC3E}">
        <p14:creationId xmlns="" xmlns:p14="http://schemas.microsoft.com/office/powerpoint/2010/main" val="769430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C03FA621-D479-4EF7-8A68-2146651B1798}" type="datetime1">
              <a:rPr lang="ru-RU" smtClean="0"/>
              <a:pPr>
                <a:defRPr/>
              </a:pPr>
              <a:t>24.02.2016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DF7157C-AA7D-43C6-9E04-EBBC07FD65D1}" type="slidenum">
              <a:rPr lang="ru-RU"/>
              <a:pPr>
                <a:defRPr/>
              </a:pPr>
              <a:t>‹#›</a:t>
            </a:fld>
            <a:endParaRPr lang="ru-RU"/>
          </a:p>
        </p:txBody>
      </p:sp>
    </p:spTree>
    <p:extLst>
      <p:ext uri="{BB962C8B-B14F-4D97-AF65-F5344CB8AC3E}">
        <p14:creationId xmlns="" xmlns:p14="http://schemas.microsoft.com/office/powerpoint/2010/main" val="2389126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3C61652F-02A0-4D10-BE0B-58268A6F1DC1}" type="datetime1">
              <a:rPr lang="ru-RU" smtClean="0"/>
              <a:pPr>
                <a:defRPr/>
              </a:pPr>
              <a:t>24.02.2016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C036FB2-2B43-4E6C-8173-DBA4FBD54124}" type="slidenum">
              <a:rPr lang="ru-RU"/>
              <a:pPr>
                <a:defRPr/>
              </a:pPr>
              <a:t>‹#›</a:t>
            </a:fld>
            <a:endParaRPr lang="ru-RU"/>
          </a:p>
        </p:txBody>
      </p:sp>
    </p:spTree>
    <p:extLst>
      <p:ext uri="{BB962C8B-B14F-4D97-AF65-F5344CB8AC3E}">
        <p14:creationId xmlns="" xmlns:p14="http://schemas.microsoft.com/office/powerpoint/2010/main" val="3292954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2CE81D84-ED61-446F-9F89-A2420E7FC4CD}" type="datetime1">
              <a:rPr lang="ru-RU" smtClean="0"/>
              <a:pPr>
                <a:defRPr/>
              </a:pPr>
              <a:t>24.02.2016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FC9363C-CDC8-4EA9-8A17-465A7FC36D81}" type="slidenum">
              <a:rPr lang="ru-RU"/>
              <a:pPr>
                <a:defRPr/>
              </a:pPr>
              <a:t>‹#›</a:t>
            </a:fld>
            <a:endParaRPr lang="ru-RU"/>
          </a:p>
        </p:txBody>
      </p:sp>
    </p:spTree>
    <p:extLst>
      <p:ext uri="{BB962C8B-B14F-4D97-AF65-F5344CB8AC3E}">
        <p14:creationId xmlns="" xmlns:p14="http://schemas.microsoft.com/office/powerpoint/2010/main" val="713968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45D8BD65-18BB-4522-AE6D-C83068C49A49}" type="datetime1">
              <a:rPr lang="ru-RU" smtClean="0"/>
              <a:pPr>
                <a:defRPr/>
              </a:pPr>
              <a:t>24.02.2016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1FAA7A7-26F5-46B0-A0EE-627BA1A16F53}" type="slidenum">
              <a:rPr lang="ru-RU"/>
              <a:pPr>
                <a:defRPr/>
              </a:pPr>
              <a:t>‹#›</a:t>
            </a:fld>
            <a:endParaRPr lang="ru-RU"/>
          </a:p>
        </p:txBody>
      </p:sp>
    </p:spTree>
    <p:extLst>
      <p:ext uri="{BB962C8B-B14F-4D97-AF65-F5344CB8AC3E}">
        <p14:creationId xmlns="" xmlns:p14="http://schemas.microsoft.com/office/powerpoint/2010/main" val="1410534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843573D9-A1FB-4AE7-B880-49858D905C5C}" type="datetime1">
              <a:rPr lang="ru-RU" smtClean="0"/>
              <a:pPr>
                <a:defRPr/>
              </a:pPr>
              <a:t>24.02.2016</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54295133-FDBE-4B81-9AF2-3F0134FC1FDC}" type="slidenum">
              <a:rPr lang="ru-RU"/>
              <a:pPr>
                <a:defRPr/>
              </a:pPr>
              <a:t>‹#›</a:t>
            </a:fld>
            <a:endParaRPr lang="ru-RU"/>
          </a:p>
        </p:txBody>
      </p:sp>
    </p:spTree>
    <p:extLst>
      <p:ext uri="{BB962C8B-B14F-4D97-AF65-F5344CB8AC3E}">
        <p14:creationId xmlns="" xmlns:p14="http://schemas.microsoft.com/office/powerpoint/2010/main" val="1423237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A4FB9EBA-237B-47B2-827E-51AC441B3545}" type="datetime1">
              <a:rPr lang="ru-RU" smtClean="0"/>
              <a:pPr>
                <a:defRPr/>
              </a:pPr>
              <a:t>24.02.2016</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9A0156B0-9597-4FBD-BEC5-3E7295FBA235}" type="slidenum">
              <a:rPr lang="ru-RU"/>
              <a:pPr>
                <a:defRPr/>
              </a:pPr>
              <a:t>‹#›</a:t>
            </a:fld>
            <a:endParaRPr lang="ru-RU"/>
          </a:p>
        </p:txBody>
      </p:sp>
    </p:spTree>
    <p:extLst>
      <p:ext uri="{BB962C8B-B14F-4D97-AF65-F5344CB8AC3E}">
        <p14:creationId xmlns="" xmlns:p14="http://schemas.microsoft.com/office/powerpoint/2010/main" val="2147605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3566AEC4-2AA8-40F2-8A28-1FDDC586D1E3}" type="datetime1">
              <a:rPr lang="ru-RU" smtClean="0"/>
              <a:pPr>
                <a:defRPr/>
              </a:pPr>
              <a:t>24.02.2016</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FC2945EE-6435-489A-AE75-15F4DC261EFB}" type="slidenum">
              <a:rPr lang="ru-RU"/>
              <a:pPr>
                <a:defRPr/>
              </a:pPr>
              <a:t>‹#›</a:t>
            </a:fld>
            <a:endParaRPr lang="ru-RU"/>
          </a:p>
        </p:txBody>
      </p:sp>
    </p:spTree>
    <p:extLst>
      <p:ext uri="{BB962C8B-B14F-4D97-AF65-F5344CB8AC3E}">
        <p14:creationId xmlns="" xmlns:p14="http://schemas.microsoft.com/office/powerpoint/2010/main" val="3773639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BFFAACE9-6F0A-436C-8DB0-F0B4CB6D805F}" type="datetime1">
              <a:rPr lang="ru-RU" smtClean="0"/>
              <a:pPr>
                <a:defRPr/>
              </a:pPr>
              <a:t>24.02.2016</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3AEE8320-B7A1-486A-8E33-08F16E662A74}" type="slidenum">
              <a:rPr lang="ru-RU"/>
              <a:pPr>
                <a:defRPr/>
              </a:pPr>
              <a:t>‹#›</a:t>
            </a:fld>
            <a:endParaRPr lang="ru-RU"/>
          </a:p>
        </p:txBody>
      </p:sp>
    </p:spTree>
    <p:extLst>
      <p:ext uri="{BB962C8B-B14F-4D97-AF65-F5344CB8AC3E}">
        <p14:creationId xmlns="" xmlns:p14="http://schemas.microsoft.com/office/powerpoint/2010/main" val="902037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260992FA-0859-4060-B434-E5B3EBBCB8FC}" type="datetime1">
              <a:rPr lang="ru-RU" smtClean="0"/>
              <a:pPr>
                <a:defRPr/>
              </a:pPr>
              <a:t>24.02.2016</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65731F06-D698-4204-A182-20E878B93589}" type="slidenum">
              <a:rPr lang="ru-RU"/>
              <a:pPr>
                <a:defRPr/>
              </a:pPr>
              <a:t>‹#›</a:t>
            </a:fld>
            <a:endParaRPr lang="ru-RU"/>
          </a:p>
        </p:txBody>
      </p:sp>
    </p:spTree>
    <p:extLst>
      <p:ext uri="{BB962C8B-B14F-4D97-AF65-F5344CB8AC3E}">
        <p14:creationId xmlns="" xmlns:p14="http://schemas.microsoft.com/office/powerpoint/2010/main" val="3268302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CFFFAFB4-C04F-4348-9ECE-DE7E435A4966}" type="datetime1">
              <a:rPr lang="ru-RU" smtClean="0"/>
              <a:pPr>
                <a:defRPr/>
              </a:pPr>
              <a:t>24.02.2016</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16F7F1D-0D1F-4F21-907C-19638DC5D52E}" type="slidenum">
              <a:rPr lang="ru-RU"/>
              <a:pPr>
                <a:defRPr/>
              </a:pPr>
              <a:t>‹#›</a:t>
            </a:fld>
            <a:endParaRPr lang="ru-RU"/>
          </a:p>
        </p:txBody>
      </p:sp>
    </p:spTree>
    <p:extLst>
      <p:ext uri="{BB962C8B-B14F-4D97-AF65-F5344CB8AC3E}">
        <p14:creationId xmlns="" xmlns:p14="http://schemas.microsoft.com/office/powerpoint/2010/main" val="2798752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47AA0B43-17DA-4F3A-B9D6-AD8BB29730B6}" type="datetime1">
              <a:rPr lang="ru-RU" smtClean="0"/>
              <a:pPr>
                <a:defRPr/>
              </a:pPr>
              <a:t>24.02.2016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E473D4AC-A553-4EC7-863E-094FE97C8E20}"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4102" r:id="rId1"/>
    <p:sldLayoutId id="2147484103" r:id="rId2"/>
    <p:sldLayoutId id="2147484104" r:id="rId3"/>
    <p:sldLayoutId id="2147484105" r:id="rId4"/>
    <p:sldLayoutId id="2147484106" r:id="rId5"/>
    <p:sldLayoutId id="2147484107" r:id="rId6"/>
    <p:sldLayoutId id="2147484108" r:id="rId7"/>
    <p:sldLayoutId id="2147484109" r:id="rId8"/>
    <p:sldLayoutId id="2147484110" r:id="rId9"/>
    <p:sldLayoutId id="2147484111" r:id="rId10"/>
    <p:sldLayoutId id="2147484112"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charset="-52"/>
        </a:defRPr>
      </a:lvl2pPr>
      <a:lvl3pPr algn="ctr" rtl="0" eaLnBrk="0" fontAlgn="base" hangingPunct="0">
        <a:spcBef>
          <a:spcPct val="0"/>
        </a:spcBef>
        <a:spcAft>
          <a:spcPct val="0"/>
        </a:spcAft>
        <a:defRPr sz="4400">
          <a:solidFill>
            <a:schemeClr val="tx1"/>
          </a:solidFill>
          <a:latin typeface="Calibri" charset="-52"/>
        </a:defRPr>
      </a:lvl3pPr>
      <a:lvl4pPr algn="ctr" rtl="0" eaLnBrk="0" fontAlgn="base" hangingPunct="0">
        <a:spcBef>
          <a:spcPct val="0"/>
        </a:spcBef>
        <a:spcAft>
          <a:spcPct val="0"/>
        </a:spcAft>
        <a:defRPr sz="4400">
          <a:solidFill>
            <a:schemeClr val="tx1"/>
          </a:solidFill>
          <a:latin typeface="Calibri" charset="-52"/>
        </a:defRPr>
      </a:lvl4pPr>
      <a:lvl5pPr algn="ctr" rtl="0" eaLnBrk="0" fontAlgn="base" hangingPunct="0">
        <a:spcBef>
          <a:spcPct val="0"/>
        </a:spcBef>
        <a:spcAft>
          <a:spcPct val="0"/>
        </a:spcAft>
        <a:defRPr sz="4400">
          <a:solidFill>
            <a:schemeClr val="tx1"/>
          </a:solidFill>
          <a:latin typeface="Calibri" charset="-52"/>
        </a:defRPr>
      </a:lvl5pPr>
      <a:lvl6pPr marL="457200" algn="ctr" rtl="0" fontAlgn="base">
        <a:spcBef>
          <a:spcPct val="0"/>
        </a:spcBef>
        <a:spcAft>
          <a:spcPct val="0"/>
        </a:spcAft>
        <a:defRPr sz="4400">
          <a:solidFill>
            <a:schemeClr val="tx1"/>
          </a:solidFill>
          <a:latin typeface="Calibri" charset="-52"/>
        </a:defRPr>
      </a:lvl6pPr>
      <a:lvl7pPr marL="914400" algn="ctr" rtl="0" fontAlgn="base">
        <a:spcBef>
          <a:spcPct val="0"/>
        </a:spcBef>
        <a:spcAft>
          <a:spcPct val="0"/>
        </a:spcAft>
        <a:defRPr sz="4400">
          <a:solidFill>
            <a:schemeClr val="tx1"/>
          </a:solidFill>
          <a:latin typeface="Calibri" charset="-52"/>
        </a:defRPr>
      </a:lvl7pPr>
      <a:lvl8pPr marL="1371600" algn="ctr" rtl="0" fontAlgn="base">
        <a:spcBef>
          <a:spcPct val="0"/>
        </a:spcBef>
        <a:spcAft>
          <a:spcPct val="0"/>
        </a:spcAft>
        <a:defRPr sz="4400">
          <a:solidFill>
            <a:schemeClr val="tx1"/>
          </a:solidFill>
          <a:latin typeface="Calibri" charset="-52"/>
        </a:defRPr>
      </a:lvl8pPr>
      <a:lvl9pPr marL="1828800" algn="ctr" rtl="0" fontAlgn="base">
        <a:spcBef>
          <a:spcPct val="0"/>
        </a:spcBef>
        <a:spcAft>
          <a:spcPct val="0"/>
        </a:spcAft>
        <a:defRPr sz="4400">
          <a:solidFill>
            <a:schemeClr val="tx1"/>
          </a:solidFill>
          <a:latin typeface="Calibri" charset="-52"/>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Заголовок 1"/>
          <p:cNvSpPr>
            <a:spLocks noGrp="1"/>
          </p:cNvSpPr>
          <p:nvPr>
            <p:ph type="ctrTitle"/>
          </p:nvPr>
        </p:nvSpPr>
        <p:spPr>
          <a:xfrm>
            <a:off x="755650" y="765175"/>
            <a:ext cx="7993063" cy="5543550"/>
          </a:xfrm>
        </p:spPr>
        <p:txBody>
          <a:bodyPr/>
          <a:lstStyle/>
          <a:p>
            <a:pPr eaLnBrk="1" hangingPunct="1"/>
            <a:r>
              <a:rPr lang="ru-RU" sz="6000" b="1" i="1" dirty="0" smtClean="0">
                <a:solidFill>
                  <a:schemeClr val="accent1"/>
                </a:solidFill>
              </a:rPr>
              <a:t/>
            </a:r>
            <a:br>
              <a:rPr lang="ru-RU" sz="6000" b="1" i="1" dirty="0" smtClean="0">
                <a:solidFill>
                  <a:schemeClr val="accent1"/>
                </a:solidFill>
              </a:rPr>
            </a:br>
            <a:r>
              <a:rPr lang="ru-RU" sz="6000" b="1" dirty="0" smtClean="0">
                <a:solidFill>
                  <a:schemeClr val="accent1"/>
                </a:solidFill>
              </a:rPr>
              <a:t>Действие законодательства </a:t>
            </a:r>
            <a:br>
              <a:rPr lang="ru-RU" sz="6000" b="1" dirty="0" smtClean="0">
                <a:solidFill>
                  <a:schemeClr val="accent1"/>
                </a:solidFill>
              </a:rPr>
            </a:br>
            <a:r>
              <a:rPr lang="ru-RU" sz="6000" b="1" dirty="0" smtClean="0">
                <a:solidFill>
                  <a:schemeClr val="accent1"/>
                </a:solidFill>
              </a:rPr>
              <a:t>о контрактной системе в 2016 году</a:t>
            </a:r>
            <a:r>
              <a:rPr lang="ru-RU" sz="6000" b="1" dirty="0" smtClean="0">
                <a:solidFill>
                  <a:srgbClr val="0070C0"/>
                </a:solidFill>
              </a:rPr>
              <a:t/>
            </a:r>
            <a:br>
              <a:rPr lang="ru-RU" sz="6000" b="1" dirty="0" smtClean="0">
                <a:solidFill>
                  <a:srgbClr val="0070C0"/>
                </a:solidFill>
              </a:rPr>
            </a:br>
            <a:r>
              <a:rPr lang="ru-RU" sz="1800" dirty="0" smtClean="0">
                <a:solidFill>
                  <a:srgbClr val="0070C0"/>
                </a:solidFill>
              </a:rPr>
              <a:t>                                                </a:t>
            </a:r>
            <a:br>
              <a:rPr lang="ru-RU" sz="1800" dirty="0" smtClean="0">
                <a:solidFill>
                  <a:srgbClr val="0070C0"/>
                </a:solidFill>
              </a:rPr>
            </a:br>
            <a:r>
              <a:rPr lang="ru-RU" sz="1800" dirty="0">
                <a:solidFill>
                  <a:srgbClr val="0070C0"/>
                </a:solidFill>
              </a:rPr>
              <a:t>	</a:t>
            </a:r>
            <a:r>
              <a:rPr lang="ru-RU" sz="1800" dirty="0" smtClean="0">
                <a:solidFill>
                  <a:srgbClr val="0070C0"/>
                </a:solidFill>
              </a:rPr>
              <a:t>			</a:t>
            </a:r>
            <a:br>
              <a:rPr lang="ru-RU" sz="1800" dirty="0" smtClean="0">
                <a:solidFill>
                  <a:srgbClr val="0070C0"/>
                </a:solidFill>
              </a:rPr>
            </a:br>
            <a:r>
              <a:rPr lang="ru-RU" sz="1800" dirty="0" smtClean="0">
                <a:solidFill>
                  <a:srgbClr val="0070C0"/>
                </a:solidFill>
              </a:rPr>
              <a:t/>
            </a:r>
            <a:br>
              <a:rPr lang="ru-RU" sz="1800" dirty="0" smtClean="0">
                <a:solidFill>
                  <a:srgbClr val="0070C0"/>
                </a:solidFill>
              </a:rPr>
            </a:br>
            <a:r>
              <a:rPr lang="ru-RU" sz="1800" dirty="0" smtClean="0">
                <a:solidFill>
                  <a:srgbClr val="0070C0"/>
                </a:solidFill>
              </a:rPr>
              <a:t>                                                                                             </a:t>
            </a:r>
            <a:r>
              <a:rPr lang="ru-RU" sz="1800" dirty="0" smtClean="0"/>
              <a:t>Цыганова </a:t>
            </a:r>
            <a:r>
              <a:rPr lang="ru-RU" sz="1800" dirty="0"/>
              <a:t>Наталья </a:t>
            </a:r>
            <a:r>
              <a:rPr lang="ru-RU" sz="1800" dirty="0" smtClean="0"/>
              <a:t>Юрьевна</a:t>
            </a:r>
            <a:br>
              <a:rPr lang="ru-RU" sz="1800" dirty="0" smtClean="0"/>
            </a:br>
            <a:r>
              <a:rPr lang="en-US" sz="1800" dirty="0" smtClean="0"/>
              <a:t>                                                                                  </a:t>
            </a:r>
            <a:r>
              <a:rPr lang="ru-RU" sz="1800" dirty="0"/>
              <a:t/>
            </a:r>
            <a:br>
              <a:rPr lang="ru-RU" sz="1800" dirty="0"/>
            </a:br>
            <a:endParaRPr lang="ru-RU" sz="1400" dirty="0" smtClean="0"/>
          </a:p>
        </p:txBody>
      </p:sp>
    </p:spTree>
    <p:extLst>
      <p:ext uri="{BB962C8B-B14F-4D97-AF65-F5344CB8AC3E}">
        <p14:creationId xmlns="" xmlns:p14="http://schemas.microsoft.com/office/powerpoint/2010/main" val="15873778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Безымянный.png"/>
          <p:cNvPicPr>
            <a:picLocks noGrp="1" noChangeAspect="1"/>
          </p:cNvPicPr>
          <p:nvPr>
            <p:ph idx="1"/>
          </p:nvPr>
        </p:nvPicPr>
        <p:blipFill>
          <a:blip r:embed="rId2" cstate="print"/>
          <a:stretch>
            <a:fillRect/>
          </a:stretch>
        </p:blipFill>
        <p:spPr>
          <a:xfrm>
            <a:off x="179512" y="260648"/>
            <a:ext cx="8856984" cy="6192688"/>
          </a:xfrm>
        </p:spPr>
      </p:pic>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10</a:t>
            </a:fld>
            <a:endParaRPr lang="ru-R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562074"/>
          </a:xfrm>
        </p:spPr>
        <p:txBody>
          <a:bodyPr/>
          <a:lstStyle/>
          <a:p>
            <a:r>
              <a:rPr lang="ru-RU" sz="3200" b="1" dirty="0" smtClean="0">
                <a:solidFill>
                  <a:schemeClr val="accent1"/>
                </a:solidFill>
              </a:rPr>
              <a:t>Планы закупок</a:t>
            </a:r>
            <a:endParaRPr lang="ru-RU" sz="3200" b="1" dirty="0">
              <a:solidFill>
                <a:schemeClr val="accent1"/>
              </a:solidFill>
            </a:endParaRPr>
          </a:p>
        </p:txBody>
      </p:sp>
      <p:sp>
        <p:nvSpPr>
          <p:cNvPr id="3" name="Содержимое 2"/>
          <p:cNvSpPr>
            <a:spLocks noGrp="1"/>
          </p:cNvSpPr>
          <p:nvPr>
            <p:ph idx="1"/>
          </p:nvPr>
        </p:nvSpPr>
        <p:spPr>
          <a:xfrm>
            <a:off x="251520" y="836712"/>
            <a:ext cx="8712968" cy="5760640"/>
          </a:xfrm>
        </p:spPr>
        <p:txBody>
          <a:bodyPr/>
          <a:lstStyle/>
          <a:p>
            <a:pPr marL="0" indent="446088" algn="just">
              <a:buNone/>
            </a:pPr>
            <a:r>
              <a:rPr lang="ru-RU" sz="2000" dirty="0" smtClean="0">
                <a:solidFill>
                  <a:schemeClr val="accent1"/>
                </a:solidFill>
              </a:rPr>
              <a:t>Постановление Правительства РФ от 21.11.2013 № 1043 </a:t>
            </a:r>
            <a:r>
              <a:rPr lang="ru-RU" sz="2000" dirty="0" smtClean="0"/>
              <a:t>«О требованиях к формированию, утверждению и ведению планов закупок товаров, работ, услуг для обеспечения нужд субъекта Российской Федерации и муниципальных нужд, а также требованиях к форме планов закупок товаров, работ, услуг»</a:t>
            </a:r>
          </a:p>
          <a:p>
            <a:pPr marL="0" indent="446088" algn="just">
              <a:buNone/>
            </a:pPr>
            <a:r>
              <a:rPr lang="ru-RU" sz="2000" dirty="0" smtClean="0">
                <a:solidFill>
                  <a:schemeClr val="accent1"/>
                </a:solidFill>
              </a:rPr>
              <a:t>Постановление Правительства ЯО от 17.12.2014 № 1321-п </a:t>
            </a:r>
            <a:r>
              <a:rPr lang="ru-RU" sz="2000" dirty="0" smtClean="0"/>
              <a:t>«О Порядке формирования, утверждения и ведения планов закупок товаров, работ, услуг для обеспечения нужд Ярославской области»</a:t>
            </a:r>
          </a:p>
          <a:p>
            <a:pPr marL="0" indent="446088" algn="just">
              <a:buNone/>
            </a:pPr>
            <a:r>
              <a:rPr lang="ru-RU" sz="2000" dirty="0" smtClean="0">
                <a:solidFill>
                  <a:schemeClr val="accent1"/>
                </a:solidFill>
              </a:rPr>
              <a:t>Постановление мэрии г. Ярославля от 29.09.2015 № 1842 </a:t>
            </a:r>
            <a:r>
              <a:rPr lang="ru-RU" sz="2000" dirty="0" smtClean="0"/>
              <a:t>«Об утверждении Порядка формирования, утверждения и ведения планов закупок товаров, работ, услуг для обеспечения муниципальных нужд»</a:t>
            </a:r>
          </a:p>
          <a:p>
            <a:pPr marL="0" indent="446088" algn="just">
              <a:buNone/>
            </a:pPr>
            <a:r>
              <a:rPr lang="ru-RU" sz="2000" dirty="0" smtClean="0">
                <a:solidFill>
                  <a:schemeClr val="accent1"/>
                </a:solidFill>
              </a:rPr>
              <a:t>Постановление администрации городского округа г. Рыбинск от 30.12.2014 № 4266 </a:t>
            </a:r>
            <a:r>
              <a:rPr lang="ru-RU" sz="2000" dirty="0" smtClean="0"/>
              <a:t>«О Порядке формирования, утверждения и ведения планов закупок товаров, работ, услуг для обеспечения муниципальных нужд»</a:t>
            </a:r>
          </a:p>
          <a:p>
            <a:pPr marL="0" indent="446088" algn="just">
              <a:buNone/>
            </a:pPr>
            <a:r>
              <a:rPr lang="ru-RU" sz="2000" dirty="0" smtClean="0">
                <a:solidFill>
                  <a:schemeClr val="accent1"/>
                </a:solidFill>
              </a:rPr>
              <a:t>Постановление администрации </a:t>
            </a:r>
            <a:r>
              <a:rPr lang="ru-RU" sz="2000" dirty="0" err="1" smtClean="0">
                <a:solidFill>
                  <a:schemeClr val="accent1"/>
                </a:solidFill>
              </a:rPr>
              <a:t>Угличского</a:t>
            </a:r>
            <a:r>
              <a:rPr lang="ru-RU" sz="2000" dirty="0" smtClean="0">
                <a:solidFill>
                  <a:schemeClr val="accent1"/>
                </a:solidFill>
              </a:rPr>
              <a:t> муниципального района от 13.11.2014 № 1951 </a:t>
            </a:r>
            <a:r>
              <a:rPr lang="ru-RU" sz="2000" dirty="0" smtClean="0"/>
              <a:t>«Об утверждении Порядка формирования, утверждения и ведения планов закупок для обеспечения нужд </a:t>
            </a:r>
            <a:r>
              <a:rPr lang="ru-RU" sz="2000" dirty="0" err="1" smtClean="0"/>
              <a:t>Угличского</a:t>
            </a:r>
            <a:r>
              <a:rPr lang="ru-RU" sz="2000" dirty="0" smtClean="0"/>
              <a:t> муниципального района»</a:t>
            </a:r>
          </a:p>
          <a:p>
            <a:pPr marL="0" indent="446088" algn="just">
              <a:buNone/>
            </a:pPr>
            <a:endParaRPr lang="ru-RU" sz="2000" dirty="0" smtClean="0"/>
          </a:p>
          <a:p>
            <a:pPr marL="0" indent="446088" algn="just">
              <a:buNone/>
            </a:pPr>
            <a:endParaRPr lang="ru-RU" sz="2000" dirty="0" smtClean="0"/>
          </a:p>
          <a:p>
            <a:pPr marL="0" indent="446088" algn="just">
              <a:buNone/>
            </a:pPr>
            <a:endParaRPr lang="ru-RU" sz="2000" dirty="0" smtClean="0"/>
          </a:p>
          <a:p>
            <a:pPr algn="just"/>
            <a:endParaRPr lang="ru-RU" sz="2000" dirty="0"/>
          </a:p>
        </p:txBody>
      </p:sp>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11</a:t>
            </a:fld>
            <a:endParaRPr lang="ru-R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12</a:t>
            </a:fld>
            <a:endParaRPr lang="ru-RU"/>
          </a:p>
        </p:txBody>
      </p:sp>
      <p:graphicFrame>
        <p:nvGraphicFramePr>
          <p:cNvPr id="5" name="Объект 3"/>
          <p:cNvGraphicFramePr>
            <a:graphicFrameLocks noGrp="1"/>
          </p:cNvGraphicFramePr>
          <p:nvPr>
            <p:ph idx="1"/>
            <p:extLst>
              <p:ext uri="{D42A27DB-BD31-4B8C-83A1-F6EECF244321}">
                <p14:modId xmlns:p14="http://schemas.microsoft.com/office/powerpoint/2010/main" xmlns="" val="965614233"/>
              </p:ext>
            </p:extLst>
          </p:nvPr>
        </p:nvGraphicFramePr>
        <p:xfrm>
          <a:off x="457200" y="332656"/>
          <a:ext cx="8435280" cy="6120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1143000"/>
          </a:xfrm>
        </p:spPr>
        <p:txBody>
          <a:bodyPr/>
          <a:lstStyle/>
          <a:p>
            <a:r>
              <a:rPr lang="ru-RU" sz="3200" b="1" dirty="0" smtClean="0">
                <a:solidFill>
                  <a:schemeClr val="accent1"/>
                </a:solidFill>
              </a:rPr>
              <a:t>Постановление Правительства Ярославской области от 17.12.2014 № 1321-п</a:t>
            </a:r>
            <a:endParaRPr lang="ru-RU" sz="3200" b="1" dirty="0">
              <a:solidFill>
                <a:schemeClr val="accent1"/>
              </a:solidFill>
            </a:endParaRPr>
          </a:p>
        </p:txBody>
      </p:sp>
      <p:graphicFrame>
        <p:nvGraphicFramePr>
          <p:cNvPr id="5" name="Содержимое 4"/>
          <p:cNvGraphicFramePr>
            <a:graphicFrameLocks noGrp="1"/>
          </p:cNvGraphicFramePr>
          <p:nvPr>
            <p:ph idx="1"/>
          </p:nvPr>
        </p:nvGraphicFramePr>
        <p:xfrm>
          <a:off x="251520" y="1268760"/>
          <a:ext cx="8568952"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13</a:t>
            </a:fld>
            <a:endParaRPr lang="ru-R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lstStyle/>
          <a:p>
            <a:r>
              <a:rPr lang="ru-RU" sz="3600" dirty="0" smtClean="0"/>
              <a:t>План-график на 2016 год</a:t>
            </a:r>
            <a:endParaRPr lang="ru-RU" sz="3600" dirty="0"/>
          </a:p>
        </p:txBody>
      </p:sp>
      <p:graphicFrame>
        <p:nvGraphicFramePr>
          <p:cNvPr id="5" name="Объект 4"/>
          <p:cNvGraphicFramePr>
            <a:graphicFrameLocks noGrp="1"/>
          </p:cNvGraphicFramePr>
          <p:nvPr>
            <p:ph idx="1"/>
            <p:extLst/>
          </p:nvPr>
        </p:nvGraphicFramePr>
        <p:xfrm>
          <a:off x="457200" y="908720"/>
          <a:ext cx="8229600"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14</a:t>
            </a:fld>
            <a:endParaRPr lang="ru-RU"/>
          </a:p>
        </p:txBody>
      </p:sp>
    </p:spTree>
    <p:extLst>
      <p:ext uri="{BB962C8B-B14F-4D97-AF65-F5344CB8AC3E}">
        <p14:creationId xmlns="" xmlns:p14="http://schemas.microsoft.com/office/powerpoint/2010/main" val="41445476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504056"/>
          </a:xfrm>
        </p:spPr>
        <p:txBody>
          <a:bodyPr/>
          <a:lstStyle/>
          <a:p>
            <a:r>
              <a:rPr lang="ru-RU" sz="3200" dirty="0" smtClean="0"/>
              <a:t>Внесение изменений в план-график</a:t>
            </a:r>
            <a:endParaRPr lang="ru-RU" sz="3200" dirty="0"/>
          </a:p>
        </p:txBody>
      </p:sp>
      <p:graphicFrame>
        <p:nvGraphicFramePr>
          <p:cNvPr id="5" name="Объект 4"/>
          <p:cNvGraphicFramePr>
            <a:graphicFrameLocks noGrp="1"/>
          </p:cNvGraphicFramePr>
          <p:nvPr>
            <p:ph idx="1"/>
            <p:extLst/>
          </p:nvPr>
        </p:nvGraphicFramePr>
        <p:xfrm>
          <a:off x="470586" y="504056"/>
          <a:ext cx="8565910" cy="6093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15</a:t>
            </a:fld>
            <a:endParaRPr lang="ru-RU"/>
          </a:p>
        </p:txBody>
      </p:sp>
    </p:spTree>
    <p:extLst>
      <p:ext uri="{BB962C8B-B14F-4D97-AF65-F5344CB8AC3E}">
        <p14:creationId xmlns="" xmlns:p14="http://schemas.microsoft.com/office/powerpoint/2010/main" val="28239859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792088"/>
          </a:xfrm>
        </p:spPr>
        <p:txBody>
          <a:bodyPr/>
          <a:lstStyle/>
          <a:p>
            <a:r>
              <a:rPr lang="ru-RU" sz="3200" b="1" dirty="0" smtClean="0">
                <a:solidFill>
                  <a:schemeClr val="accent1"/>
                </a:solidFill>
              </a:rPr>
              <a:t>Письмо Минэкономразвития России </a:t>
            </a:r>
            <a:br>
              <a:rPr lang="ru-RU" sz="3200" b="1" dirty="0" smtClean="0">
                <a:solidFill>
                  <a:schemeClr val="accent1"/>
                </a:solidFill>
              </a:rPr>
            </a:br>
            <a:r>
              <a:rPr lang="ru-RU" sz="3200" b="1" dirty="0" smtClean="0">
                <a:solidFill>
                  <a:schemeClr val="accent1"/>
                </a:solidFill>
              </a:rPr>
              <a:t>от 26.10.2015 № Д28и-3205</a:t>
            </a:r>
            <a:endParaRPr lang="ru-RU" sz="3200" b="1" dirty="0">
              <a:solidFill>
                <a:schemeClr val="accent1"/>
              </a:solidFill>
            </a:endParaRPr>
          </a:p>
        </p:txBody>
      </p:sp>
      <p:sp>
        <p:nvSpPr>
          <p:cNvPr id="3" name="Содержимое 2"/>
          <p:cNvSpPr>
            <a:spLocks noGrp="1"/>
          </p:cNvSpPr>
          <p:nvPr>
            <p:ph idx="1"/>
          </p:nvPr>
        </p:nvSpPr>
        <p:spPr>
          <a:xfrm>
            <a:off x="457200" y="1124744"/>
            <a:ext cx="8229600" cy="5328592"/>
          </a:xfrm>
        </p:spPr>
        <p:txBody>
          <a:bodyPr/>
          <a:lstStyle/>
          <a:p>
            <a:pPr marL="0" indent="446088" algn="just">
              <a:buNone/>
            </a:pPr>
            <a:r>
              <a:rPr lang="ru-RU" sz="1800" dirty="0" smtClean="0"/>
              <a:t>Приказом </a:t>
            </a:r>
            <a:r>
              <a:rPr lang="ru-RU" sz="1800" dirty="0" err="1" smtClean="0"/>
              <a:t>Росстандарта</a:t>
            </a:r>
            <a:r>
              <a:rPr lang="ru-RU" sz="1800" dirty="0" smtClean="0"/>
              <a:t> от 31.01.2014 № 14-ст </a:t>
            </a:r>
            <a:r>
              <a:rPr lang="ru-RU" sz="1800" b="1" dirty="0" smtClean="0">
                <a:solidFill>
                  <a:schemeClr val="accent1"/>
                </a:solidFill>
              </a:rPr>
              <a:t>приняты</a:t>
            </a:r>
            <a:r>
              <a:rPr lang="ru-RU" sz="1800" dirty="0" smtClean="0"/>
              <a:t> Общероссийский классификатор видов экономической деятельности (</a:t>
            </a:r>
            <a:r>
              <a:rPr lang="ru-RU" sz="1800" b="1" dirty="0" smtClean="0">
                <a:solidFill>
                  <a:schemeClr val="accent1"/>
                </a:solidFill>
              </a:rPr>
              <a:t>ОКВЭД2</a:t>
            </a:r>
            <a:r>
              <a:rPr lang="ru-RU" sz="1800" dirty="0" smtClean="0"/>
              <a:t>) ОК 029-2014 (КДЕС Редакция 2) и Общероссийский классификатор продукции по видам экономической деятельности (</a:t>
            </a:r>
            <a:r>
              <a:rPr lang="ru-RU" sz="1800" b="1" dirty="0" smtClean="0">
                <a:solidFill>
                  <a:schemeClr val="accent1"/>
                </a:solidFill>
              </a:rPr>
              <a:t>ОКПД2)</a:t>
            </a:r>
            <a:r>
              <a:rPr lang="ru-RU" sz="1800" dirty="0" smtClean="0"/>
              <a:t> ОК 034-2014 (КПЕС 2008) с датой введения в действие 1 февраля 2014 года с правом досрочного применения в правоотношениях, возникших с 1 января 2014 года, с установлением переходного периода до 1 января 2016 года и </a:t>
            </a:r>
            <a:r>
              <a:rPr lang="ru-RU" sz="1800" b="1" dirty="0" smtClean="0">
                <a:solidFill>
                  <a:schemeClr val="accent6">
                    <a:lumMod val="75000"/>
                  </a:schemeClr>
                </a:solidFill>
              </a:rPr>
              <a:t>последующей отменой</a:t>
            </a:r>
            <a:r>
              <a:rPr lang="ru-RU" sz="1800" dirty="0" smtClean="0">
                <a:solidFill>
                  <a:schemeClr val="accent6">
                    <a:lumMod val="75000"/>
                  </a:schemeClr>
                </a:solidFill>
              </a:rPr>
              <a:t> </a:t>
            </a:r>
            <a:r>
              <a:rPr lang="ru-RU" sz="1800" dirty="0" smtClean="0"/>
              <a:t>Общероссийского классификатора видов экономической деятельности (</a:t>
            </a:r>
            <a:r>
              <a:rPr lang="ru-RU" sz="1800" b="1" dirty="0" smtClean="0">
                <a:solidFill>
                  <a:schemeClr val="accent6">
                    <a:lumMod val="75000"/>
                  </a:schemeClr>
                </a:solidFill>
              </a:rPr>
              <a:t>ОКВЭД</a:t>
            </a:r>
            <a:r>
              <a:rPr lang="ru-RU" sz="1800" dirty="0" smtClean="0"/>
              <a:t>) ОК 029-2001 (КДЕС Редакция 1), Общероссийского классификатора видов экономической деятельности (ОКВЭД) ОК 029-2007 (КДЕС Редакция 1.1), Общероссийского классификатора видов экономической деятельности, продукции и услуг (</a:t>
            </a:r>
            <a:r>
              <a:rPr lang="ru-RU" sz="1800" b="1" dirty="0" smtClean="0">
                <a:solidFill>
                  <a:schemeClr val="accent6">
                    <a:lumMod val="75000"/>
                  </a:schemeClr>
                </a:solidFill>
              </a:rPr>
              <a:t>ОКДП</a:t>
            </a:r>
            <a:r>
              <a:rPr lang="ru-RU" sz="1800" dirty="0" smtClean="0"/>
              <a:t>) ОК 004-93, Общероссийского классификатора продукции по видам экономической деятельности (</a:t>
            </a:r>
            <a:r>
              <a:rPr lang="ru-RU" sz="1800" b="1" dirty="0" smtClean="0"/>
              <a:t>ОКПД</a:t>
            </a:r>
            <a:r>
              <a:rPr lang="ru-RU" sz="1800" dirty="0" smtClean="0"/>
              <a:t>) ОК 034-2007 (КПЕС 2002).</a:t>
            </a:r>
          </a:p>
          <a:p>
            <a:pPr marL="0" indent="446088" algn="just">
              <a:buNone/>
            </a:pPr>
            <a:r>
              <a:rPr lang="ru-RU" sz="1800" dirty="0" smtClean="0"/>
              <a:t>При формировании планов-графиков на 2016 год следует использовать </a:t>
            </a:r>
            <a:r>
              <a:rPr lang="ru-RU" sz="1800" b="1" dirty="0" smtClean="0">
                <a:solidFill>
                  <a:schemeClr val="accent1"/>
                </a:solidFill>
              </a:rPr>
              <a:t>ОКПД2</a:t>
            </a:r>
            <a:r>
              <a:rPr lang="ru-RU" sz="1800" dirty="0" smtClean="0"/>
              <a:t> и </a:t>
            </a:r>
            <a:r>
              <a:rPr lang="ru-RU" sz="1800" b="1" dirty="0" smtClean="0">
                <a:solidFill>
                  <a:schemeClr val="accent1"/>
                </a:solidFill>
              </a:rPr>
              <a:t>ОКВЭД2</a:t>
            </a:r>
            <a:r>
              <a:rPr lang="ru-RU" sz="1800" dirty="0" smtClean="0"/>
              <a:t>.</a:t>
            </a:r>
          </a:p>
          <a:p>
            <a:pPr marL="0" indent="446088" algn="just">
              <a:buNone/>
            </a:pPr>
            <a:r>
              <a:rPr lang="ru-RU" sz="1800" dirty="0" smtClean="0"/>
              <a:t>В случае если заказчиками при составлении и размещении плана-графика </a:t>
            </a:r>
            <a:r>
              <a:rPr lang="ru-RU" sz="1800" b="1" dirty="0" smtClean="0">
                <a:solidFill>
                  <a:schemeClr val="accent6">
                    <a:lumMod val="75000"/>
                  </a:schemeClr>
                </a:solidFill>
              </a:rPr>
              <a:t>на 2016 год</a:t>
            </a:r>
            <a:r>
              <a:rPr lang="ru-RU" sz="1800" dirty="0" smtClean="0">
                <a:solidFill>
                  <a:schemeClr val="accent6">
                    <a:lumMod val="75000"/>
                  </a:schemeClr>
                </a:solidFill>
              </a:rPr>
              <a:t> </a:t>
            </a:r>
            <a:r>
              <a:rPr lang="ru-RU" sz="1800" dirty="0" smtClean="0"/>
              <a:t>в 2015 году использованы</a:t>
            </a:r>
            <a:r>
              <a:rPr lang="ru-RU" sz="1800" dirty="0" smtClean="0">
                <a:solidFill>
                  <a:schemeClr val="accent6">
                    <a:lumMod val="75000"/>
                  </a:schemeClr>
                </a:solidFill>
              </a:rPr>
              <a:t> </a:t>
            </a:r>
            <a:r>
              <a:rPr lang="ru-RU" sz="1800" b="1" dirty="0" smtClean="0">
                <a:solidFill>
                  <a:schemeClr val="accent6">
                    <a:lumMod val="75000"/>
                  </a:schemeClr>
                </a:solidFill>
              </a:rPr>
              <a:t>ОКПД</a:t>
            </a:r>
            <a:r>
              <a:rPr lang="ru-RU" sz="1800" dirty="0" smtClean="0"/>
              <a:t> и </a:t>
            </a:r>
            <a:r>
              <a:rPr lang="ru-RU" sz="1800" b="1" dirty="0" smtClean="0">
                <a:solidFill>
                  <a:schemeClr val="accent6">
                    <a:lumMod val="75000"/>
                  </a:schemeClr>
                </a:solidFill>
              </a:rPr>
              <a:t>ОКВЭД</a:t>
            </a:r>
            <a:r>
              <a:rPr lang="ru-RU" sz="1800" dirty="0" smtClean="0"/>
              <a:t>, то в связи с отменой указанных классификаторов с 1 января 2016 года необходимо внесение соответствующих изменений в планы-графики 2016 года.</a:t>
            </a:r>
          </a:p>
          <a:p>
            <a:pPr algn="just"/>
            <a:endParaRPr lang="ru-RU" sz="1800" dirty="0"/>
          </a:p>
        </p:txBody>
      </p:sp>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16</a:t>
            </a:fld>
            <a:endParaRPr lang="ru-RU"/>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1143000"/>
          </a:xfrm>
        </p:spPr>
        <p:txBody>
          <a:bodyPr/>
          <a:lstStyle/>
          <a:p>
            <a:r>
              <a:rPr lang="ru-RU" sz="2800" b="1" dirty="0" smtClean="0">
                <a:solidFill>
                  <a:schemeClr val="accent1"/>
                </a:solidFill>
              </a:rPr>
              <a:t>Приказ Минэкономразвития России № 806, Казначейства России № 21н от 03.11.2015</a:t>
            </a:r>
            <a:endParaRPr lang="ru-RU" sz="2800" dirty="0">
              <a:solidFill>
                <a:schemeClr val="accent1"/>
              </a:solidFill>
            </a:endParaRPr>
          </a:p>
        </p:txBody>
      </p:sp>
      <p:sp>
        <p:nvSpPr>
          <p:cNvPr id="3" name="Содержимое 2"/>
          <p:cNvSpPr>
            <a:spLocks noGrp="1"/>
          </p:cNvSpPr>
          <p:nvPr>
            <p:ph idx="1"/>
          </p:nvPr>
        </p:nvSpPr>
        <p:spPr>
          <a:xfrm>
            <a:off x="539552" y="1628800"/>
            <a:ext cx="8229600" cy="4824536"/>
          </a:xfrm>
        </p:spPr>
        <p:txBody>
          <a:bodyPr/>
          <a:lstStyle/>
          <a:p>
            <a:pPr marL="0" indent="446088" algn="just">
              <a:buNone/>
            </a:pPr>
            <a:r>
              <a:rPr lang="ru-RU" sz="2200" dirty="0" smtClean="0"/>
              <a:t>Изменения в Особенности размещения в единой информационной системе или до ввода в эксплуатацию указанной системы на официальном сайте Российской Федерации в информационно-телекоммуникационной сети "Интернет" для размещения информации о размещении заказов на поставки товаров, выполнение работ, оказание услуг планов-графиков размещения заказов на 2015 - 2016 годы:</a:t>
            </a:r>
          </a:p>
          <a:p>
            <a:pPr marL="0" indent="446088" algn="just">
              <a:buNone/>
            </a:pPr>
            <a:r>
              <a:rPr lang="ru-RU" sz="2200" dirty="0" smtClean="0"/>
              <a:t>размещение плана-графика на 2016 год в единой информационной системе производится </a:t>
            </a:r>
            <a:r>
              <a:rPr lang="ru-RU" sz="2200" b="1" dirty="0" smtClean="0">
                <a:solidFill>
                  <a:schemeClr val="accent1"/>
                </a:solidFill>
              </a:rPr>
              <a:t>в структурированном виде </a:t>
            </a:r>
            <a:r>
              <a:rPr lang="ru-RU" sz="2200" dirty="0" smtClean="0"/>
              <a:t>с помощью средств, предусмотренных программно-аппаратным комплексом данной информационной системы (за исключением планов-графиков федеральных органов государственной власти, федеральных государственных органов, федеральных казенных учреждений).</a:t>
            </a:r>
            <a:endParaRPr lang="ru-RU" sz="2200" dirty="0"/>
          </a:p>
        </p:txBody>
      </p:sp>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17</a:t>
            </a:fld>
            <a:endParaRPr lang="ru-RU"/>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lstStyle/>
          <a:p>
            <a:r>
              <a:rPr lang="ru-RU" sz="3200" b="1" dirty="0" smtClean="0">
                <a:solidFill>
                  <a:schemeClr val="accent1"/>
                </a:solidFill>
              </a:rPr>
              <a:t>Федеральный закон от 29.06.2015 № 188-ФЗ</a:t>
            </a:r>
            <a:endParaRPr lang="ru-RU" sz="3200" b="1" dirty="0">
              <a:solidFill>
                <a:schemeClr val="accent1"/>
              </a:solidFill>
            </a:endParaRPr>
          </a:p>
        </p:txBody>
      </p:sp>
      <p:sp>
        <p:nvSpPr>
          <p:cNvPr id="3" name="Содержимое 2"/>
          <p:cNvSpPr>
            <a:spLocks noGrp="1"/>
          </p:cNvSpPr>
          <p:nvPr>
            <p:ph idx="1"/>
          </p:nvPr>
        </p:nvSpPr>
        <p:spPr>
          <a:xfrm>
            <a:off x="457200" y="1340768"/>
            <a:ext cx="8229600" cy="4785395"/>
          </a:xfrm>
        </p:spPr>
        <p:txBody>
          <a:bodyPr/>
          <a:lstStyle/>
          <a:p>
            <a:pPr marL="0" indent="446088" algn="just">
              <a:buNone/>
            </a:pPr>
            <a:r>
              <a:rPr lang="ru-RU" dirty="0" smtClean="0"/>
              <a:t>С 1 января 2016 года заказчики, которые планируют воспользоваться исключениями из установленных запретов (ограничений) на допуск иностранных товаров для целей осуществления закупок, </a:t>
            </a:r>
            <a:r>
              <a:rPr lang="ru-RU" b="1" dirty="0" smtClean="0">
                <a:solidFill>
                  <a:schemeClr val="accent1"/>
                </a:solidFill>
              </a:rPr>
              <a:t>должны размещать </a:t>
            </a:r>
            <a:r>
              <a:rPr lang="ru-RU" dirty="0" smtClean="0"/>
              <a:t>в единой информационной системе в сфере закупок обоснование невозможности соблюсти указанные запреты (ограничения) (часть 3 статьи 14)</a:t>
            </a:r>
          </a:p>
        </p:txBody>
      </p:sp>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18</a:t>
            </a:fld>
            <a:endParaRPr lang="ru-RU"/>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706090"/>
          </a:xfrm>
        </p:spPr>
        <p:txBody>
          <a:bodyPr/>
          <a:lstStyle/>
          <a:p>
            <a:r>
              <a:rPr lang="ru-RU" sz="2800" b="1" dirty="0" smtClean="0"/>
              <a:t>Постановление Правительства Российской Федерации от 16.11.2015 № 1236</a:t>
            </a:r>
            <a:endParaRPr lang="ru-RU" sz="2800" dirty="0"/>
          </a:p>
        </p:txBody>
      </p:sp>
      <p:graphicFrame>
        <p:nvGraphicFramePr>
          <p:cNvPr id="5" name="Содержимое 4"/>
          <p:cNvGraphicFramePr>
            <a:graphicFrameLocks noGrp="1"/>
          </p:cNvGraphicFramePr>
          <p:nvPr>
            <p:ph idx="1"/>
          </p:nvPr>
        </p:nvGraphicFramePr>
        <p:xfrm>
          <a:off x="467544" y="980728"/>
          <a:ext cx="8229600"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19</a:t>
            </a:fld>
            <a:endParaRPr lang="ru-RU"/>
          </a:p>
        </p:txBody>
      </p:sp>
      <p:sp>
        <p:nvSpPr>
          <p:cNvPr id="6" name="TextBox 5"/>
          <p:cNvSpPr txBox="1"/>
          <p:nvPr/>
        </p:nvSpPr>
        <p:spPr>
          <a:xfrm>
            <a:off x="755576" y="5877272"/>
            <a:ext cx="7920880" cy="646331"/>
          </a:xfrm>
          <a:prstGeom prst="rect">
            <a:avLst/>
          </a:prstGeom>
          <a:noFill/>
        </p:spPr>
        <p:txBody>
          <a:bodyPr wrap="square" rtlCol="0">
            <a:spAutoFit/>
          </a:bodyPr>
          <a:lstStyle/>
          <a:p>
            <a:pPr algn="ctr"/>
            <a:r>
              <a:rPr lang="ru-RU" dirty="0" smtClean="0"/>
              <a:t>Обязательное обоснование невозможности соблюдения запрета!!! Порядок подготовки обоснования утвержден ПП РФ № 1236</a:t>
            </a:r>
            <a:endParaRPr lang="ru-RU" dirty="0"/>
          </a:p>
        </p:txBody>
      </p:sp>
      <p:sp>
        <p:nvSpPr>
          <p:cNvPr id="7" name="Левая фигурная скобка 6"/>
          <p:cNvSpPr/>
          <p:nvPr/>
        </p:nvSpPr>
        <p:spPr>
          <a:xfrm rot="16200000">
            <a:off x="4355976" y="1484784"/>
            <a:ext cx="432048" cy="8352928"/>
          </a:xfrm>
          <a:prstGeom prst="leftBrace">
            <a:avLst>
              <a:gd name="adj1" fmla="val 73122"/>
              <a:gd name="adj2" fmla="val 50393"/>
            </a:avLst>
          </a:prstGeom>
          <a:ln w="57150">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b="1" dirty="0">
              <a:solidFill>
                <a:schemeClr val="accent6"/>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b="1" dirty="0" smtClean="0">
                <a:solidFill>
                  <a:schemeClr val="tx2">
                    <a:lumMod val="60000"/>
                    <a:lumOff val="40000"/>
                  </a:schemeClr>
                </a:solidFill>
              </a:rPr>
              <a:t>Единая информационная система</a:t>
            </a:r>
            <a:endParaRPr lang="ru-RU" sz="3200" b="1" dirty="0">
              <a:solidFill>
                <a:schemeClr val="tx2">
                  <a:lumMod val="60000"/>
                  <a:lumOff val="40000"/>
                </a:schemeClr>
              </a:solidFill>
            </a:endParaRPr>
          </a:p>
        </p:txBody>
      </p:sp>
      <p:sp>
        <p:nvSpPr>
          <p:cNvPr id="3" name="Содержимое 2"/>
          <p:cNvSpPr>
            <a:spLocks noGrp="1"/>
          </p:cNvSpPr>
          <p:nvPr>
            <p:ph idx="1"/>
          </p:nvPr>
        </p:nvSpPr>
        <p:spPr>
          <a:xfrm>
            <a:off x="457200" y="1412776"/>
            <a:ext cx="8229600" cy="4896544"/>
          </a:xfrm>
        </p:spPr>
        <p:txBody>
          <a:bodyPr/>
          <a:lstStyle/>
          <a:p>
            <a:pPr marL="0" indent="446088" algn="just">
              <a:buNone/>
            </a:pPr>
            <a:r>
              <a:rPr lang="ru-RU" dirty="0" smtClean="0"/>
              <a:t>С 1 января 2016 года введена в эксплуатацию </a:t>
            </a:r>
            <a:r>
              <a:rPr lang="ru-RU" b="1" dirty="0" smtClean="0">
                <a:solidFill>
                  <a:schemeClr val="accent1"/>
                </a:solidFill>
              </a:rPr>
              <a:t>единая информационная система</a:t>
            </a:r>
            <a:r>
              <a:rPr lang="ru-RU" dirty="0" smtClean="0"/>
              <a:t> в сфере закупок, созданная на базе Официального сайта Российской Федерации в информационно-телекоммуникационной сети "Интернет" для размещения заказов на поставки товаров, выполнение работ, оказание услуг.</a:t>
            </a:r>
          </a:p>
          <a:p>
            <a:pPr marL="0" indent="446088" algn="ctr">
              <a:buNone/>
            </a:pPr>
            <a:r>
              <a:rPr lang="en-US" b="1" dirty="0" smtClean="0">
                <a:solidFill>
                  <a:schemeClr val="tx2">
                    <a:lumMod val="75000"/>
                  </a:schemeClr>
                </a:solidFill>
              </a:rPr>
              <a:t>www.zakupki.gov.ru </a:t>
            </a:r>
            <a:endParaRPr lang="ru-RU" b="1" dirty="0">
              <a:solidFill>
                <a:schemeClr val="tx2">
                  <a:lumMod val="75000"/>
                </a:schemeClr>
              </a:solidFill>
            </a:endParaRPr>
          </a:p>
        </p:txBody>
      </p:sp>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2</a:t>
            </a:fld>
            <a:endParaRPr lang="ru-RU"/>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805482"/>
          </a:xfrm>
        </p:spPr>
        <p:txBody>
          <a:bodyPr/>
          <a:lstStyle/>
          <a:p>
            <a:r>
              <a:rPr lang="ru-RU" sz="3200" b="1" dirty="0" smtClean="0"/>
              <a:t>Постановление Правительства РФ </a:t>
            </a:r>
            <a:br>
              <a:rPr lang="ru-RU" sz="3200" b="1" dirty="0" smtClean="0"/>
            </a:br>
            <a:r>
              <a:rPr lang="ru-RU" sz="3200" b="1" dirty="0" smtClean="0"/>
              <a:t>от 29.12.2015 № 1457</a:t>
            </a:r>
            <a:endParaRPr lang="ru-RU" sz="3200" b="1" dirty="0"/>
          </a:p>
        </p:txBody>
      </p:sp>
      <p:graphicFrame>
        <p:nvGraphicFramePr>
          <p:cNvPr id="5" name="Содержимое 4"/>
          <p:cNvGraphicFramePr>
            <a:graphicFrameLocks noGrp="1"/>
          </p:cNvGraphicFramePr>
          <p:nvPr>
            <p:ph idx="1"/>
          </p:nvPr>
        </p:nvGraphicFramePr>
        <p:xfrm>
          <a:off x="457200" y="1124744"/>
          <a:ext cx="8229600"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20</a:t>
            </a:fld>
            <a:endParaRPr lang="ru-RU"/>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1301006"/>
          </a:xfrm>
        </p:spPr>
        <p:txBody>
          <a:bodyPr/>
          <a:lstStyle/>
          <a:p>
            <a:r>
              <a:rPr lang="ru-RU" sz="3200" b="1" dirty="0" smtClean="0">
                <a:solidFill>
                  <a:schemeClr val="accent1"/>
                </a:solidFill>
              </a:rPr>
              <a:t>Постановление Правительства Российской Федерации от 30.11.2015 № 1289</a:t>
            </a:r>
            <a:endParaRPr lang="ru-RU" sz="3200" dirty="0">
              <a:solidFill>
                <a:schemeClr val="accent1"/>
              </a:solidFill>
            </a:endParaRPr>
          </a:p>
        </p:txBody>
      </p:sp>
      <p:sp>
        <p:nvSpPr>
          <p:cNvPr id="3" name="Объект 2"/>
          <p:cNvSpPr>
            <a:spLocks noGrp="1"/>
          </p:cNvSpPr>
          <p:nvPr>
            <p:ph idx="1"/>
          </p:nvPr>
        </p:nvSpPr>
        <p:spPr/>
        <p:txBody>
          <a:bodyPr/>
          <a:lstStyle/>
          <a:p>
            <a:pPr marL="0" indent="446088" algn="just">
              <a:buNone/>
            </a:pPr>
            <a:r>
              <a:rPr lang="ru-RU" dirty="0" smtClean="0"/>
              <a:t>Установлены ограничения и условия допуска происходящих из иностранных государств лекарственных </a:t>
            </a:r>
            <a:r>
              <a:rPr lang="ru-RU" dirty="0"/>
              <a:t>препаратов</a:t>
            </a:r>
            <a:r>
              <a:rPr lang="ru-RU" dirty="0" smtClean="0"/>
              <a:t>, включенных в перечень ЖНВЛП</a:t>
            </a:r>
          </a:p>
          <a:p>
            <a:pPr marL="0" indent="446088" algn="just">
              <a:buNone/>
            </a:pPr>
            <a:r>
              <a:rPr lang="ru-RU" dirty="0" smtClean="0"/>
              <a:t>Подтверждение страны происхождения лекарственного препарата - </a:t>
            </a:r>
            <a:r>
              <a:rPr lang="ru-RU" b="1" dirty="0" smtClean="0"/>
              <a:t>Сертификат о происхождении товара формы СТ-1</a:t>
            </a:r>
            <a:endParaRPr lang="ru-RU" dirty="0"/>
          </a:p>
          <a:p>
            <a:endParaRPr lang="ru-RU" dirty="0"/>
          </a:p>
          <a:p>
            <a:endParaRPr lang="ru-RU" dirty="0"/>
          </a:p>
        </p:txBody>
      </p:sp>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21</a:t>
            </a:fld>
            <a:endParaRPr lang="ru-RU"/>
          </a:p>
        </p:txBody>
      </p:sp>
    </p:spTree>
    <p:extLst>
      <p:ext uri="{BB962C8B-B14F-4D97-AF65-F5344CB8AC3E}">
        <p14:creationId xmlns="" xmlns:p14="http://schemas.microsoft.com/office/powerpoint/2010/main" val="22020644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648072"/>
          </a:xfrm>
        </p:spPr>
        <p:txBody>
          <a:bodyPr/>
          <a:lstStyle/>
          <a:p>
            <a:r>
              <a:rPr lang="ru-RU" sz="3200" b="1" dirty="0" smtClean="0">
                <a:solidFill>
                  <a:schemeClr val="accent1"/>
                </a:solidFill>
              </a:rPr>
              <a:t>Условия применения постановления от 30.11.2015 № 1289 (с 10.12.2015)</a:t>
            </a:r>
            <a:endParaRPr lang="ru-RU" sz="3200" b="1" dirty="0">
              <a:solidFill>
                <a:schemeClr val="accent1"/>
              </a:solidFill>
            </a:endParaRPr>
          </a:p>
        </p:txBody>
      </p:sp>
      <p:sp>
        <p:nvSpPr>
          <p:cNvPr id="3" name="Объект 2"/>
          <p:cNvSpPr>
            <a:spLocks noGrp="1"/>
          </p:cNvSpPr>
          <p:nvPr>
            <p:ph idx="1"/>
          </p:nvPr>
        </p:nvSpPr>
        <p:spPr>
          <a:xfrm>
            <a:off x="107504" y="1052736"/>
            <a:ext cx="8784976" cy="5544616"/>
          </a:xfrm>
        </p:spPr>
        <p:txBody>
          <a:bodyPr/>
          <a:lstStyle/>
          <a:p>
            <a:pPr marL="0" indent="446088" algn="just">
              <a:buNone/>
            </a:pPr>
            <a:r>
              <a:rPr lang="ru-RU" sz="1900" dirty="0" smtClean="0"/>
              <a:t>Предмет закупки – лекарственный препарат из перечня ЖНВЛП</a:t>
            </a:r>
            <a:endParaRPr lang="ru-RU" sz="1900" dirty="0"/>
          </a:p>
          <a:p>
            <a:pPr marL="0" indent="446088" algn="just">
              <a:buNone/>
            </a:pPr>
            <a:r>
              <a:rPr lang="ru-RU" sz="1900" dirty="0" smtClean="0"/>
              <a:t>Лекарственный препарат с одним и тем же МНН или химическим </a:t>
            </a:r>
            <a:r>
              <a:rPr lang="ru-RU" sz="1900" dirty="0" err="1" smtClean="0"/>
              <a:t>группировочным</a:t>
            </a:r>
            <a:r>
              <a:rPr lang="ru-RU" sz="1900" dirty="0" smtClean="0"/>
              <a:t> наименованием (допустима различная дозировка)</a:t>
            </a:r>
            <a:endParaRPr lang="ru-RU" sz="1900" dirty="0"/>
          </a:p>
          <a:p>
            <a:pPr marL="0" indent="446088" algn="just">
              <a:buNone/>
            </a:pPr>
            <a:r>
              <a:rPr lang="ru-RU" sz="1900" dirty="0" smtClean="0"/>
              <a:t>Подано 2 или более заявок, которые удовлетворяют требованиям извещения и (или) документации о закупке</a:t>
            </a:r>
            <a:endParaRPr lang="ru-RU" sz="1900" dirty="0"/>
          </a:p>
          <a:p>
            <a:pPr marL="0" indent="446088" algn="just">
              <a:buNone/>
            </a:pPr>
            <a:r>
              <a:rPr lang="ru-RU" sz="1900" dirty="0" smtClean="0"/>
              <a:t>Ограничения применяются только при </a:t>
            </a:r>
            <a:r>
              <a:rPr lang="ru-RU" sz="1900" dirty="0" err="1" smtClean="0"/>
              <a:t>монолотах</a:t>
            </a:r>
            <a:r>
              <a:rPr lang="ru-RU" sz="1900" dirty="0" smtClean="0"/>
              <a:t> (1 лот – 1 МНН)</a:t>
            </a:r>
          </a:p>
          <a:p>
            <a:pPr marL="0" indent="446088" algn="just">
              <a:buNone/>
            </a:pPr>
            <a:r>
              <a:rPr lang="ru-RU" sz="1900" dirty="0" smtClean="0"/>
              <a:t>Заявки</a:t>
            </a:r>
            <a:r>
              <a:rPr lang="ru-RU" sz="1900" dirty="0"/>
              <a:t>, содержащие предложение о поставке включённых в Перечень ЖНВЛП иностранного производства </a:t>
            </a:r>
            <a:r>
              <a:rPr lang="ru-RU" sz="1900" dirty="0" smtClean="0"/>
              <a:t>ЛП, </a:t>
            </a:r>
            <a:r>
              <a:rPr lang="ru-RU" sz="1900" dirty="0"/>
              <a:t>отклоняются только при </a:t>
            </a:r>
            <a:r>
              <a:rPr lang="ru-RU" sz="1900" b="1" dirty="0">
                <a:solidFill>
                  <a:schemeClr val="accent1"/>
                </a:solidFill>
              </a:rPr>
              <a:t>одновременном</a:t>
            </a:r>
            <a:r>
              <a:rPr lang="ru-RU" sz="1900" dirty="0"/>
              <a:t> соблюдении следующих условий:</a:t>
            </a:r>
          </a:p>
          <a:p>
            <a:pPr marL="0" indent="446088" algn="just">
              <a:buNone/>
            </a:pPr>
            <a:r>
              <a:rPr lang="ru-RU" sz="1900" dirty="0" smtClean="0"/>
              <a:t>1) заявки  с предложением «отечественных» ЛП полностью соответствуют требованиям документации и (или) извещению </a:t>
            </a:r>
            <a:r>
              <a:rPr lang="ru-RU" sz="1900" dirty="0"/>
              <a:t>закупке</a:t>
            </a:r>
          </a:p>
          <a:p>
            <a:pPr marL="0" indent="446088" algn="just">
              <a:buNone/>
            </a:pPr>
            <a:r>
              <a:rPr lang="ru-RU" sz="1900" dirty="0"/>
              <a:t>2</a:t>
            </a:r>
            <a:r>
              <a:rPr lang="ru-RU" sz="1900" dirty="0" smtClean="0"/>
              <a:t>) помимо заявки с иностранными товарами поданы не менее 2-х заявок с предложением ЛП из стран «Евразийского экономического союза» </a:t>
            </a:r>
          </a:p>
          <a:p>
            <a:pPr marL="0" indent="446088" algn="just">
              <a:buNone/>
            </a:pPr>
            <a:r>
              <a:rPr lang="ru-RU" sz="1900" dirty="0" smtClean="0"/>
              <a:t>3) в заявках с предложением «отечественных»  ЛП указаны разные производители или производители, не входящие в одну группу лиц, соответствующую признакам, предусмотренным статьей 9 Федерального закона «О защите конкуренции»</a:t>
            </a:r>
            <a:endParaRPr lang="ru-RU" sz="1900" dirty="0"/>
          </a:p>
        </p:txBody>
      </p:sp>
      <p:sp>
        <p:nvSpPr>
          <p:cNvPr id="4" name="Номер слайда 3"/>
          <p:cNvSpPr>
            <a:spLocks noGrp="1"/>
          </p:cNvSpPr>
          <p:nvPr>
            <p:ph type="sldNum" sz="quarter" idx="12"/>
          </p:nvPr>
        </p:nvSpPr>
        <p:spPr/>
        <p:txBody>
          <a:bodyPr/>
          <a:lstStyle/>
          <a:p>
            <a:pPr>
              <a:defRPr/>
            </a:pPr>
            <a:r>
              <a:rPr lang="ru-RU" dirty="0" smtClean="0"/>
              <a:t>  </a:t>
            </a:r>
            <a:fld id="{4FC9363C-CDC8-4EA9-8A17-465A7FC36D81}" type="slidenum">
              <a:rPr lang="ru-RU" smtClean="0"/>
              <a:pPr>
                <a:defRPr/>
              </a:pPr>
              <a:t>22</a:t>
            </a:fld>
            <a:endParaRPr lang="ru-RU" dirty="0"/>
          </a:p>
        </p:txBody>
      </p:sp>
    </p:spTree>
    <p:extLst>
      <p:ext uri="{BB962C8B-B14F-4D97-AF65-F5344CB8AC3E}">
        <p14:creationId xmlns="" xmlns:p14="http://schemas.microsoft.com/office/powerpoint/2010/main" val="41386743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504056"/>
          </a:xfrm>
        </p:spPr>
        <p:txBody>
          <a:bodyPr/>
          <a:lstStyle/>
          <a:p>
            <a:r>
              <a:rPr lang="ru-RU" sz="3200" b="1" dirty="0" smtClean="0">
                <a:solidFill>
                  <a:schemeClr val="accent1"/>
                </a:solidFill>
              </a:rPr>
              <a:t>Принятие решения о допуске</a:t>
            </a:r>
            <a:endParaRPr lang="ru-RU" sz="3200" b="1" dirty="0">
              <a:solidFill>
                <a:schemeClr val="accent1"/>
              </a:solidFill>
            </a:endParaRPr>
          </a:p>
        </p:txBody>
      </p:sp>
      <p:graphicFrame>
        <p:nvGraphicFramePr>
          <p:cNvPr id="6" name="Содержимое 5"/>
          <p:cNvGraphicFramePr>
            <a:graphicFrameLocks noGrp="1"/>
          </p:cNvGraphicFramePr>
          <p:nvPr>
            <p:ph idx="1"/>
          </p:nvPr>
        </p:nvGraphicFramePr>
        <p:xfrm>
          <a:off x="467544" y="921076"/>
          <a:ext cx="8352928" cy="5460253"/>
        </p:xfrm>
        <a:graphic>
          <a:graphicData uri="http://schemas.openxmlformats.org/drawingml/2006/table">
            <a:tbl>
              <a:tblPr firstRow="1" bandRow="1">
                <a:tableStyleId>{5C22544A-7EE6-4342-B048-85BDC9FD1C3A}</a:tableStyleId>
              </a:tblPr>
              <a:tblGrid>
                <a:gridCol w="6066230"/>
                <a:gridCol w="2286698"/>
              </a:tblGrid>
              <a:tr h="546889">
                <a:tc>
                  <a:txBody>
                    <a:bodyPr/>
                    <a:lstStyle/>
                    <a:p>
                      <a:pPr algn="ctr"/>
                      <a:r>
                        <a:rPr lang="ru-RU" dirty="0" smtClean="0"/>
                        <a:t>Заявки</a:t>
                      </a:r>
                      <a:endParaRPr lang="ru-RU" dirty="0"/>
                    </a:p>
                  </a:txBody>
                  <a:tcPr anchor="ctr"/>
                </a:tc>
                <a:tc>
                  <a:txBody>
                    <a:bodyPr/>
                    <a:lstStyle/>
                    <a:p>
                      <a:pPr algn="ctr"/>
                      <a:r>
                        <a:rPr lang="ru-RU" dirty="0" smtClean="0"/>
                        <a:t>Решение заказчика</a:t>
                      </a:r>
                      <a:endParaRPr lang="ru-RU" dirty="0"/>
                    </a:p>
                  </a:txBody>
                  <a:tcPr anchor="ctr"/>
                </a:tc>
              </a:tr>
              <a:tr h="903391">
                <a:tc>
                  <a:txBody>
                    <a:bodyPr/>
                    <a:lstStyle/>
                    <a:p>
                      <a:pPr algn="just"/>
                      <a:r>
                        <a:rPr lang="ru-RU" sz="1800" kern="1200" baseline="0" dirty="0" smtClean="0">
                          <a:solidFill>
                            <a:schemeClr val="dk1"/>
                          </a:solidFill>
                          <a:latin typeface="+mn-lt"/>
                          <a:ea typeface="+mn-ea"/>
                          <a:cs typeface="+mn-cs"/>
                        </a:rPr>
                        <a:t>Заявки на поставку ЛП из стран ЕАЭС отсутствуют, все заявки на иностранный ЛП	</a:t>
                      </a:r>
                    </a:p>
                  </a:txBody>
                  <a:tcPr anchor="ctr"/>
                </a:tc>
                <a:tc>
                  <a:txBody>
                    <a:bodyPr/>
                    <a:lstStyle/>
                    <a:p>
                      <a:pPr algn="ctr"/>
                      <a:r>
                        <a:rPr lang="ru-RU" dirty="0" smtClean="0"/>
                        <a:t>допустить</a:t>
                      </a:r>
                      <a:endParaRPr lang="ru-RU" dirty="0"/>
                    </a:p>
                  </a:txBody>
                  <a:tcPr anchor="ctr"/>
                </a:tc>
              </a:tr>
              <a:tr h="869383">
                <a:tc>
                  <a:txBody>
                    <a:bodyPr/>
                    <a:lstStyle/>
                    <a:p>
                      <a:pPr algn="just"/>
                      <a:r>
                        <a:rPr lang="ru-RU" dirty="0" smtClean="0"/>
                        <a:t>Одна заявка на поставку ЛП из страны ЕАЭС и заявки</a:t>
                      </a:r>
                      <a:r>
                        <a:rPr lang="ru-RU" baseline="0" dirty="0" smtClean="0"/>
                        <a:t> на иностранный ЛП</a:t>
                      </a:r>
                      <a:endParaRPr lang="ru-RU" dirty="0"/>
                    </a:p>
                  </a:txBody>
                  <a:tcPr anchor="ctr"/>
                </a:tc>
                <a:tc>
                  <a:txBody>
                    <a:bodyPr/>
                    <a:lstStyle/>
                    <a:p>
                      <a:pPr algn="ctr"/>
                      <a:r>
                        <a:rPr lang="ru-RU" dirty="0" smtClean="0"/>
                        <a:t>допустить</a:t>
                      </a:r>
                      <a:endParaRPr lang="ru-RU" dirty="0"/>
                    </a:p>
                  </a:txBody>
                  <a:tcPr anchor="ctr"/>
                </a:tc>
              </a:tr>
              <a:tr h="895722">
                <a:tc>
                  <a:txBody>
                    <a:bodyPr/>
                    <a:lstStyle/>
                    <a:p>
                      <a:pPr algn="just"/>
                      <a:r>
                        <a:rPr lang="ru-RU" dirty="0" smtClean="0"/>
                        <a:t>Две и более заявки</a:t>
                      </a:r>
                      <a:r>
                        <a:rPr lang="ru-RU" baseline="0" dirty="0" smtClean="0"/>
                        <a:t> ОДНОГО и того же производителя из стран ЕАЭС и заявки на иностранный ЛП</a:t>
                      </a:r>
                      <a:endParaRPr lang="ru-RU" dirty="0"/>
                    </a:p>
                  </a:txBody>
                  <a:tcPr anchor="ctr"/>
                </a:tc>
                <a:tc>
                  <a:txBody>
                    <a:bodyPr/>
                    <a:lstStyle/>
                    <a:p>
                      <a:pPr algn="ctr"/>
                      <a:r>
                        <a:rPr lang="ru-RU" dirty="0" smtClean="0"/>
                        <a:t>допустить</a:t>
                      </a:r>
                      <a:endParaRPr lang="ru-RU" dirty="0"/>
                    </a:p>
                  </a:txBody>
                  <a:tcPr anchor="ctr"/>
                </a:tc>
              </a:tr>
              <a:tr h="978042">
                <a:tc>
                  <a:txBody>
                    <a:bodyPr/>
                    <a:lstStyle/>
                    <a:p>
                      <a:pPr algn="just"/>
                      <a:r>
                        <a:rPr lang="ru-RU" dirty="0" smtClean="0"/>
                        <a:t>Две и более заявки</a:t>
                      </a:r>
                      <a:r>
                        <a:rPr lang="ru-RU" baseline="0" dirty="0" smtClean="0"/>
                        <a:t> РАЗЛИЧНЫХ производителей из стран ЕАЭС и заявки на иностранный ЛП</a:t>
                      </a:r>
                      <a:endParaRPr lang="ru-RU" dirty="0"/>
                    </a:p>
                  </a:txBody>
                  <a:tcPr anchor="ctr"/>
                </a:tc>
                <a:tc>
                  <a:txBody>
                    <a:bodyPr/>
                    <a:lstStyle/>
                    <a:p>
                      <a:pPr algn="ctr"/>
                      <a:r>
                        <a:rPr lang="ru-RU" dirty="0" smtClean="0"/>
                        <a:t>отклонить</a:t>
                      </a:r>
                      <a:endParaRPr lang="ru-RU" dirty="0"/>
                    </a:p>
                  </a:txBody>
                  <a:tcPr anchor="ctr"/>
                </a:tc>
              </a:tr>
              <a:tr h="1266826">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dirty="0" smtClean="0"/>
                        <a:t>Две и более заявки</a:t>
                      </a:r>
                      <a:r>
                        <a:rPr lang="ru-RU" baseline="0" dirty="0" smtClean="0"/>
                        <a:t> РАЗЛИЧНЫХ производителей из стран ЕАЭС, но в одной есть СТ-1, в другой нет – несоответствие требованиям документации) и заявки на иностранный ЛП</a:t>
                      </a:r>
                      <a:endParaRPr lang="ru-RU" dirty="0" smtClean="0"/>
                    </a:p>
                  </a:txBody>
                  <a:tcPr anchor="ctr"/>
                </a:tc>
                <a:tc>
                  <a:txBody>
                    <a:bodyPr/>
                    <a:lstStyle/>
                    <a:p>
                      <a:pPr algn="ctr"/>
                      <a:r>
                        <a:rPr lang="ru-RU" dirty="0" smtClean="0"/>
                        <a:t>допустить</a:t>
                      </a:r>
                      <a:endParaRPr lang="ru-RU" dirty="0"/>
                    </a:p>
                  </a:txBody>
                  <a:tcPr anchor="ctr"/>
                </a:tc>
              </a:tr>
            </a:tbl>
          </a:graphicData>
        </a:graphic>
      </p:graphicFrame>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23</a:t>
            </a:fld>
            <a:endParaRPr lang="ru-RU"/>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lstStyle/>
          <a:p>
            <a:r>
              <a:rPr lang="ru-RU" sz="3200" b="1" dirty="0" smtClean="0"/>
              <a:t>Решение заказчика при различных торговых наименованиях в одной заявке</a:t>
            </a:r>
            <a:endParaRPr lang="ru-RU" sz="3200" b="1" dirty="0"/>
          </a:p>
        </p:txBody>
      </p:sp>
      <p:graphicFrame>
        <p:nvGraphicFramePr>
          <p:cNvPr id="5" name="Содержимое 4"/>
          <p:cNvGraphicFramePr>
            <a:graphicFrameLocks noGrp="1"/>
          </p:cNvGraphicFramePr>
          <p:nvPr>
            <p:ph idx="1"/>
          </p:nvPr>
        </p:nvGraphicFramePr>
        <p:xfrm>
          <a:off x="467544" y="1196752"/>
          <a:ext cx="8229600" cy="41764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24</a:t>
            </a:fld>
            <a:endParaRPr lang="ru-RU"/>
          </a:p>
        </p:txBody>
      </p:sp>
      <p:sp>
        <p:nvSpPr>
          <p:cNvPr id="7" name="TextBox 6"/>
          <p:cNvSpPr txBox="1"/>
          <p:nvPr/>
        </p:nvSpPr>
        <p:spPr>
          <a:xfrm>
            <a:off x="611560" y="5589240"/>
            <a:ext cx="7992888" cy="923330"/>
          </a:xfrm>
          <a:prstGeom prst="rect">
            <a:avLst/>
          </a:prstGeom>
          <a:noFill/>
        </p:spPr>
        <p:txBody>
          <a:bodyPr wrap="square" rtlCol="0">
            <a:spAutoFit/>
          </a:bodyPr>
          <a:lstStyle/>
          <a:p>
            <a:pPr algn="ctr"/>
            <a:r>
              <a:rPr lang="ru-RU" dirty="0" smtClean="0"/>
              <a:t>Заявка № 1 должна быть отклонена, т.к. содержит предложение о поставке иностранного ЛП, а две другие заявки – товар РАЗНЫХ производителей</a:t>
            </a: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3082" y="116632"/>
            <a:ext cx="8229600" cy="706090"/>
          </a:xfrm>
        </p:spPr>
        <p:txBody>
          <a:bodyPr/>
          <a:lstStyle/>
          <a:p>
            <a:r>
              <a:rPr lang="ru-RU" sz="3200" b="1" dirty="0" smtClean="0">
                <a:solidFill>
                  <a:schemeClr val="accent1"/>
                </a:solidFill>
              </a:rPr>
              <a:t>Постановление от 30.11.2015 № 1289 не применяется в случае:</a:t>
            </a:r>
            <a:endParaRPr lang="ru-RU" sz="3200" b="1" dirty="0">
              <a:solidFill>
                <a:schemeClr val="accent1"/>
              </a:solidFill>
            </a:endParaRPr>
          </a:p>
        </p:txBody>
      </p:sp>
      <p:sp>
        <p:nvSpPr>
          <p:cNvPr id="3" name="Объект 2"/>
          <p:cNvSpPr>
            <a:spLocks noGrp="1"/>
          </p:cNvSpPr>
          <p:nvPr>
            <p:ph idx="1"/>
          </p:nvPr>
        </p:nvSpPr>
        <p:spPr>
          <a:xfrm>
            <a:off x="468964" y="1052736"/>
            <a:ext cx="8229600" cy="5303614"/>
          </a:xfrm>
        </p:spPr>
        <p:txBody>
          <a:bodyPr/>
          <a:lstStyle/>
          <a:p>
            <a:pPr marL="0" indent="446088" algn="just">
              <a:buNone/>
            </a:pPr>
            <a:r>
              <a:rPr lang="ru-RU" sz="2200" dirty="0" smtClean="0"/>
              <a:t>- осуществления </a:t>
            </a:r>
            <a:r>
              <a:rPr lang="ru-RU" sz="2200" dirty="0"/>
              <a:t>закупок </a:t>
            </a:r>
            <a:r>
              <a:rPr lang="ru-RU" sz="2200" dirty="0" smtClean="0"/>
              <a:t>ЛП, </a:t>
            </a:r>
            <a:r>
              <a:rPr lang="ru-RU" sz="2200" dirty="0"/>
              <a:t>происходящих из иностранных государств (за исключением государств - членов Евразийского экономического союза), в отношении которых на территориях государств - членов Евразийского экономического союза осуществляются исключительно </a:t>
            </a:r>
            <a:r>
              <a:rPr lang="ru-RU" sz="2200" dirty="0">
                <a:solidFill>
                  <a:schemeClr val="accent1"/>
                </a:solidFill>
              </a:rPr>
              <a:t>первичная упаковка и вторичная (потребительская) упаковка или вторичная (потребительская) упаковка</a:t>
            </a:r>
            <a:r>
              <a:rPr lang="ru-RU" sz="2200" dirty="0"/>
              <a:t> </a:t>
            </a:r>
            <a:r>
              <a:rPr lang="ru-RU" sz="2200" dirty="0" smtClean="0"/>
              <a:t>ЛП с </a:t>
            </a:r>
            <a:r>
              <a:rPr lang="ru-RU" sz="2200" dirty="0"/>
              <a:t>обеспечением выпускающего контроля их качества, - до 31 декабря 2016 г. включительно;</a:t>
            </a:r>
          </a:p>
          <a:p>
            <a:pPr marL="0" indent="446088" algn="just">
              <a:buNone/>
            </a:pPr>
            <a:r>
              <a:rPr lang="ru-RU" sz="2200" dirty="0" smtClean="0"/>
              <a:t>- размещения извещений </a:t>
            </a:r>
            <a:r>
              <a:rPr lang="ru-RU" sz="2200" dirty="0"/>
              <a:t>об осуществлении закупок </a:t>
            </a:r>
            <a:r>
              <a:rPr lang="ru-RU" sz="2200" dirty="0" smtClean="0"/>
              <a:t>ЛП до </a:t>
            </a:r>
            <a:r>
              <a:rPr lang="ru-RU" sz="2200" dirty="0"/>
              <a:t>вступления в силу </a:t>
            </a:r>
            <a:r>
              <a:rPr lang="ru-RU" sz="2200" dirty="0" smtClean="0"/>
              <a:t>постановления</a:t>
            </a:r>
            <a:r>
              <a:rPr lang="ru-RU" sz="2200" dirty="0"/>
              <a:t>;</a:t>
            </a:r>
          </a:p>
          <a:p>
            <a:pPr marL="0" indent="446088" algn="just">
              <a:buNone/>
            </a:pPr>
            <a:r>
              <a:rPr lang="ru-RU" sz="2200" dirty="0" smtClean="0"/>
              <a:t>- осуществления </a:t>
            </a:r>
            <a:r>
              <a:rPr lang="ru-RU" sz="2200" dirty="0"/>
              <a:t>закупок </a:t>
            </a:r>
            <a:r>
              <a:rPr lang="ru-RU" sz="2200" dirty="0" smtClean="0"/>
              <a:t>ЛП </a:t>
            </a:r>
            <a:r>
              <a:rPr lang="ru-RU" sz="2200" dirty="0"/>
              <a:t>заказчиками, указанными в части 1 статьи 75 </a:t>
            </a:r>
            <a:r>
              <a:rPr lang="ru-RU" sz="2200" dirty="0" smtClean="0"/>
              <a:t>Закона о контрактной системе, </a:t>
            </a:r>
            <a:r>
              <a:rPr lang="ru-RU" sz="2200" dirty="0"/>
              <a:t>на территории иностранного государства для обеспечения своей деятельности на этой территории.</a:t>
            </a:r>
          </a:p>
          <a:p>
            <a:pPr algn="just"/>
            <a:endParaRPr lang="ru-RU" sz="2200" dirty="0"/>
          </a:p>
        </p:txBody>
      </p:sp>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25</a:t>
            </a:fld>
            <a:endParaRPr lang="ru-RU"/>
          </a:p>
        </p:txBody>
      </p:sp>
    </p:spTree>
    <p:extLst>
      <p:ext uri="{BB962C8B-B14F-4D97-AF65-F5344CB8AC3E}">
        <p14:creationId xmlns="" xmlns:p14="http://schemas.microsoft.com/office/powerpoint/2010/main" val="39939761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457200" y="-56016"/>
            <a:ext cx="8229600" cy="1143000"/>
          </a:xfrm>
        </p:spPr>
        <p:txBody>
          <a:bodyPr/>
          <a:lstStyle/>
          <a:p>
            <a:r>
              <a:rPr lang="ru-RU" sz="3200" b="1" dirty="0" smtClean="0">
                <a:solidFill>
                  <a:schemeClr val="accent1"/>
                </a:solidFill>
              </a:rPr>
              <a:t>Государственный реестр лекарственных препаратов</a:t>
            </a:r>
            <a:endParaRPr lang="ru-RU" sz="3200" b="1" dirty="0">
              <a:solidFill>
                <a:schemeClr val="accent1"/>
              </a:solidFill>
            </a:endParaRPr>
          </a:p>
        </p:txBody>
      </p:sp>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26</a:t>
            </a:fld>
            <a:endParaRPr lang="ru-RU"/>
          </a:p>
        </p:txBody>
      </p:sp>
      <p:pic>
        <p:nvPicPr>
          <p:cNvPr id="10" name="Объект 9"/>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457200" y="980728"/>
            <a:ext cx="8507288" cy="4968552"/>
          </a:xfrm>
        </p:spPr>
      </p:pic>
    </p:spTree>
    <p:extLst>
      <p:ext uri="{BB962C8B-B14F-4D97-AF65-F5344CB8AC3E}">
        <p14:creationId xmlns="" xmlns:p14="http://schemas.microsoft.com/office/powerpoint/2010/main" val="2130440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395536" y="260648"/>
            <a:ext cx="8424936" cy="6095702"/>
          </a:xfrm>
        </p:spPr>
      </p:pic>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27</a:t>
            </a:fld>
            <a:endParaRPr lang="ru-RU"/>
          </a:p>
        </p:txBody>
      </p:sp>
    </p:spTree>
    <p:extLst>
      <p:ext uri="{BB962C8B-B14F-4D97-AF65-F5344CB8AC3E}">
        <p14:creationId xmlns="" xmlns:p14="http://schemas.microsoft.com/office/powerpoint/2010/main" val="22716445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778098"/>
          </a:xfrm>
        </p:spPr>
        <p:txBody>
          <a:bodyPr/>
          <a:lstStyle/>
          <a:p>
            <a:r>
              <a:rPr lang="ru-RU" sz="2700" b="1" dirty="0" smtClean="0">
                <a:solidFill>
                  <a:schemeClr val="accent1"/>
                </a:solidFill>
              </a:rPr>
              <a:t>Дополнен перечень случаев заключения контрактов жизненного цикла (ПП РФ от 28.11.2013 № 1087)</a:t>
            </a:r>
            <a:endParaRPr lang="ru-RU" sz="2700" b="1" dirty="0">
              <a:solidFill>
                <a:schemeClr val="accent1"/>
              </a:solidFill>
            </a:endParaRPr>
          </a:p>
        </p:txBody>
      </p:sp>
      <p:graphicFrame>
        <p:nvGraphicFramePr>
          <p:cNvPr id="5" name="Содержимое 4"/>
          <p:cNvGraphicFramePr>
            <a:graphicFrameLocks noGrp="1"/>
          </p:cNvGraphicFramePr>
          <p:nvPr>
            <p:ph idx="1"/>
          </p:nvPr>
        </p:nvGraphicFramePr>
        <p:xfrm>
          <a:off x="457200" y="836712"/>
          <a:ext cx="8507288" cy="5688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28</a:t>
            </a:fld>
            <a:endParaRPr lang="ru-RU"/>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lstStyle/>
          <a:p>
            <a:r>
              <a:rPr lang="ru-RU" sz="3200" b="1" dirty="0" smtClean="0">
                <a:solidFill>
                  <a:schemeClr val="accent1"/>
                </a:solidFill>
              </a:rPr>
              <a:t>Письмо Минэкономразвития России </a:t>
            </a:r>
            <a:br>
              <a:rPr lang="ru-RU" sz="3200" b="1" dirty="0" smtClean="0">
                <a:solidFill>
                  <a:schemeClr val="accent1"/>
                </a:solidFill>
              </a:rPr>
            </a:br>
            <a:r>
              <a:rPr lang="ru-RU" sz="3200" b="1" dirty="0" smtClean="0">
                <a:solidFill>
                  <a:schemeClr val="accent1"/>
                </a:solidFill>
              </a:rPr>
              <a:t>от 16.11.2015 № Д28и-3402</a:t>
            </a:r>
            <a:endParaRPr lang="ru-RU" sz="3200" b="1" dirty="0">
              <a:solidFill>
                <a:schemeClr val="accent1"/>
              </a:solidFill>
            </a:endParaRPr>
          </a:p>
        </p:txBody>
      </p:sp>
      <p:sp>
        <p:nvSpPr>
          <p:cNvPr id="3" name="Содержимое 2"/>
          <p:cNvSpPr>
            <a:spLocks noGrp="1"/>
          </p:cNvSpPr>
          <p:nvPr>
            <p:ph idx="1"/>
          </p:nvPr>
        </p:nvSpPr>
        <p:spPr>
          <a:xfrm>
            <a:off x="457200" y="1700808"/>
            <a:ext cx="8229600" cy="4425355"/>
          </a:xfrm>
        </p:spPr>
        <p:txBody>
          <a:bodyPr/>
          <a:lstStyle/>
          <a:p>
            <a:pPr marL="0" indent="446088" algn="just">
              <a:buNone/>
            </a:pPr>
            <a:r>
              <a:rPr lang="ru-RU" dirty="0" smtClean="0"/>
              <a:t>Положениями Закона № 44-ФЗ предусмотрена при уклонении победителя закупки от заключения контракта возможность заключить контракт с участником закупки, заявке которого присвоен второй номер, а при проведении </a:t>
            </a:r>
            <a:r>
              <a:rPr lang="ru-RU" b="1" dirty="0" smtClean="0">
                <a:solidFill>
                  <a:schemeClr val="accent1"/>
                </a:solidFill>
              </a:rPr>
              <a:t>запроса котировок </a:t>
            </a:r>
            <a:r>
              <a:rPr lang="ru-RU" dirty="0" smtClean="0"/>
              <a:t>установлена </a:t>
            </a:r>
            <a:r>
              <a:rPr lang="ru-RU" b="1" dirty="0" smtClean="0">
                <a:solidFill>
                  <a:schemeClr val="accent1"/>
                </a:solidFill>
              </a:rPr>
              <a:t>обязанность </a:t>
            </a:r>
            <a:r>
              <a:rPr lang="ru-RU" dirty="0" smtClean="0"/>
              <a:t>для такого участника заключить контракт.</a:t>
            </a:r>
            <a:endParaRPr lang="ru-RU" dirty="0"/>
          </a:p>
        </p:txBody>
      </p:sp>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29</a:t>
            </a:fld>
            <a:endParaRPr lang="ru-R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78507"/>
            <a:ext cx="8229600" cy="634082"/>
          </a:xfrm>
        </p:spPr>
        <p:txBody>
          <a:bodyPr/>
          <a:lstStyle/>
          <a:p>
            <a:r>
              <a:rPr lang="ru-RU" sz="2800" b="1" dirty="0" smtClean="0"/>
              <a:t>Обоснование закупок (с 01.01.2016)</a:t>
            </a:r>
            <a:endParaRPr lang="ru-RU" sz="2800" b="1" dirty="0"/>
          </a:p>
        </p:txBody>
      </p:sp>
      <p:graphicFrame>
        <p:nvGraphicFramePr>
          <p:cNvPr id="5" name="Содержимое 4"/>
          <p:cNvGraphicFramePr>
            <a:graphicFrameLocks noGrp="1"/>
          </p:cNvGraphicFramePr>
          <p:nvPr>
            <p:ph idx="1"/>
            <p:extLst/>
          </p:nvPr>
        </p:nvGraphicFramePr>
        <p:xfrm>
          <a:off x="467544" y="692696"/>
          <a:ext cx="8496944" cy="5832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3</a:t>
            </a:fld>
            <a:endParaRPr lang="ru-RU"/>
          </a:p>
        </p:txBody>
      </p:sp>
    </p:spTree>
    <p:extLst>
      <p:ext uri="{BB962C8B-B14F-4D97-AF65-F5344CB8AC3E}">
        <p14:creationId xmlns="" xmlns:p14="http://schemas.microsoft.com/office/powerpoint/2010/main" val="33423720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lstStyle/>
          <a:p>
            <a:r>
              <a:rPr lang="ru-RU" sz="3200" b="1" dirty="0" smtClean="0">
                <a:solidFill>
                  <a:schemeClr val="accent1"/>
                </a:solidFill>
              </a:rPr>
              <a:t>Письмо Минфина России от 22.01.2016 </a:t>
            </a:r>
            <a:br>
              <a:rPr lang="ru-RU" sz="3200" b="1" dirty="0" smtClean="0">
                <a:solidFill>
                  <a:schemeClr val="accent1"/>
                </a:solidFill>
              </a:rPr>
            </a:br>
            <a:r>
              <a:rPr lang="ru-RU" sz="3200" b="1" dirty="0" smtClean="0">
                <a:solidFill>
                  <a:schemeClr val="accent1"/>
                </a:solidFill>
              </a:rPr>
              <a:t>№ 02-02-15/2350</a:t>
            </a:r>
            <a:endParaRPr lang="ru-RU" sz="3200" b="1" dirty="0">
              <a:solidFill>
                <a:schemeClr val="accent1"/>
              </a:solidFill>
            </a:endParaRPr>
          </a:p>
        </p:txBody>
      </p:sp>
      <p:sp>
        <p:nvSpPr>
          <p:cNvPr id="3" name="Содержимое 2"/>
          <p:cNvSpPr>
            <a:spLocks noGrp="1"/>
          </p:cNvSpPr>
          <p:nvPr>
            <p:ph idx="1"/>
          </p:nvPr>
        </p:nvSpPr>
        <p:spPr>
          <a:xfrm>
            <a:off x="457200" y="1340768"/>
            <a:ext cx="8363272" cy="4968552"/>
          </a:xfrm>
        </p:spPr>
        <p:txBody>
          <a:bodyPr/>
          <a:lstStyle/>
          <a:p>
            <a:pPr marL="0" indent="446088" algn="just">
              <a:buNone/>
            </a:pPr>
            <a:r>
              <a:rPr lang="ru-RU" sz="2400" dirty="0" smtClean="0"/>
              <a:t>В соответствии с пунктом 1 указания Банка России от 11.12.2015 N 3894-У с 1 января 2016 года значение ставки рефинансирования Банка России приравнивается к значению </a:t>
            </a:r>
            <a:r>
              <a:rPr lang="ru-RU" sz="2400" b="1" dirty="0" smtClean="0">
                <a:solidFill>
                  <a:schemeClr val="accent1"/>
                </a:solidFill>
              </a:rPr>
              <a:t>ключевой ставки Банка России</a:t>
            </a:r>
            <a:r>
              <a:rPr lang="ru-RU" sz="2400" dirty="0" smtClean="0"/>
              <a:t>, определенному на соответствующую дату. </a:t>
            </a:r>
            <a:endParaRPr lang="ru-RU" sz="2400" i="1" dirty="0" smtClean="0"/>
          </a:p>
          <a:p>
            <a:pPr marL="0" indent="446088" algn="just">
              <a:buNone/>
            </a:pPr>
            <a:r>
              <a:rPr lang="ru-RU" sz="2400" dirty="0" smtClean="0"/>
              <a:t>Постановлением Правительства Российской Федерации от 08.12.2015 N 1340 "О применении с 1 января 2016 г. ключевой ставки Банка России" установлено, что к отношениям, регулируемым актами Правительства Российской Федерации, в которых используется ставка рефинансирования Банка России, с 1 января 2016 г. </a:t>
            </a:r>
            <a:r>
              <a:rPr lang="ru-RU" sz="2400" b="1" dirty="0" smtClean="0">
                <a:solidFill>
                  <a:schemeClr val="accent1"/>
                </a:solidFill>
              </a:rPr>
              <a:t>вместо ставки рефинансирования применяется ключевая ставка Банка России.</a:t>
            </a:r>
            <a:endParaRPr lang="ru-RU" sz="2400" b="1" dirty="0">
              <a:solidFill>
                <a:schemeClr val="accent1"/>
              </a:solidFill>
            </a:endParaRPr>
          </a:p>
        </p:txBody>
      </p:sp>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30</a:t>
            </a:fld>
            <a:endParaRPr lang="ru-RU"/>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908720"/>
          </a:xfrm>
        </p:spPr>
        <p:txBody>
          <a:bodyPr/>
          <a:lstStyle/>
          <a:p>
            <a:r>
              <a:rPr lang="ru-RU" sz="3200" b="1" dirty="0" smtClean="0">
                <a:solidFill>
                  <a:schemeClr val="accent1"/>
                </a:solidFill>
              </a:rPr>
              <a:t>Письмо Минэкономразвития России </a:t>
            </a:r>
            <a:br>
              <a:rPr lang="ru-RU" sz="3200" b="1" dirty="0" smtClean="0">
                <a:solidFill>
                  <a:schemeClr val="accent1"/>
                </a:solidFill>
              </a:rPr>
            </a:br>
            <a:r>
              <a:rPr lang="ru-RU" sz="3200" b="1" dirty="0" smtClean="0">
                <a:solidFill>
                  <a:schemeClr val="accent1"/>
                </a:solidFill>
              </a:rPr>
              <a:t>от 22.01.2016 № Д28и-85</a:t>
            </a:r>
            <a:endParaRPr lang="ru-RU" sz="3200" b="1" dirty="0">
              <a:solidFill>
                <a:schemeClr val="accent1"/>
              </a:solidFill>
            </a:endParaRPr>
          </a:p>
        </p:txBody>
      </p:sp>
      <p:sp>
        <p:nvSpPr>
          <p:cNvPr id="3" name="Содержимое 2"/>
          <p:cNvSpPr>
            <a:spLocks noGrp="1"/>
          </p:cNvSpPr>
          <p:nvPr>
            <p:ph idx="1"/>
          </p:nvPr>
        </p:nvSpPr>
        <p:spPr>
          <a:xfrm>
            <a:off x="457200" y="1124744"/>
            <a:ext cx="8507288" cy="5400600"/>
          </a:xfrm>
        </p:spPr>
        <p:txBody>
          <a:bodyPr/>
          <a:lstStyle/>
          <a:p>
            <a:pPr marL="0" indent="446088" algn="just">
              <a:buNone/>
            </a:pPr>
            <a:r>
              <a:rPr lang="ru-RU" sz="1900" dirty="0" smtClean="0"/>
              <a:t>В соответствии с пунктом 2 статьи 425 ГК РФ стороны вправе установить, что условия заключенного ими договора применяются к их отношениям, </a:t>
            </a:r>
            <a:r>
              <a:rPr lang="ru-RU" sz="1900" b="1" dirty="0" smtClean="0">
                <a:solidFill>
                  <a:schemeClr val="accent1"/>
                </a:solidFill>
              </a:rPr>
              <a:t>возникшим до заключения договора</a:t>
            </a:r>
            <a:r>
              <a:rPr lang="ru-RU" sz="1900" dirty="0" smtClean="0"/>
              <a:t>, если иное не установлено законом или не вытекает из существа соответствующих отношений.</a:t>
            </a:r>
          </a:p>
          <a:p>
            <a:pPr marL="0" indent="446088" algn="just">
              <a:buNone/>
            </a:pPr>
            <a:r>
              <a:rPr lang="ru-RU" sz="1900" dirty="0" smtClean="0"/>
              <a:t>Законом № 44-ФЗ установлено, что закупка начинается с определения поставщика (подрядчика, исполнителя) и завершается исполнением обязательств сторонами контракта.</a:t>
            </a:r>
          </a:p>
          <a:p>
            <a:pPr marL="0" indent="446088" algn="just">
              <a:buNone/>
            </a:pPr>
            <a:r>
              <a:rPr lang="ru-RU" sz="1900" dirty="0" smtClean="0"/>
              <a:t>При этом согласно пункту 2 статьи 3 Закона № 44-ФЗ определение поставщика </a:t>
            </a:r>
            <a:r>
              <a:rPr lang="ru-RU" sz="1900" b="1" dirty="0" smtClean="0">
                <a:solidFill>
                  <a:schemeClr val="accent1"/>
                </a:solidFill>
              </a:rPr>
              <a:t>начинается с размещения извещения </a:t>
            </a:r>
            <a:r>
              <a:rPr lang="ru-RU" sz="1900" dirty="0" smtClean="0"/>
              <a:t>об осуществлении закупки товара, работы, услуги либо в установленных Законом № 44-ФЗ случаях с </a:t>
            </a:r>
            <a:r>
              <a:rPr lang="ru-RU" sz="1900" b="1" dirty="0" smtClean="0">
                <a:solidFill>
                  <a:schemeClr val="accent1"/>
                </a:solidFill>
              </a:rPr>
              <a:t>направления приглашения </a:t>
            </a:r>
            <a:r>
              <a:rPr lang="ru-RU" sz="1900" dirty="0" smtClean="0"/>
              <a:t>принять участие в определении поставщика (подрядчика, исполнителя) и завершается заключением контракта.</a:t>
            </a:r>
          </a:p>
          <a:p>
            <a:pPr marL="0" indent="446088" algn="just">
              <a:buNone/>
            </a:pPr>
            <a:r>
              <a:rPr lang="ru-RU" sz="1900" dirty="0" smtClean="0"/>
              <a:t>Таким образом, применение положений пункта 2 статьи 425 ГК РФ </a:t>
            </a:r>
            <a:br>
              <a:rPr lang="ru-RU" sz="1900" dirty="0" smtClean="0"/>
            </a:br>
            <a:r>
              <a:rPr lang="ru-RU" sz="1900" b="1" dirty="0" smtClean="0">
                <a:solidFill>
                  <a:schemeClr val="accent1"/>
                </a:solidFill>
              </a:rPr>
              <a:t>не представляется возможным к отношениям, регулируемым Законом </a:t>
            </a:r>
            <a:br>
              <a:rPr lang="ru-RU" sz="1900" b="1" dirty="0" smtClean="0">
                <a:solidFill>
                  <a:schemeClr val="accent1"/>
                </a:solidFill>
              </a:rPr>
            </a:br>
            <a:r>
              <a:rPr lang="ru-RU" sz="1900" b="1" dirty="0" smtClean="0">
                <a:solidFill>
                  <a:schemeClr val="accent1"/>
                </a:solidFill>
              </a:rPr>
              <a:t>№ 44-ФЗ, </a:t>
            </a:r>
            <a:r>
              <a:rPr lang="ru-RU" sz="1900" dirty="0" smtClean="0"/>
              <a:t>в связи с тем что обязательственные правоотношения между заказчиком и поставщиком начинаются исключительно с момента заключения контракта.</a:t>
            </a:r>
          </a:p>
          <a:p>
            <a:pPr algn="just"/>
            <a:endParaRPr lang="ru-RU" sz="1900" dirty="0"/>
          </a:p>
        </p:txBody>
      </p:sp>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31</a:t>
            </a:fld>
            <a:endParaRPr lang="ru-RU"/>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864096"/>
          </a:xfrm>
        </p:spPr>
        <p:txBody>
          <a:bodyPr/>
          <a:lstStyle/>
          <a:p>
            <a:r>
              <a:rPr lang="ru-RU" sz="3200" b="1" dirty="0" smtClean="0">
                <a:solidFill>
                  <a:schemeClr val="accent1"/>
                </a:solidFill>
              </a:rPr>
              <a:t>Письмо Минэкономразвития России</a:t>
            </a:r>
            <a:br>
              <a:rPr lang="ru-RU" sz="3200" b="1" dirty="0" smtClean="0">
                <a:solidFill>
                  <a:schemeClr val="accent1"/>
                </a:solidFill>
              </a:rPr>
            </a:br>
            <a:r>
              <a:rPr lang="ru-RU" sz="3200" b="1" dirty="0" smtClean="0">
                <a:solidFill>
                  <a:schemeClr val="accent1"/>
                </a:solidFill>
              </a:rPr>
              <a:t>от 22.01.2016 № Д28и-88</a:t>
            </a:r>
          </a:p>
        </p:txBody>
      </p:sp>
      <p:sp>
        <p:nvSpPr>
          <p:cNvPr id="3" name="Содержимое 2"/>
          <p:cNvSpPr>
            <a:spLocks noGrp="1"/>
          </p:cNvSpPr>
          <p:nvPr>
            <p:ph idx="1"/>
          </p:nvPr>
        </p:nvSpPr>
        <p:spPr>
          <a:xfrm>
            <a:off x="323528" y="1124744"/>
            <a:ext cx="8640960" cy="5616624"/>
          </a:xfrm>
        </p:spPr>
        <p:txBody>
          <a:bodyPr/>
          <a:lstStyle/>
          <a:p>
            <a:pPr marL="0" indent="446088" algn="just">
              <a:buNone/>
            </a:pPr>
            <a:r>
              <a:rPr lang="ru-RU" sz="1800" dirty="0" smtClean="0"/>
              <a:t>Согласно части 4 статьи 65 Закона № 44-ФЗ запрос о даче разъяснений положений документации об электронном аукционе должен поступить заказчику не позднее чем </a:t>
            </a:r>
            <a:r>
              <a:rPr lang="ru-RU" sz="1800" b="1" dirty="0" smtClean="0">
                <a:solidFill>
                  <a:schemeClr val="accent1"/>
                </a:solidFill>
              </a:rPr>
              <a:t>за три дня до даты окончания срока подачи заявок </a:t>
            </a:r>
            <a:r>
              <a:rPr lang="ru-RU" sz="1800" dirty="0" smtClean="0"/>
              <a:t>на участие в таком аукционе.</a:t>
            </a:r>
          </a:p>
          <a:p>
            <a:pPr marL="0" indent="446088" algn="just">
              <a:buNone/>
            </a:pPr>
            <a:r>
              <a:rPr lang="ru-RU" sz="1800" dirty="0" smtClean="0"/>
              <a:t>Положениями части 1 статьи 2 Закона № 44-ФЗ предусмотрено, что законодательство Российской Федерации о контрактной системе в сфере закупок товаров, работ, услуг для обеспечения государственных и муниципальных нужд основывается в том числе на положениях  ГК РФ.</a:t>
            </a:r>
          </a:p>
          <a:p>
            <a:pPr marL="0" indent="446088" algn="just">
              <a:buNone/>
            </a:pPr>
            <a:r>
              <a:rPr lang="ru-RU" sz="1800" dirty="0" smtClean="0"/>
              <a:t>Согласно статье 191 ГК РФ течение срока, определенного периодом времени, начинается </a:t>
            </a:r>
            <a:r>
              <a:rPr lang="ru-RU" sz="1800" b="1" dirty="0" smtClean="0">
                <a:solidFill>
                  <a:schemeClr val="accent1"/>
                </a:solidFill>
              </a:rPr>
              <a:t>на следующий день </a:t>
            </a:r>
            <a:r>
              <a:rPr lang="ru-RU" sz="1800" dirty="0" smtClean="0"/>
              <a:t>после календарной даты или наступления события, которым определено его начало.</a:t>
            </a:r>
          </a:p>
          <a:p>
            <a:pPr marL="0" indent="446088" algn="just">
              <a:buNone/>
            </a:pPr>
            <a:r>
              <a:rPr lang="ru-RU" sz="1800" dirty="0" smtClean="0"/>
              <a:t>В соответствии со статьей 193 ГК РФ, </a:t>
            </a:r>
            <a:r>
              <a:rPr lang="ru-RU" sz="1800" b="1" dirty="0" smtClean="0">
                <a:solidFill>
                  <a:schemeClr val="accent1"/>
                </a:solidFill>
              </a:rPr>
              <a:t>если последний день срока приходится на нерабочий день, днем окончания срока считается ближайший следующий за ним рабочий день.</a:t>
            </a:r>
          </a:p>
          <a:p>
            <a:pPr marL="0" indent="446088" algn="just">
              <a:buNone/>
            </a:pPr>
            <a:r>
              <a:rPr lang="ru-RU" sz="1800" dirty="0" smtClean="0"/>
              <a:t>Таким образом, в случае если последний день срока поступления заказчику запроса о даче разъяснений положений документации об аукционе приходится на выходной день, то днем окончания срока поступления такого запроса является </a:t>
            </a:r>
            <a:r>
              <a:rPr lang="ru-RU" sz="1800" b="1" dirty="0" smtClean="0">
                <a:solidFill>
                  <a:schemeClr val="accent1"/>
                </a:solidFill>
              </a:rPr>
              <a:t>следующий за ним рабочий день </a:t>
            </a:r>
            <a:r>
              <a:rPr lang="ru-RU" sz="1800" dirty="0" smtClean="0"/>
              <a:t>и заказчик обязан предоставить разъяснения документации об аукционе. </a:t>
            </a:r>
          </a:p>
          <a:p>
            <a:endParaRPr lang="ru-RU" sz="1800" dirty="0"/>
          </a:p>
        </p:txBody>
      </p:sp>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32</a:t>
            </a:fld>
            <a:endParaRPr lang="ru-RU"/>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88640"/>
            <a:ext cx="8229600" cy="1143000"/>
          </a:xfrm>
        </p:spPr>
        <p:txBody>
          <a:bodyPr/>
          <a:lstStyle/>
          <a:p>
            <a:r>
              <a:rPr lang="ru-RU" sz="2800" b="1" dirty="0" smtClean="0">
                <a:solidFill>
                  <a:schemeClr val="accent1"/>
                </a:solidFill>
              </a:rPr>
              <a:t>Письма Минэкономразвития России от 22.01.2016 № Д28и-86, от 01.12.2015 № ОГ-Д28-15089, от 19.10.2015 № ОГ-Д28-13646</a:t>
            </a:r>
            <a:endParaRPr lang="ru-RU" sz="2800" b="1" dirty="0">
              <a:solidFill>
                <a:schemeClr val="accent1"/>
              </a:solidFill>
            </a:endParaRPr>
          </a:p>
        </p:txBody>
      </p:sp>
      <p:sp>
        <p:nvSpPr>
          <p:cNvPr id="3" name="Содержимое 2"/>
          <p:cNvSpPr>
            <a:spLocks noGrp="1"/>
          </p:cNvSpPr>
          <p:nvPr>
            <p:ph idx="1"/>
          </p:nvPr>
        </p:nvSpPr>
        <p:spPr>
          <a:xfrm>
            <a:off x="457200" y="1484784"/>
            <a:ext cx="8435280" cy="4968552"/>
          </a:xfrm>
        </p:spPr>
        <p:txBody>
          <a:bodyPr/>
          <a:lstStyle/>
          <a:p>
            <a:pPr marL="0" indent="446088" algn="just">
              <a:buNone/>
            </a:pPr>
            <a:r>
              <a:rPr lang="ru-RU" sz="2000" dirty="0" smtClean="0"/>
              <a:t>Согласно части 2 статьи 34 Закона № 44-ФЗ при заключении контракта указывается, что цена контракта является твердой и определяется на весь срок исполнения контракта. При заключении и исполнении контракта изменение его условий не допускается, за исключением случаев, предусмотренных указанной статьей и статьей 95 Закона № 44-ФЗ.</a:t>
            </a:r>
          </a:p>
          <a:p>
            <a:pPr marL="0" indent="446088" algn="just">
              <a:buNone/>
            </a:pPr>
            <a:r>
              <a:rPr lang="ru-RU" sz="2000" dirty="0" smtClean="0"/>
              <a:t>Вместе с тем сведения о применяемой участниками закупок </a:t>
            </a:r>
            <a:r>
              <a:rPr lang="ru-RU" sz="2000" b="1" dirty="0" smtClean="0">
                <a:solidFill>
                  <a:schemeClr val="accent1"/>
                </a:solidFill>
              </a:rPr>
              <a:t>системе налогообложения</a:t>
            </a:r>
            <a:r>
              <a:rPr lang="ru-RU" sz="2000" dirty="0" smtClean="0">
                <a:solidFill>
                  <a:schemeClr val="accent1"/>
                </a:solidFill>
              </a:rPr>
              <a:t> </a:t>
            </a:r>
            <a:r>
              <a:rPr lang="ru-RU" sz="2000" dirty="0" smtClean="0"/>
              <a:t>не включены в перечень документов и сведений, которые участники закупок должны представлять в составе заявки на участие в закупке.</a:t>
            </a:r>
          </a:p>
          <a:p>
            <a:pPr marL="0" indent="446088" algn="just">
              <a:buNone/>
            </a:pPr>
            <a:r>
              <a:rPr lang="ru-RU" sz="2000" dirty="0" smtClean="0"/>
              <a:t>Законом № 44-ФЗ не определен порядок действий заказчика, в случае если победитель конкурентной процедуры использует или переходит на упрощенную систему налогообложения.</a:t>
            </a:r>
          </a:p>
          <a:p>
            <a:pPr marL="0" indent="446088" algn="just">
              <a:buNone/>
            </a:pPr>
            <a:r>
              <a:rPr lang="ru-RU" sz="2000" dirty="0" smtClean="0"/>
              <a:t>Таким образом, контракт </a:t>
            </a:r>
            <a:r>
              <a:rPr lang="ru-RU" sz="2000" b="1" dirty="0" smtClean="0">
                <a:solidFill>
                  <a:schemeClr val="accent1"/>
                </a:solidFill>
              </a:rPr>
              <a:t>всегда заключается по цене, предложенной победителем закупки.</a:t>
            </a:r>
            <a:r>
              <a:rPr lang="ru-RU" sz="2000" dirty="0" smtClean="0">
                <a:solidFill>
                  <a:schemeClr val="accent1"/>
                </a:solidFill>
              </a:rPr>
              <a:t> </a:t>
            </a:r>
            <a:r>
              <a:rPr lang="ru-RU" sz="2000" dirty="0" smtClean="0"/>
              <a:t>Сумма, предусмотренная контрактом за поставленные товары, выполненные работы, оказанные услуги, должна быть оплачена победителю закупки в установленном контрактом размере.</a:t>
            </a:r>
          </a:p>
        </p:txBody>
      </p:sp>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33</a:t>
            </a:fld>
            <a:endParaRPr lang="ru-RU"/>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1143000"/>
          </a:xfrm>
        </p:spPr>
        <p:txBody>
          <a:bodyPr/>
          <a:lstStyle/>
          <a:p>
            <a:r>
              <a:rPr lang="ru-RU" sz="3200" b="1" dirty="0" smtClean="0">
                <a:solidFill>
                  <a:schemeClr val="accent1"/>
                </a:solidFill>
              </a:rPr>
              <a:t>Письмо Минэкономразвития России </a:t>
            </a:r>
            <a:br>
              <a:rPr lang="ru-RU" sz="3200" b="1" dirty="0" smtClean="0">
                <a:solidFill>
                  <a:schemeClr val="accent1"/>
                </a:solidFill>
              </a:rPr>
            </a:br>
            <a:r>
              <a:rPr lang="ru-RU" sz="3200" b="1" dirty="0" smtClean="0">
                <a:solidFill>
                  <a:schemeClr val="accent1"/>
                </a:solidFill>
              </a:rPr>
              <a:t>от 21.01.2016 № Д28и-92</a:t>
            </a:r>
            <a:endParaRPr lang="ru-RU" sz="3200" dirty="0">
              <a:solidFill>
                <a:schemeClr val="accent1"/>
              </a:solidFill>
            </a:endParaRPr>
          </a:p>
        </p:txBody>
      </p:sp>
      <p:sp>
        <p:nvSpPr>
          <p:cNvPr id="3" name="Содержимое 2"/>
          <p:cNvSpPr>
            <a:spLocks noGrp="1"/>
          </p:cNvSpPr>
          <p:nvPr>
            <p:ph idx="1"/>
          </p:nvPr>
        </p:nvSpPr>
        <p:spPr>
          <a:xfrm>
            <a:off x="457200" y="1196752"/>
            <a:ext cx="8435280" cy="5472608"/>
          </a:xfrm>
        </p:spPr>
        <p:txBody>
          <a:bodyPr/>
          <a:lstStyle/>
          <a:p>
            <a:pPr marL="0" indent="446088" algn="just">
              <a:buNone/>
            </a:pPr>
            <a:r>
              <a:rPr lang="ru-RU" sz="1900" dirty="0" smtClean="0"/>
              <a:t>В соответствии с частью 9 статьи 94 Закона № 44-ФЗ результаты отдельного этапа исполнения контракта, информация о поставленном товаре, выполненной работе или об оказанной услуге отражаются заказчиком в отчете, размещаемом в единой информационной системе в сфере закупок.</a:t>
            </a:r>
          </a:p>
          <a:p>
            <a:pPr marL="0" indent="446088" algn="just">
              <a:buNone/>
            </a:pPr>
            <a:r>
              <a:rPr lang="ru-RU" sz="1900" dirty="0" smtClean="0"/>
              <a:t>В случае если в соответствии с условиями заключенного контракта осуществляются поставка товаров, выполнение работ, оказание услуг длящегося характера, а также </a:t>
            </a:r>
            <a:r>
              <a:rPr lang="ru-RU" sz="1900" b="1" dirty="0" smtClean="0">
                <a:solidFill>
                  <a:schemeClr val="accent1"/>
                </a:solidFill>
              </a:rPr>
              <a:t>в случае ежедневной (еженедельной, ежемесячной или иной периодичности)</a:t>
            </a:r>
            <a:r>
              <a:rPr lang="ru-RU" sz="1900" dirty="0" smtClean="0"/>
              <a:t> поставки товаров (выполнения работ, оказания услуг), если условиями контракта этапы его исполнения (в том числе </a:t>
            </a:r>
            <a:r>
              <a:rPr lang="ru-RU" sz="1900" dirty="0" err="1" smtClean="0"/>
              <a:t>этапность</a:t>
            </a:r>
            <a:r>
              <a:rPr lang="ru-RU" sz="1900" dirty="0" smtClean="0"/>
              <a:t> оплаты) не предусмотрены, но </a:t>
            </a:r>
            <a:r>
              <a:rPr lang="ru-RU" sz="1900" b="1" dirty="0" smtClean="0">
                <a:solidFill>
                  <a:schemeClr val="accent1"/>
                </a:solidFill>
              </a:rPr>
              <a:t>приемка и оплата поставленных товаров (выполненных работ, оказанных услуг) производятся в определенные промежутки времени </a:t>
            </a:r>
            <a:r>
              <a:rPr lang="ru-RU" sz="1900" dirty="0" smtClean="0"/>
              <a:t>(например, ежемесячно или ежеквартально), приемка, оплата и экспертиза части поставленного товара (выполненной работы, оказанной услуги) </a:t>
            </a:r>
            <a:r>
              <a:rPr lang="ru-RU" sz="1900" b="1" dirty="0" smtClean="0">
                <a:solidFill>
                  <a:schemeClr val="accent1"/>
                </a:solidFill>
              </a:rPr>
              <a:t>также являются отдельными этапами исполнения контракта</a:t>
            </a:r>
            <a:r>
              <a:rPr lang="ru-RU" sz="1900" dirty="0" smtClean="0"/>
              <a:t>. По результатам таких частичной приемки, оплаты и экспертизы товара (работы, услуги) </a:t>
            </a:r>
            <a:r>
              <a:rPr lang="ru-RU" sz="1900" b="1" dirty="0" smtClean="0">
                <a:solidFill>
                  <a:schemeClr val="accent1"/>
                </a:solidFill>
              </a:rPr>
              <a:t>необходимо составлять и размещать в ЕИС отчет </a:t>
            </a:r>
            <a:r>
              <a:rPr lang="ru-RU" sz="1900" dirty="0" smtClean="0"/>
              <a:t>об исполнении отдельного этапа поставки товара (выполнения работы, оказания услуги).</a:t>
            </a:r>
          </a:p>
        </p:txBody>
      </p:sp>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34</a:t>
            </a:fld>
            <a:endParaRPr lang="ru-RU"/>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706090"/>
          </a:xfrm>
        </p:spPr>
        <p:txBody>
          <a:bodyPr/>
          <a:lstStyle/>
          <a:p>
            <a:r>
              <a:rPr lang="ru-RU" sz="3200" b="1" dirty="0" smtClean="0">
                <a:solidFill>
                  <a:schemeClr val="accent1"/>
                </a:solidFill>
              </a:rPr>
              <a:t>Письмо Минэкономразвития России </a:t>
            </a:r>
            <a:br>
              <a:rPr lang="ru-RU" sz="3200" b="1" dirty="0" smtClean="0">
                <a:solidFill>
                  <a:schemeClr val="accent1"/>
                </a:solidFill>
              </a:rPr>
            </a:br>
            <a:r>
              <a:rPr lang="ru-RU" sz="3200" b="1" dirty="0" smtClean="0">
                <a:solidFill>
                  <a:schemeClr val="accent1"/>
                </a:solidFill>
              </a:rPr>
              <a:t>от 21.01.2016 № Д28и-91</a:t>
            </a:r>
            <a:endParaRPr lang="ru-RU" sz="3200" dirty="0">
              <a:solidFill>
                <a:schemeClr val="accent1"/>
              </a:solidFill>
            </a:endParaRPr>
          </a:p>
        </p:txBody>
      </p:sp>
      <p:sp>
        <p:nvSpPr>
          <p:cNvPr id="3" name="Содержимое 2"/>
          <p:cNvSpPr>
            <a:spLocks noGrp="1"/>
          </p:cNvSpPr>
          <p:nvPr>
            <p:ph idx="1"/>
          </p:nvPr>
        </p:nvSpPr>
        <p:spPr>
          <a:xfrm>
            <a:off x="539552" y="1124744"/>
            <a:ext cx="8363272" cy="5472608"/>
          </a:xfrm>
        </p:spPr>
        <p:txBody>
          <a:bodyPr/>
          <a:lstStyle/>
          <a:p>
            <a:pPr marL="0" indent="446088" algn="just">
              <a:buNone/>
            </a:pPr>
            <a:r>
              <a:rPr lang="ru-RU" sz="2000" b="1" dirty="0" smtClean="0">
                <a:solidFill>
                  <a:schemeClr val="accent1"/>
                </a:solidFill>
              </a:rPr>
              <a:t>Пунктом 1 части 1 статьи 93</a:t>
            </a:r>
            <a:r>
              <a:rPr lang="ru-RU" sz="2000" dirty="0" smtClean="0"/>
              <a:t> Закона № 44-ФЗ установлено, что закупка у единственного поставщика (подрядчика, исполнителя) может осуществляться заказчиком в случае осуществления закупки товара, работы или услуги, которые </a:t>
            </a:r>
            <a:r>
              <a:rPr lang="ru-RU" sz="2000" b="1" dirty="0" smtClean="0">
                <a:solidFill>
                  <a:schemeClr val="accent1"/>
                </a:solidFill>
              </a:rPr>
              <a:t>относятся к сфере деятельности субъектов естественных монополий</a:t>
            </a:r>
            <a:r>
              <a:rPr lang="ru-RU" sz="2000" dirty="0" smtClean="0"/>
              <a:t> в соответствии с Федеральным законом </a:t>
            </a:r>
            <a:br>
              <a:rPr lang="ru-RU" sz="2000" dirty="0" smtClean="0"/>
            </a:br>
            <a:r>
              <a:rPr lang="ru-RU" sz="2000" dirty="0" smtClean="0"/>
              <a:t>от 17 августа 1995 г. № 147-ФЗ «О естественных монополиях».</a:t>
            </a:r>
          </a:p>
          <a:p>
            <a:pPr marL="0" indent="446088" algn="just">
              <a:buNone/>
            </a:pPr>
            <a:r>
              <a:rPr lang="ru-RU" sz="2000" dirty="0" smtClean="0"/>
              <a:t>В то же время </a:t>
            </a:r>
            <a:r>
              <a:rPr lang="ru-RU" sz="2000" b="1" dirty="0" smtClean="0">
                <a:solidFill>
                  <a:schemeClr val="accent1"/>
                </a:solidFill>
              </a:rPr>
              <a:t>любые заказчики </a:t>
            </a:r>
            <a:r>
              <a:rPr lang="ru-RU" sz="2000" dirty="0" smtClean="0"/>
              <a:t>могут также осуществлять закупки у единственного поставщика (подрядчика, исполнителя) в соответствии с нормами, предусмотренными </a:t>
            </a:r>
            <a:r>
              <a:rPr lang="ru-RU" sz="2000" b="1" dirty="0" smtClean="0">
                <a:solidFill>
                  <a:schemeClr val="accent1"/>
                </a:solidFill>
              </a:rPr>
              <a:t>пунктом 4 части 1 статьи 93 </a:t>
            </a:r>
            <a:r>
              <a:rPr lang="ru-RU" sz="2000" dirty="0" smtClean="0"/>
              <a:t>Закона </a:t>
            </a:r>
            <a:br>
              <a:rPr lang="ru-RU" sz="2000" dirty="0" smtClean="0"/>
            </a:br>
            <a:r>
              <a:rPr lang="ru-RU" sz="2000" dirty="0" smtClean="0"/>
              <a:t>№ 44-ФЗ.</a:t>
            </a:r>
          </a:p>
          <a:p>
            <a:pPr marL="0" indent="446088" algn="just">
              <a:buNone/>
            </a:pPr>
            <a:r>
              <a:rPr lang="ru-RU" sz="2000" dirty="0" smtClean="0"/>
              <a:t>Таким образом, заказчик </a:t>
            </a:r>
            <a:r>
              <a:rPr lang="ru-RU" sz="2000" b="1" dirty="0" smtClean="0">
                <a:solidFill>
                  <a:schemeClr val="accent1"/>
                </a:solidFill>
              </a:rPr>
              <a:t>вправе</a:t>
            </a:r>
            <a:r>
              <a:rPr lang="ru-RU" sz="2000" dirty="0" smtClean="0"/>
              <a:t> заключить контракт с единственным поставщиком (подрядчиком, исполнителем) в случае осуществления закупки товара, работы или услуги, которые относятся к сфере деятельности субъектов естественных монополий в соответствии с законодательством Российской Федерации в соответствии с </a:t>
            </a:r>
            <a:r>
              <a:rPr lang="ru-RU" sz="2000" b="1" dirty="0" smtClean="0">
                <a:solidFill>
                  <a:schemeClr val="accent1"/>
                </a:solidFill>
              </a:rPr>
              <a:t>пунктом 4 части 1 статьи 93 </a:t>
            </a:r>
            <a:r>
              <a:rPr lang="ru-RU" sz="2000" dirty="0" smtClean="0"/>
              <a:t>Закона № 44-ФЗ.</a:t>
            </a:r>
          </a:p>
          <a:p>
            <a:pPr>
              <a:buNone/>
            </a:pPr>
            <a:endParaRPr lang="ru-RU" sz="2000" dirty="0"/>
          </a:p>
        </p:txBody>
      </p:sp>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35</a:t>
            </a:fld>
            <a:endParaRPr lang="ru-RU"/>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764704"/>
          </a:xfrm>
        </p:spPr>
        <p:txBody>
          <a:bodyPr/>
          <a:lstStyle/>
          <a:p>
            <a:r>
              <a:rPr lang="ru-RU" sz="2800" b="1" dirty="0" smtClean="0">
                <a:solidFill>
                  <a:schemeClr val="accent1"/>
                </a:solidFill>
              </a:rPr>
              <a:t>Письмо Минэкономразвития России </a:t>
            </a:r>
            <a:br>
              <a:rPr lang="ru-RU" sz="2800" b="1" dirty="0" smtClean="0">
                <a:solidFill>
                  <a:schemeClr val="accent1"/>
                </a:solidFill>
              </a:rPr>
            </a:br>
            <a:r>
              <a:rPr lang="ru-RU" sz="2800" b="1" dirty="0" smtClean="0">
                <a:solidFill>
                  <a:schemeClr val="accent1"/>
                </a:solidFill>
              </a:rPr>
              <a:t>от 15.01.2016 № Д28и-8</a:t>
            </a:r>
            <a:endParaRPr lang="ru-RU" sz="2800" b="1" dirty="0">
              <a:solidFill>
                <a:schemeClr val="accent1"/>
              </a:solidFill>
            </a:endParaRPr>
          </a:p>
        </p:txBody>
      </p:sp>
      <p:sp>
        <p:nvSpPr>
          <p:cNvPr id="3" name="Содержимое 2"/>
          <p:cNvSpPr>
            <a:spLocks noGrp="1"/>
          </p:cNvSpPr>
          <p:nvPr>
            <p:ph idx="1"/>
          </p:nvPr>
        </p:nvSpPr>
        <p:spPr>
          <a:xfrm>
            <a:off x="457200" y="836712"/>
            <a:ext cx="8507288" cy="5832648"/>
          </a:xfrm>
        </p:spPr>
        <p:txBody>
          <a:bodyPr/>
          <a:lstStyle/>
          <a:p>
            <a:pPr marL="0" indent="446088" algn="just">
              <a:buNone/>
            </a:pPr>
            <a:r>
              <a:rPr lang="ru-RU" sz="1500" dirty="0" smtClean="0"/>
              <a:t>Согласно части 10 статьи 31 Закона № 44-ФЗ (в ред. Федерального закона от 29.12.2015 </a:t>
            </a:r>
            <a:br>
              <a:rPr lang="ru-RU" sz="1500" dirty="0" smtClean="0"/>
            </a:br>
            <a:r>
              <a:rPr lang="ru-RU" sz="1500" dirty="0" smtClean="0"/>
              <a:t>№ 390-ФЗ) при осуществлении закупок лекарственных препаратов, которые включены в перечень жизненно необходимых и важнейших лекарственных препаратов (ЖНВЛП), в дополнение к основанию, предусмотренному частью 9 статьи 31 Закона № 44-ФЗ, отстранение участника закупки от участия в определении поставщика (подрядчика, исполнителя) или отказ от заключения контракта с победителем определения поставщика (подрядчика, исполнителя) осуществляется в любой момент до заключения контракта, если заказчик или комиссия по осуществлению закупок обнаружит, что предлагаемая таким участником закупки цена закупаемых лекарственных препаратов (в случае, если участник закупки является производителем таких лекарственных препаратов или если при осуществлении закупок для обеспечения федеральных нужд начальная (максимальная) цена контракта (НМЦК) превышает десять миллионов рублей, а при осуществлении закупок для обеспечения нужд субъекта Российской Федерации, муниципальных нужд НМЦК превышает размер, который установлен высшим исполнительным органом государственной власти субъекта Российской Федерации </a:t>
            </a:r>
            <a:r>
              <a:rPr lang="ru-RU" sz="1500" b="1" dirty="0" smtClean="0">
                <a:solidFill>
                  <a:schemeClr val="accent1"/>
                </a:solidFill>
              </a:rPr>
              <a:t>(постановление Правительства ЯО от 03.02.16 № 90-п – 10 млн. рублей) </a:t>
            </a:r>
            <a:r>
              <a:rPr lang="ru-RU" sz="1500" dirty="0" smtClean="0"/>
              <a:t>превышает их предельную отпускную цену, указанную в государственном реестре предельных отпускных цен производителей на лекарственные препараты, включенные в перечень ЖНВЛП, и от снижения предлагаемой цены при заключении контракта участник закупки отказывается.</a:t>
            </a:r>
          </a:p>
          <a:p>
            <a:pPr marL="0" indent="446088" algn="just">
              <a:buNone/>
            </a:pPr>
            <a:r>
              <a:rPr lang="ru-RU" sz="1500" dirty="0" smtClean="0"/>
              <a:t>Таким образом, если НМЦК на поставку лекарственных препаратов, включенных в перечень ЖНВЛП, для обеспечения нужд субъекта Российской Федерации не превышает размер, установленный высшим исполнительным органом государственной власти субъекта Российской Федерации, </a:t>
            </a:r>
            <a:r>
              <a:rPr lang="ru-RU" sz="1500" b="1" dirty="0" smtClean="0">
                <a:solidFill>
                  <a:schemeClr val="accent1"/>
                </a:solidFill>
              </a:rPr>
              <a:t>заказчик вправе </a:t>
            </a:r>
            <a:r>
              <a:rPr lang="ru-RU" sz="1500" dirty="0" smtClean="0"/>
              <a:t>заключить такой контракт по цене (за единицу продукции), предложенной участником закупки, </a:t>
            </a:r>
            <a:r>
              <a:rPr lang="ru-RU" sz="1500" b="1" dirty="0" smtClean="0">
                <a:solidFill>
                  <a:schemeClr val="accent1"/>
                </a:solidFill>
              </a:rPr>
              <a:t>которая может превышать зарегистрированную предельную отпускную цену производителя на сумму НДС и величину предельной оптовой надбавки.</a:t>
            </a:r>
            <a:endParaRPr lang="ru-RU" sz="1500" dirty="0">
              <a:solidFill>
                <a:schemeClr val="accent1"/>
              </a:solidFill>
            </a:endParaRPr>
          </a:p>
        </p:txBody>
      </p:sp>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36</a:t>
            </a:fld>
            <a:endParaRPr lang="ru-RU"/>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850106"/>
          </a:xfrm>
        </p:spPr>
        <p:txBody>
          <a:bodyPr/>
          <a:lstStyle/>
          <a:p>
            <a:r>
              <a:rPr lang="ru-RU" sz="3200" b="1" dirty="0" smtClean="0">
                <a:solidFill>
                  <a:schemeClr val="accent1"/>
                </a:solidFill>
              </a:rPr>
              <a:t>Письмо Минэкономразвития России </a:t>
            </a:r>
            <a:br>
              <a:rPr lang="ru-RU" sz="3200" b="1" dirty="0" smtClean="0">
                <a:solidFill>
                  <a:schemeClr val="accent1"/>
                </a:solidFill>
              </a:rPr>
            </a:br>
            <a:r>
              <a:rPr lang="ru-RU" sz="3200" b="1" dirty="0" smtClean="0">
                <a:solidFill>
                  <a:schemeClr val="accent1"/>
                </a:solidFill>
              </a:rPr>
              <a:t>от 30.12.2015 № Д28и-3848</a:t>
            </a:r>
            <a:endParaRPr lang="ru-RU" sz="3200" b="1" dirty="0">
              <a:solidFill>
                <a:schemeClr val="accent1"/>
              </a:solidFill>
            </a:endParaRPr>
          </a:p>
        </p:txBody>
      </p:sp>
      <p:sp>
        <p:nvSpPr>
          <p:cNvPr id="3" name="Содержимое 2"/>
          <p:cNvSpPr>
            <a:spLocks noGrp="1"/>
          </p:cNvSpPr>
          <p:nvPr>
            <p:ph idx="1"/>
          </p:nvPr>
        </p:nvSpPr>
        <p:spPr>
          <a:xfrm>
            <a:off x="457200" y="1052736"/>
            <a:ext cx="8363272" cy="5400600"/>
          </a:xfrm>
        </p:spPr>
        <p:txBody>
          <a:bodyPr/>
          <a:lstStyle/>
          <a:p>
            <a:pPr marL="0" indent="446088" algn="just">
              <a:buNone/>
            </a:pPr>
            <a:r>
              <a:rPr lang="ru-RU" sz="1700" dirty="0" smtClean="0"/>
              <a:t>Пунктом 1 части 1 статьи 93 Закона № 44-ФЗ установлено, что закупка у единственного поставщика (подрядчика, исполнителя) может осуществляться заказчиком в случае осуществления закупки товара, работы или услуги, которые </a:t>
            </a:r>
            <a:r>
              <a:rPr lang="ru-RU" sz="1700" b="1" dirty="0" smtClean="0">
                <a:solidFill>
                  <a:schemeClr val="accent1"/>
                </a:solidFill>
              </a:rPr>
              <a:t>относятся к сфере деятельности субъектов естественных монополий </a:t>
            </a:r>
            <a:r>
              <a:rPr lang="ru-RU" sz="1700" dirty="0" smtClean="0"/>
              <a:t>в соответствии с Федеральным законом от 17 августа 1995 г. № 147-ФЗ «О естественных монополиях».</a:t>
            </a:r>
          </a:p>
          <a:p>
            <a:pPr marL="0" indent="446088" algn="just">
              <a:buNone/>
            </a:pPr>
            <a:r>
              <a:rPr lang="ru-RU" sz="1700" dirty="0" smtClean="0"/>
              <a:t>В соответствии с частью 1 статьи 4 Закона № 147-ФЗ к сфере деятельности субъектов естественных монополий относятся </a:t>
            </a:r>
            <a:r>
              <a:rPr lang="ru-RU" sz="1700" b="1" dirty="0" smtClean="0">
                <a:solidFill>
                  <a:schemeClr val="accent1"/>
                </a:solidFill>
              </a:rPr>
              <a:t>услуги общедоступной электросвязи.</a:t>
            </a:r>
          </a:p>
          <a:p>
            <a:pPr marL="0" indent="446088" algn="just">
              <a:buNone/>
            </a:pPr>
            <a:r>
              <a:rPr lang="ru-RU" sz="1700" dirty="0" smtClean="0"/>
              <a:t>При этом постановлением Правительства Российской Федерации от 24 октября 2005 г. № 637 утвержден Перечень услуг общедоступной электросвязи и общедоступной почтовой связи, согласно которому к сфере деятельности субъектов естественных монополий относятся, в частности, услуги по предоставлению </a:t>
            </a:r>
            <a:r>
              <a:rPr lang="ru-RU" sz="1700" b="1" dirty="0" smtClean="0">
                <a:solidFill>
                  <a:schemeClr val="accent1"/>
                </a:solidFill>
              </a:rPr>
              <a:t>междугородного, местного и внутризонового телефонного соединения</a:t>
            </a:r>
            <a:r>
              <a:rPr lang="ru-RU" sz="1700" dirty="0" smtClean="0"/>
              <a:t> абоненту (пользователю) сети фиксированной телефонной связи для передачи голосовой информации, факсимильных сообщений и данных.</a:t>
            </a:r>
          </a:p>
          <a:p>
            <a:pPr marL="0" indent="446088" algn="just">
              <a:buNone/>
            </a:pPr>
            <a:r>
              <a:rPr lang="ru-RU" sz="1700" dirty="0" smtClean="0"/>
              <a:t>Таким образом, заказчик </a:t>
            </a:r>
            <a:r>
              <a:rPr lang="ru-RU" sz="1700" b="1" dirty="0" smtClean="0">
                <a:solidFill>
                  <a:schemeClr val="accent1"/>
                </a:solidFill>
              </a:rPr>
              <a:t>вправе заключить контракт </a:t>
            </a:r>
            <a:r>
              <a:rPr lang="ru-RU" sz="1700" dirty="0" smtClean="0"/>
              <a:t>по предоставлению междугородного, местного и внутризонового телефонного соединения абоненту (пользователю) сети фиксированной телефонной связи для передачи голосовой информации, факсимильных сообщений и данных в соответствии с пунктом 1 части 1 статьи 93 Закона № 44-ФЗ </a:t>
            </a:r>
            <a:r>
              <a:rPr lang="ru-RU" sz="1700" b="1" dirty="0" smtClean="0">
                <a:solidFill>
                  <a:schemeClr val="accent1"/>
                </a:solidFill>
              </a:rPr>
              <a:t>независимо от того, включен поставщик в реестр субъектов естественных монополий или нет.</a:t>
            </a:r>
          </a:p>
        </p:txBody>
      </p:sp>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37</a:t>
            </a:fld>
            <a:endParaRPr lang="ru-RU"/>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936104"/>
          </a:xfrm>
        </p:spPr>
        <p:txBody>
          <a:bodyPr/>
          <a:lstStyle/>
          <a:p>
            <a:r>
              <a:rPr lang="ru-RU" sz="3200" b="1" dirty="0" smtClean="0">
                <a:solidFill>
                  <a:schemeClr val="accent1"/>
                </a:solidFill>
              </a:rPr>
              <a:t>Письмо Минэкономразвития России </a:t>
            </a:r>
            <a:br>
              <a:rPr lang="ru-RU" sz="3200" b="1" dirty="0" smtClean="0">
                <a:solidFill>
                  <a:schemeClr val="accent1"/>
                </a:solidFill>
              </a:rPr>
            </a:br>
            <a:r>
              <a:rPr lang="ru-RU" sz="3200" b="1" dirty="0" smtClean="0">
                <a:solidFill>
                  <a:schemeClr val="accent1"/>
                </a:solidFill>
              </a:rPr>
              <a:t>от 28.12.2015 № Д28и-3749</a:t>
            </a:r>
            <a:endParaRPr lang="ru-RU" sz="3200" b="1" dirty="0">
              <a:solidFill>
                <a:schemeClr val="accent1"/>
              </a:solidFill>
            </a:endParaRPr>
          </a:p>
        </p:txBody>
      </p:sp>
      <p:sp>
        <p:nvSpPr>
          <p:cNvPr id="3" name="Содержимое 2"/>
          <p:cNvSpPr>
            <a:spLocks noGrp="1"/>
          </p:cNvSpPr>
          <p:nvPr>
            <p:ph idx="1"/>
          </p:nvPr>
        </p:nvSpPr>
        <p:spPr>
          <a:xfrm>
            <a:off x="457200" y="1268760"/>
            <a:ext cx="8507288" cy="5184576"/>
          </a:xfrm>
        </p:spPr>
        <p:txBody>
          <a:bodyPr/>
          <a:lstStyle/>
          <a:p>
            <a:pPr marL="0" indent="446088" algn="just">
              <a:buNone/>
            </a:pPr>
            <a:r>
              <a:rPr lang="ru-RU" sz="1800" dirty="0" smtClean="0"/>
              <a:t>Согласно подпункту "б" пункта 1 части 1 статьи 95 Закона № 44-ФЗ изменение существенных условий контракта при его исполнении допускается в случае, если по предложению заказчика </a:t>
            </a:r>
            <a:r>
              <a:rPr lang="ru-RU" sz="1800" b="1" dirty="0" smtClean="0">
                <a:solidFill>
                  <a:schemeClr val="accent1"/>
                </a:solidFill>
              </a:rPr>
              <a:t>увеличиваются</a:t>
            </a:r>
            <a:r>
              <a:rPr lang="ru-RU" sz="1800" dirty="0" smtClean="0">
                <a:solidFill>
                  <a:schemeClr val="accent1"/>
                </a:solidFill>
              </a:rPr>
              <a:t> </a:t>
            </a:r>
            <a:r>
              <a:rPr lang="ru-RU" sz="1800" b="1" dirty="0" smtClean="0">
                <a:solidFill>
                  <a:schemeClr val="accent1"/>
                </a:solidFill>
              </a:rPr>
              <a:t>или уменьшаются</a:t>
            </a:r>
            <a:r>
              <a:rPr lang="ru-RU" sz="1800" dirty="0" smtClean="0">
                <a:solidFill>
                  <a:schemeClr val="accent1"/>
                </a:solidFill>
              </a:rPr>
              <a:t> </a:t>
            </a:r>
            <a:r>
              <a:rPr lang="ru-RU" sz="1800" dirty="0" smtClean="0"/>
              <a:t>предусмотренные контрактом количество товара, объем работы или услуги не более чем на десять процентов. </a:t>
            </a:r>
          </a:p>
          <a:p>
            <a:pPr marL="0" indent="446088" algn="just">
              <a:buNone/>
            </a:pPr>
            <a:r>
              <a:rPr lang="ru-RU" sz="1800" dirty="0" smtClean="0"/>
              <a:t>В случае необходимости </a:t>
            </a:r>
            <a:r>
              <a:rPr lang="ru-RU" sz="1800" b="1" dirty="0" smtClean="0">
                <a:solidFill>
                  <a:schemeClr val="accent1"/>
                </a:solidFill>
              </a:rPr>
              <a:t>увеличения или уменьшения</a:t>
            </a:r>
            <a:r>
              <a:rPr lang="ru-RU" sz="1800" dirty="0" smtClean="0">
                <a:solidFill>
                  <a:schemeClr val="accent1"/>
                </a:solidFill>
              </a:rPr>
              <a:t> </a:t>
            </a:r>
            <a:r>
              <a:rPr lang="ru-RU" sz="1800" dirty="0" smtClean="0"/>
              <a:t>заказчиком предусмотренного контрактом </a:t>
            </a:r>
            <a:r>
              <a:rPr lang="ru-RU" sz="1800" b="1" dirty="0" smtClean="0">
                <a:solidFill>
                  <a:schemeClr val="accent1"/>
                </a:solidFill>
              </a:rPr>
              <a:t>объема работ</a:t>
            </a:r>
            <a:r>
              <a:rPr lang="ru-RU" sz="1800" dirty="0" smtClean="0">
                <a:solidFill>
                  <a:schemeClr val="accent1"/>
                </a:solidFill>
              </a:rPr>
              <a:t> </a:t>
            </a:r>
            <a:r>
              <a:rPr lang="ru-RU" sz="1800" dirty="0" smtClean="0"/>
              <a:t>(если такая возможность была установлена документацией о закупке) при исполнении контракта </a:t>
            </a:r>
            <a:r>
              <a:rPr lang="ru-RU" sz="1800" b="1" dirty="0" smtClean="0">
                <a:solidFill>
                  <a:schemeClr val="accent1"/>
                </a:solidFill>
              </a:rPr>
              <a:t>можно увеличить или уменьшить объем работ по определенным позициям локального сметного расчета</a:t>
            </a:r>
            <a:r>
              <a:rPr lang="ru-RU" sz="1800" dirty="0" smtClean="0">
                <a:solidFill>
                  <a:schemeClr val="accent1"/>
                </a:solidFill>
              </a:rPr>
              <a:t> </a:t>
            </a:r>
            <a:r>
              <a:rPr lang="ru-RU" sz="1800" dirty="0" smtClean="0"/>
              <a:t>не более чем на десять процентов исходя из установленной в контракте цены единицы объема работы. При этом общая стоимость сметного расчета должна быть изменена пропорционально дополнительному объему работы, но не более чем на десять процентов.</a:t>
            </a:r>
          </a:p>
          <a:p>
            <a:pPr marL="0" indent="446088" algn="just">
              <a:buNone/>
            </a:pPr>
            <a:r>
              <a:rPr lang="ru-RU" sz="1800" dirty="0" smtClean="0"/>
              <a:t>В случае возникновения необходимости в видах работ, </a:t>
            </a:r>
            <a:r>
              <a:rPr lang="ru-RU" sz="1800" b="1" dirty="0" smtClean="0">
                <a:solidFill>
                  <a:schemeClr val="accent1"/>
                </a:solidFill>
              </a:rPr>
              <a:t>не предусмотренных контрактом, </a:t>
            </a:r>
            <a:r>
              <a:rPr lang="ru-RU" sz="1800" dirty="0" smtClean="0"/>
              <a:t>такую закупку следует осуществить конкурентными способами определения поставщика (подрядчика, исполнителя), установленными Законом № 44-ФЗ. </a:t>
            </a:r>
          </a:p>
          <a:p>
            <a:endParaRPr lang="ru-RU" sz="1600" dirty="0"/>
          </a:p>
        </p:txBody>
      </p:sp>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38</a:t>
            </a:fld>
            <a:endParaRPr lang="ru-RU"/>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lstStyle/>
          <a:p>
            <a:r>
              <a:rPr lang="ru-RU" sz="3200" b="1" dirty="0" smtClean="0">
                <a:solidFill>
                  <a:schemeClr val="accent1"/>
                </a:solidFill>
              </a:rPr>
              <a:t>Письмо Минэкономразвития России </a:t>
            </a:r>
            <a:br>
              <a:rPr lang="ru-RU" sz="3200" b="1" dirty="0" smtClean="0">
                <a:solidFill>
                  <a:schemeClr val="accent1"/>
                </a:solidFill>
              </a:rPr>
            </a:br>
            <a:r>
              <a:rPr lang="ru-RU" sz="3200" b="1" dirty="0" smtClean="0">
                <a:solidFill>
                  <a:schemeClr val="accent1"/>
                </a:solidFill>
              </a:rPr>
              <a:t>от 28.12.2015 № Д28и-3730</a:t>
            </a:r>
            <a:endParaRPr lang="ru-RU" sz="3200" dirty="0">
              <a:solidFill>
                <a:schemeClr val="accent1"/>
              </a:solidFill>
            </a:endParaRPr>
          </a:p>
        </p:txBody>
      </p:sp>
      <p:sp>
        <p:nvSpPr>
          <p:cNvPr id="3" name="Содержимое 2"/>
          <p:cNvSpPr>
            <a:spLocks noGrp="1"/>
          </p:cNvSpPr>
          <p:nvPr>
            <p:ph idx="1"/>
          </p:nvPr>
        </p:nvSpPr>
        <p:spPr>
          <a:xfrm>
            <a:off x="323528" y="1124744"/>
            <a:ext cx="8568952" cy="5328592"/>
          </a:xfrm>
        </p:spPr>
        <p:txBody>
          <a:bodyPr/>
          <a:lstStyle/>
          <a:p>
            <a:pPr marL="0" indent="446088" algn="just">
              <a:buNone/>
            </a:pPr>
            <a:r>
              <a:rPr lang="ru-RU" sz="1500" b="1" dirty="0" smtClean="0">
                <a:solidFill>
                  <a:schemeClr val="accent1"/>
                </a:solidFill>
              </a:rPr>
              <a:t>Страной происхождения товаров </a:t>
            </a:r>
            <a:r>
              <a:rPr lang="ru-RU" sz="1500" dirty="0" smtClean="0"/>
              <a:t>согласно Таможенному кодексу Таможенного союза считается страна, в которой товары </a:t>
            </a:r>
            <a:r>
              <a:rPr lang="ru-RU" sz="1500" b="1" dirty="0" smtClean="0">
                <a:solidFill>
                  <a:schemeClr val="accent1"/>
                </a:solidFill>
              </a:rPr>
              <a:t>были полностью произведены или подвергнуты достаточной обработке (переработке)</a:t>
            </a:r>
            <a:r>
              <a:rPr lang="ru-RU" sz="1500" dirty="0" smtClean="0"/>
              <a:t> в соответствии с критериями, установленными таможенным законодательством Таможенного союза. </a:t>
            </a:r>
          </a:p>
          <a:p>
            <a:pPr marL="0" indent="446088" algn="just">
              <a:buNone/>
            </a:pPr>
            <a:r>
              <a:rPr lang="ru-RU" sz="1500" dirty="0" smtClean="0"/>
              <a:t>Определение страны происхождения товаров, происходящих из государств, не являющихся членами Таможенного союза, при их ввозе в Российскую Федерацию осуществляется в соответствии с Соглашением между Правительством Российской Федерации, Правительством Республики Беларусь и Правительством Республики Казахстан от 25 января 2008 г. «О единых правилах определения страны происхождения товаров» (далее - Соглашение о единых правилах определения страны происхождения товаров от 25 января 2008 г.), а в отношении товаров, происходящих из развивающихся и наименее развитых стран, - с Соглашением о правилах определения происхождения товаров из развивающихся и наименее развитых стран от 12 декабря 2008 г. и главой 7 ТК ТС.</a:t>
            </a:r>
          </a:p>
          <a:p>
            <a:pPr marL="0" indent="446088" algn="just">
              <a:buNone/>
            </a:pPr>
            <a:r>
              <a:rPr lang="ru-RU" sz="1500" dirty="0" smtClean="0"/>
              <a:t>При этом необходимо использовать </a:t>
            </a:r>
            <a:r>
              <a:rPr lang="ru-RU" sz="1500" b="1" dirty="0" smtClean="0">
                <a:solidFill>
                  <a:schemeClr val="accent1"/>
                </a:solidFill>
              </a:rPr>
              <a:t>Общероссийский классификатор стран мира </a:t>
            </a:r>
            <a:r>
              <a:rPr lang="ru-RU" sz="1500" dirty="0" smtClean="0"/>
              <a:t>(ОКСМ), утвержденный постановлением Госстандарта России от 14 декабря 2001 г. № 529-ст «О принятии и введении в действие Общероссийского классификатора стран мира», </a:t>
            </a:r>
            <a:r>
              <a:rPr lang="ru-RU" sz="1500" b="1" dirty="0" smtClean="0">
                <a:solidFill>
                  <a:schemeClr val="accent1"/>
                </a:solidFill>
              </a:rPr>
              <a:t>так как если название страны приведено в заявке произвольно, то это может ввести комиссию в заблуждение, повлечь включение в контракт недостоверных сведений.</a:t>
            </a:r>
          </a:p>
          <a:p>
            <a:pPr marL="0" indent="446088" algn="just">
              <a:buNone/>
            </a:pPr>
            <a:r>
              <a:rPr lang="ru-RU" sz="1500" dirty="0" smtClean="0"/>
              <a:t>В силу подпункта "б" пункта 1 части 3 статьи 66 Закона № 44-ФЗ при заключении контракта на поставку товара первая часть заявки на участие в электронном аукционе должна содержать в том числе наименование страны происхождения товара, то есть Законом № 44-ФЗ императивно установлено требование к указанию в первой части заявки на участие в электронном аукционе </a:t>
            </a:r>
            <a:r>
              <a:rPr lang="ru-RU" sz="1500" b="1" dirty="0" smtClean="0">
                <a:solidFill>
                  <a:schemeClr val="accent1"/>
                </a:solidFill>
              </a:rPr>
              <a:t>только одной страны происхождения товара</a:t>
            </a:r>
            <a:r>
              <a:rPr lang="ru-RU" sz="1500" dirty="0" smtClean="0">
                <a:solidFill>
                  <a:schemeClr val="accent1"/>
                </a:solidFill>
              </a:rPr>
              <a:t> </a:t>
            </a:r>
            <a:r>
              <a:rPr lang="ru-RU" sz="1500" dirty="0" smtClean="0"/>
              <a:t>в отношении конкретного товара.</a:t>
            </a:r>
          </a:p>
        </p:txBody>
      </p:sp>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39</a:t>
            </a:fld>
            <a:endParaRPr lang="ru-R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Безымянный.png"/>
          <p:cNvPicPr>
            <a:picLocks noGrp="1" noChangeAspect="1"/>
          </p:cNvPicPr>
          <p:nvPr>
            <p:ph idx="1"/>
          </p:nvPr>
        </p:nvPicPr>
        <p:blipFill>
          <a:blip r:embed="rId2" cstate="print"/>
          <a:stretch>
            <a:fillRect/>
          </a:stretch>
        </p:blipFill>
        <p:spPr>
          <a:xfrm>
            <a:off x="251520" y="0"/>
            <a:ext cx="8712968" cy="5904656"/>
          </a:xfrm>
        </p:spPr>
      </p:pic>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4</a:t>
            </a:fld>
            <a:endParaRPr lang="ru-RU"/>
          </a:p>
        </p:txBody>
      </p:sp>
      <p:sp>
        <p:nvSpPr>
          <p:cNvPr id="6" name="TextBox 5"/>
          <p:cNvSpPr txBox="1"/>
          <p:nvPr/>
        </p:nvSpPr>
        <p:spPr>
          <a:xfrm>
            <a:off x="539552" y="5949280"/>
            <a:ext cx="8208912" cy="523220"/>
          </a:xfrm>
          <a:prstGeom prst="rect">
            <a:avLst/>
          </a:prstGeom>
          <a:noFill/>
        </p:spPr>
        <p:txBody>
          <a:bodyPr wrap="square" rtlCol="0">
            <a:spAutoFit/>
          </a:bodyPr>
          <a:lstStyle/>
          <a:p>
            <a:pPr algn="ctr"/>
            <a:r>
              <a:rPr lang="ru-RU" sz="1400" b="1" dirty="0" smtClean="0">
                <a:solidFill>
                  <a:schemeClr val="accent1"/>
                </a:solidFill>
              </a:rPr>
              <a:t>Прилагается к плану закупок. В случае внесения изменений в план закупок изменения вносятся в соответствующие формы обоснований закупок.</a:t>
            </a:r>
            <a:endParaRPr lang="ru-RU" sz="1400" b="1" dirty="0">
              <a:solidFill>
                <a:schemeClr val="accent1"/>
              </a:solidFill>
            </a:endParaRPr>
          </a:p>
        </p:txBody>
      </p:sp>
    </p:spTree>
    <p:extLst>
      <p:ext uri="{BB962C8B-B14F-4D97-AF65-F5344CB8AC3E}">
        <p14:creationId xmlns="" xmlns:p14="http://schemas.microsoft.com/office/powerpoint/2010/main" val="37013900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864096"/>
          </a:xfrm>
        </p:spPr>
        <p:txBody>
          <a:bodyPr/>
          <a:lstStyle/>
          <a:p>
            <a:r>
              <a:rPr lang="ru-RU" sz="3200" b="1" dirty="0" smtClean="0">
                <a:solidFill>
                  <a:schemeClr val="accent1"/>
                </a:solidFill>
              </a:rPr>
              <a:t>Письмо Минэкономразвития России </a:t>
            </a:r>
            <a:br>
              <a:rPr lang="ru-RU" sz="3200" b="1" dirty="0" smtClean="0">
                <a:solidFill>
                  <a:schemeClr val="accent1"/>
                </a:solidFill>
              </a:rPr>
            </a:br>
            <a:r>
              <a:rPr lang="ru-RU" sz="3200" b="1" dirty="0" smtClean="0">
                <a:solidFill>
                  <a:schemeClr val="accent1"/>
                </a:solidFill>
              </a:rPr>
              <a:t>от 25.12.2015 № Д28и-3776</a:t>
            </a:r>
            <a:endParaRPr lang="ru-RU" sz="3200" dirty="0">
              <a:solidFill>
                <a:schemeClr val="accent1"/>
              </a:solidFill>
            </a:endParaRPr>
          </a:p>
        </p:txBody>
      </p:sp>
      <p:sp>
        <p:nvSpPr>
          <p:cNvPr id="3" name="Содержимое 2"/>
          <p:cNvSpPr>
            <a:spLocks noGrp="1"/>
          </p:cNvSpPr>
          <p:nvPr>
            <p:ph idx="1"/>
          </p:nvPr>
        </p:nvSpPr>
        <p:spPr>
          <a:xfrm>
            <a:off x="467544" y="1484784"/>
            <a:ext cx="8229600" cy="5112568"/>
          </a:xfrm>
        </p:spPr>
        <p:txBody>
          <a:bodyPr/>
          <a:lstStyle/>
          <a:p>
            <a:pPr marL="0" indent="446088" algn="just">
              <a:buNone/>
            </a:pPr>
            <a:r>
              <a:rPr lang="ru-RU" sz="1900" dirty="0" smtClean="0"/>
              <a:t>Закупка услуг кредитных учреждений </a:t>
            </a:r>
            <a:r>
              <a:rPr lang="ru-RU" sz="1900" b="1" dirty="0" smtClean="0">
                <a:solidFill>
                  <a:schemeClr val="accent1"/>
                </a:solidFill>
              </a:rPr>
              <a:t>по перечислению заработной платы</a:t>
            </a:r>
            <a:r>
              <a:rPr lang="ru-RU" sz="1900" dirty="0" smtClean="0">
                <a:solidFill>
                  <a:schemeClr val="accent1"/>
                </a:solidFill>
              </a:rPr>
              <a:t> </a:t>
            </a:r>
            <a:r>
              <a:rPr lang="ru-RU" sz="1900" dirty="0" smtClean="0"/>
              <a:t>граждан должна проводиться заказчиком посредством проведения электронного аукциона в соответствии с положениями Закона № 44-ФЗ.</a:t>
            </a:r>
          </a:p>
          <a:p>
            <a:pPr marL="0" indent="446088" algn="just">
              <a:buNone/>
            </a:pPr>
            <a:r>
              <a:rPr lang="ru-RU" sz="1900" dirty="0" smtClean="0"/>
              <a:t>В соответствии с положением статьи 527 ГК РФ государственный или муниципальный контракт заключается на основе заказа, размещаемого за счет бюджетных средств, в порядке, предусмотренном Законом № 44-ФЗ.</a:t>
            </a:r>
          </a:p>
          <a:p>
            <a:pPr marL="0" indent="446088" algn="just">
              <a:buNone/>
            </a:pPr>
            <a:r>
              <a:rPr lang="ru-RU" sz="1900" dirty="0" smtClean="0"/>
              <a:t>Следовательно, положения Закона № 44-ФЗ применяются, в случае если </a:t>
            </a:r>
            <a:r>
              <a:rPr lang="ru-RU" sz="1900" b="1" dirty="0" smtClean="0">
                <a:solidFill>
                  <a:schemeClr val="accent1"/>
                </a:solidFill>
              </a:rPr>
              <a:t>заказчик перечисляет бюджетные средства</a:t>
            </a:r>
            <a:r>
              <a:rPr lang="ru-RU" sz="1900" dirty="0" smtClean="0">
                <a:solidFill>
                  <a:schemeClr val="accent1"/>
                </a:solidFill>
              </a:rPr>
              <a:t> </a:t>
            </a:r>
            <a:r>
              <a:rPr lang="ru-RU" sz="1900" dirty="0" smtClean="0"/>
              <a:t>юридическому или физическому лицу </a:t>
            </a:r>
            <a:r>
              <a:rPr lang="ru-RU" sz="1900" b="1" dirty="0" smtClean="0">
                <a:solidFill>
                  <a:schemeClr val="accent1"/>
                </a:solidFill>
              </a:rPr>
              <a:t>в качестве оплаты</a:t>
            </a:r>
            <a:r>
              <a:rPr lang="ru-RU" sz="1900" dirty="0" smtClean="0">
                <a:solidFill>
                  <a:schemeClr val="accent1"/>
                </a:solidFill>
              </a:rPr>
              <a:t> </a:t>
            </a:r>
            <a:r>
              <a:rPr lang="ru-RU" sz="1900" dirty="0" smtClean="0"/>
              <a:t>за поставленные товары, выполненные работы или оказанные услуги.</a:t>
            </a:r>
          </a:p>
          <a:p>
            <a:pPr marL="0" indent="446088" algn="just">
              <a:buNone/>
            </a:pPr>
            <a:r>
              <a:rPr lang="ru-RU" sz="1900" dirty="0" smtClean="0"/>
              <a:t>В соответствии с пунктом 1 статьи 423 ГК РФ договор, по которому сторона должна получить плату или иное встречное предоставление за исполнение своих обязанностей, является возмездным.</a:t>
            </a:r>
          </a:p>
          <a:p>
            <a:pPr marL="0" indent="446088" algn="just">
              <a:buNone/>
            </a:pPr>
            <a:r>
              <a:rPr lang="ru-RU" sz="1900" dirty="0" smtClean="0"/>
              <a:t>Учитывая изложенное, заключение контракта </a:t>
            </a:r>
            <a:r>
              <a:rPr lang="ru-RU" sz="1900" b="1" dirty="0" smtClean="0">
                <a:solidFill>
                  <a:schemeClr val="accent1"/>
                </a:solidFill>
              </a:rPr>
              <a:t>с ценой, равной нулю</a:t>
            </a:r>
            <a:r>
              <a:rPr lang="ru-RU" sz="1900" dirty="0" smtClean="0">
                <a:solidFill>
                  <a:schemeClr val="accent1"/>
                </a:solidFill>
              </a:rPr>
              <a:t>, </a:t>
            </a:r>
            <a:r>
              <a:rPr lang="ru-RU" sz="1900" b="1" dirty="0" smtClean="0">
                <a:solidFill>
                  <a:schemeClr val="accent1"/>
                </a:solidFill>
              </a:rPr>
              <a:t>противоречит</a:t>
            </a:r>
            <a:r>
              <a:rPr lang="ru-RU" sz="1900" dirty="0" smtClean="0"/>
              <a:t> положениям гражданского и бюджетного законодательства.</a:t>
            </a:r>
          </a:p>
        </p:txBody>
      </p:sp>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40</a:t>
            </a:fld>
            <a:endParaRPr lang="ru-RU"/>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0"/>
            <a:ext cx="8229600" cy="778098"/>
          </a:xfrm>
        </p:spPr>
        <p:txBody>
          <a:bodyPr/>
          <a:lstStyle/>
          <a:p>
            <a:r>
              <a:rPr lang="ru-RU" sz="3200" b="1" dirty="0" smtClean="0">
                <a:solidFill>
                  <a:schemeClr val="accent1"/>
                </a:solidFill>
              </a:rPr>
              <a:t>Письмо Минэкономразвития России </a:t>
            </a:r>
            <a:br>
              <a:rPr lang="ru-RU" sz="3200" b="1" dirty="0" smtClean="0">
                <a:solidFill>
                  <a:schemeClr val="accent1"/>
                </a:solidFill>
              </a:rPr>
            </a:br>
            <a:r>
              <a:rPr lang="ru-RU" sz="3200" b="1" dirty="0" smtClean="0">
                <a:solidFill>
                  <a:schemeClr val="accent1"/>
                </a:solidFill>
              </a:rPr>
              <a:t>от 21.12.2015 № Д28и-3745</a:t>
            </a:r>
          </a:p>
        </p:txBody>
      </p:sp>
      <p:sp>
        <p:nvSpPr>
          <p:cNvPr id="3" name="Содержимое 2"/>
          <p:cNvSpPr>
            <a:spLocks noGrp="1"/>
          </p:cNvSpPr>
          <p:nvPr>
            <p:ph idx="1"/>
          </p:nvPr>
        </p:nvSpPr>
        <p:spPr>
          <a:xfrm>
            <a:off x="457200" y="1052736"/>
            <a:ext cx="8435280" cy="5400600"/>
          </a:xfrm>
        </p:spPr>
        <p:txBody>
          <a:bodyPr/>
          <a:lstStyle/>
          <a:p>
            <a:pPr marL="0" indent="446088" algn="just">
              <a:buNone/>
            </a:pPr>
            <a:r>
              <a:rPr lang="ru-RU" sz="1700" dirty="0" smtClean="0"/>
              <a:t>В извещении о проведении запроса котировок заказчик обязан устанавливать к участникам единые требования в соответствии со всей статьей 31 Закона № 44-ФЗ, а исчерпывающий перечень документов - в соответствии с пунктом 1 части 1 статьи 31 Закона № 44-ФЗ.</a:t>
            </a:r>
          </a:p>
          <a:p>
            <a:pPr marL="0" indent="446088" algn="just">
              <a:buNone/>
            </a:pPr>
            <a:r>
              <a:rPr lang="ru-RU" sz="1700" dirty="0" smtClean="0"/>
              <a:t>В случае если объект закупки относится к лицензируемым видам деятельности, </a:t>
            </a:r>
            <a:r>
              <a:rPr lang="ru-RU" sz="1700" b="1" dirty="0" smtClean="0">
                <a:solidFill>
                  <a:schemeClr val="accent1"/>
                </a:solidFill>
              </a:rPr>
              <a:t>заказчик в извещении о проведении запроса котировок обязан</a:t>
            </a:r>
            <a:r>
              <a:rPr lang="ru-RU" sz="1700" dirty="0" smtClean="0"/>
              <a:t> установить требование к участнику запроса котировок о наличии соответствующей лицензии.</a:t>
            </a:r>
          </a:p>
          <a:p>
            <a:pPr marL="0" indent="446088" algn="just">
              <a:buNone/>
            </a:pPr>
            <a:r>
              <a:rPr lang="ru-RU" sz="1700" dirty="0" smtClean="0"/>
              <a:t>При этом котировочная комиссия </a:t>
            </a:r>
            <a:r>
              <a:rPr lang="ru-RU" sz="1700" b="1" dirty="0" smtClean="0">
                <a:solidFill>
                  <a:schemeClr val="accent1"/>
                </a:solidFill>
              </a:rPr>
              <a:t>не вправе возлагать на участников</a:t>
            </a:r>
            <a:r>
              <a:rPr lang="ru-RU" sz="1700" dirty="0" smtClean="0">
                <a:solidFill>
                  <a:schemeClr val="accent1"/>
                </a:solidFill>
              </a:rPr>
              <a:t> </a:t>
            </a:r>
            <a:r>
              <a:rPr lang="ru-RU" sz="1700" dirty="0" smtClean="0"/>
              <a:t>закупок обязанность подтверждать соответствие указанным требованиям.</a:t>
            </a:r>
          </a:p>
          <a:p>
            <a:pPr marL="0" indent="446088" algn="just">
              <a:buNone/>
            </a:pPr>
            <a:r>
              <a:rPr lang="ru-RU" sz="1700" dirty="0" smtClean="0"/>
              <a:t>Котировочная комиссия при отсутствии в составе заявки на участие в запросе котировок подтверждения соответствия поставщика (подрядчика, исполнителя) таким требованиям может осуществить проверку посредством доступных способов, в том числе путем использования общедоступных баз данных соответствующих компетентных органов власти, реестров и других официальных источников информации.</a:t>
            </a:r>
          </a:p>
          <a:p>
            <a:pPr marL="0" indent="446088" algn="just">
              <a:buNone/>
            </a:pPr>
            <a:r>
              <a:rPr lang="ru-RU" sz="1700" dirty="0" smtClean="0"/>
              <a:t>В связи с тем что Законом № 44-ФЗ предусмотрен исчерпывающий перечень документов, представляемых в составе заявки участником запроса котировок, Департамент </a:t>
            </a:r>
            <a:r>
              <a:rPr lang="ru-RU" sz="1700" b="1" dirty="0" smtClean="0">
                <a:solidFill>
                  <a:schemeClr val="accent1"/>
                </a:solidFill>
              </a:rPr>
              <a:t>не рекомендует </a:t>
            </a:r>
            <a:r>
              <a:rPr lang="ru-RU" sz="1700" dirty="0" smtClean="0"/>
              <a:t>проводить закупки путем проведения запроса котировок в случае установления требований к участнику закупки в соответствии с пунктом 1 части 1 статьи 31 Закона № 44-ФЗ.</a:t>
            </a:r>
          </a:p>
          <a:p>
            <a:pPr marL="0" indent="446088" algn="just">
              <a:buNone/>
            </a:pPr>
            <a:endParaRPr lang="ru-RU" sz="1700" dirty="0"/>
          </a:p>
        </p:txBody>
      </p:sp>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41</a:t>
            </a:fld>
            <a:endParaRPr lang="ru-RU"/>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lstStyle/>
          <a:p>
            <a:r>
              <a:rPr lang="ru-RU" sz="3200" b="1" dirty="0" smtClean="0">
                <a:solidFill>
                  <a:schemeClr val="accent1"/>
                </a:solidFill>
              </a:rPr>
              <a:t>Письмо Минэкономразвития России </a:t>
            </a:r>
            <a:br>
              <a:rPr lang="ru-RU" sz="3200" b="1" dirty="0" smtClean="0">
                <a:solidFill>
                  <a:schemeClr val="accent1"/>
                </a:solidFill>
              </a:rPr>
            </a:br>
            <a:r>
              <a:rPr lang="ru-RU" sz="3200" b="1" dirty="0" smtClean="0">
                <a:solidFill>
                  <a:schemeClr val="accent1"/>
                </a:solidFill>
              </a:rPr>
              <a:t>от 18.12.2015 № Д28и-3786</a:t>
            </a:r>
            <a:endParaRPr lang="ru-RU" sz="3200" b="1" dirty="0">
              <a:solidFill>
                <a:schemeClr val="accent1"/>
              </a:solidFill>
            </a:endParaRPr>
          </a:p>
        </p:txBody>
      </p:sp>
      <p:sp>
        <p:nvSpPr>
          <p:cNvPr id="3" name="Содержимое 2"/>
          <p:cNvSpPr>
            <a:spLocks noGrp="1"/>
          </p:cNvSpPr>
          <p:nvPr>
            <p:ph idx="1"/>
          </p:nvPr>
        </p:nvSpPr>
        <p:spPr>
          <a:xfrm>
            <a:off x="467544" y="1268760"/>
            <a:ext cx="8424936" cy="5256584"/>
          </a:xfrm>
        </p:spPr>
        <p:txBody>
          <a:bodyPr/>
          <a:lstStyle/>
          <a:p>
            <a:pPr marL="0" indent="446088" algn="just">
              <a:buNone/>
            </a:pPr>
            <a:r>
              <a:rPr lang="ru-RU" sz="1800" dirty="0" smtClean="0"/>
              <a:t>Частью 7 статьи 94 Закона № 44-ФЗ установлено, что приемка результатов отдельного этапа исполнения контракта, а также поставленного товара, выполненной работы или оказанной услуги осуществляется в порядке и в сроки, которые установлены контрактом, и </a:t>
            </a:r>
            <a:r>
              <a:rPr lang="ru-RU" sz="1800" b="1" dirty="0" smtClean="0">
                <a:solidFill>
                  <a:schemeClr val="accent1"/>
                </a:solidFill>
              </a:rPr>
              <a:t>оформляется документом о приемке, </a:t>
            </a:r>
            <a:r>
              <a:rPr lang="ru-RU" sz="1800" dirty="0" smtClean="0"/>
              <a:t>который подписывается заказчиком (в случае создания приемочной комиссии подписывается всеми членами приемочной комиссии и утверждается заказчиком), либо поставщику (подрядчику, исполнителю) в те же сроки заказчиком направляется в письменной форме мотивированный отказ от подписания такого документа.</a:t>
            </a:r>
          </a:p>
          <a:p>
            <a:pPr marL="0" indent="446088" algn="just">
              <a:buNone/>
            </a:pPr>
            <a:r>
              <a:rPr lang="ru-RU" sz="1800" dirty="0" smtClean="0"/>
              <a:t>В случае если </a:t>
            </a:r>
            <a:r>
              <a:rPr lang="ru-RU" sz="1800" b="1" dirty="0" smtClean="0">
                <a:solidFill>
                  <a:schemeClr val="accent1"/>
                </a:solidFill>
              </a:rPr>
              <a:t>заказчик не привлекает </a:t>
            </a:r>
            <a:r>
              <a:rPr lang="ru-RU" sz="1800" dirty="0" smtClean="0"/>
              <a:t>экспертов, экспертные организации для приемки товаров, работ, услуг, то </a:t>
            </a:r>
            <a:r>
              <a:rPr lang="ru-RU" sz="1800" b="1" dirty="0" smtClean="0">
                <a:solidFill>
                  <a:schemeClr val="accent1"/>
                </a:solidFill>
              </a:rPr>
              <a:t>документом, подтверждающим проведение экспертизы </a:t>
            </a:r>
            <a:r>
              <a:rPr lang="ru-RU" sz="1800" dirty="0" smtClean="0"/>
              <a:t>силами сотрудников заказчика, является </a:t>
            </a:r>
            <a:r>
              <a:rPr lang="ru-RU" sz="1800" b="1" dirty="0" smtClean="0">
                <a:solidFill>
                  <a:schemeClr val="accent1"/>
                </a:solidFill>
              </a:rPr>
              <a:t>оформленный и подписанный заказчиком документ о приемке товара, работы, услуги.</a:t>
            </a:r>
            <a:r>
              <a:rPr lang="ru-RU" sz="1800" dirty="0" smtClean="0"/>
              <a:t> Отдельный документ о проведенной экспертизе не составляется.</a:t>
            </a:r>
          </a:p>
          <a:p>
            <a:pPr marL="0" indent="446088" algn="just">
              <a:buNone/>
            </a:pPr>
            <a:r>
              <a:rPr lang="ru-RU" sz="1800" dirty="0" smtClean="0"/>
              <a:t>Учитывая, что положениями Закона № 44-ФЗ установлена обязанность для заказчика по оформлению документа о приемке товара, работы, услуги, отсутствие такого оформленного и подписанного заказчиком документа не является принятием заказчиком товаров, работ, услуг без замечаний.</a:t>
            </a:r>
          </a:p>
        </p:txBody>
      </p:sp>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42</a:t>
            </a:fld>
            <a:endParaRPr lang="ru-RU"/>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lstStyle/>
          <a:p>
            <a:r>
              <a:rPr lang="ru-RU" sz="3200" b="1" dirty="0" smtClean="0">
                <a:solidFill>
                  <a:schemeClr val="accent1"/>
                </a:solidFill>
              </a:rPr>
              <a:t>Письмо Минэкономразвития России </a:t>
            </a:r>
            <a:br>
              <a:rPr lang="ru-RU" sz="3200" b="1" dirty="0" smtClean="0">
                <a:solidFill>
                  <a:schemeClr val="accent1"/>
                </a:solidFill>
              </a:rPr>
            </a:br>
            <a:r>
              <a:rPr lang="ru-RU" sz="3200" b="1" dirty="0" smtClean="0">
                <a:solidFill>
                  <a:schemeClr val="accent1"/>
                </a:solidFill>
              </a:rPr>
              <a:t>от 18.12.2015 № Д28и-3771</a:t>
            </a:r>
            <a:endParaRPr lang="ru-RU" sz="3200" b="1" dirty="0">
              <a:solidFill>
                <a:schemeClr val="accent1"/>
              </a:solidFill>
            </a:endParaRPr>
          </a:p>
        </p:txBody>
      </p:sp>
      <p:sp>
        <p:nvSpPr>
          <p:cNvPr id="3" name="Содержимое 2"/>
          <p:cNvSpPr>
            <a:spLocks noGrp="1"/>
          </p:cNvSpPr>
          <p:nvPr>
            <p:ph idx="1"/>
          </p:nvPr>
        </p:nvSpPr>
        <p:spPr>
          <a:xfrm>
            <a:off x="457200" y="1484784"/>
            <a:ext cx="8363272" cy="4896544"/>
          </a:xfrm>
        </p:spPr>
        <p:txBody>
          <a:bodyPr/>
          <a:lstStyle/>
          <a:p>
            <a:pPr marL="0" indent="446088" algn="just">
              <a:buNone/>
            </a:pPr>
            <a:r>
              <a:rPr lang="ru-RU" sz="2000" dirty="0" smtClean="0"/>
              <a:t>Статья 22 Закона № 44-ФЗ предусматривает возможность определения и обоснования начальной (максимальной) цены контракта, цены контракта, заключаемого с единственным поставщиком (подрядчиком, исполнителем), несколькими методами, причем метод сопоставимых рыночных цен (анализ рынка) является приоритетным.</a:t>
            </a:r>
          </a:p>
          <a:p>
            <a:pPr marL="0" indent="446088" algn="just">
              <a:buNone/>
            </a:pPr>
            <a:r>
              <a:rPr lang="ru-RU" sz="2000" dirty="0" smtClean="0"/>
              <a:t>Вместе с тем необходимо отметить, что согласно статье 72 Бюджетного кодекса Российской Федерации государственные (муниципальные) контракты оплачиваются </a:t>
            </a:r>
            <a:r>
              <a:rPr lang="ru-RU" sz="2000" b="1" dirty="0" smtClean="0">
                <a:solidFill>
                  <a:schemeClr val="accent1"/>
                </a:solidFill>
              </a:rPr>
              <a:t>в пределах лимитов бюджетных обязательств.</a:t>
            </a:r>
          </a:p>
          <a:p>
            <a:pPr marL="0" indent="446088" algn="just">
              <a:buNone/>
            </a:pPr>
            <a:r>
              <a:rPr lang="ru-RU" sz="2000" dirty="0" smtClean="0"/>
              <a:t>Таким образом, НМЦК определяется заказчиком в пределах лимитов бюджетных обязательств, выделенных на предполагаемую закупку. При этом, </a:t>
            </a:r>
            <a:r>
              <a:rPr lang="ru-RU" sz="2000" b="1" dirty="0" smtClean="0">
                <a:solidFill>
                  <a:schemeClr val="accent1"/>
                </a:solidFill>
              </a:rPr>
              <a:t>в случае если среднее значение цены, </a:t>
            </a:r>
            <a:r>
              <a:rPr lang="ru-RU" sz="2000" dirty="0" smtClean="0"/>
              <a:t>рассчитанное в результате рассмотрения предложений поставщиков (подрядчиков, исполнителей) в целях определения НМЦК, </a:t>
            </a:r>
            <a:r>
              <a:rPr lang="ru-RU" sz="2000" b="1" dirty="0" smtClean="0">
                <a:solidFill>
                  <a:schemeClr val="accent1"/>
                </a:solidFill>
              </a:rPr>
              <a:t>превышает</a:t>
            </a:r>
            <a:r>
              <a:rPr lang="ru-RU" sz="2000" dirty="0" smtClean="0"/>
              <a:t> указанные лимиты, </a:t>
            </a:r>
            <a:r>
              <a:rPr lang="ru-RU" sz="2000" b="1" dirty="0" smtClean="0">
                <a:solidFill>
                  <a:schemeClr val="accent1"/>
                </a:solidFill>
              </a:rPr>
              <a:t>заказчик снижает НМЦК до уровня выделенных лимитов.</a:t>
            </a:r>
          </a:p>
          <a:p>
            <a:pPr>
              <a:buNone/>
            </a:pPr>
            <a:endParaRPr lang="ru-RU" sz="2000" dirty="0" smtClean="0"/>
          </a:p>
        </p:txBody>
      </p:sp>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43</a:t>
            </a:fld>
            <a:endParaRPr lang="ru-RU"/>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lstStyle/>
          <a:p>
            <a:r>
              <a:rPr lang="ru-RU" sz="3200" b="1" dirty="0" smtClean="0">
                <a:solidFill>
                  <a:schemeClr val="accent1"/>
                </a:solidFill>
              </a:rPr>
              <a:t>Письмо Минэкономразвития России от 18.12.2015 № Д28и-3722</a:t>
            </a:r>
            <a:endParaRPr lang="ru-RU" sz="3200" b="1" dirty="0">
              <a:solidFill>
                <a:schemeClr val="accent1"/>
              </a:solidFill>
            </a:endParaRPr>
          </a:p>
        </p:txBody>
      </p:sp>
      <p:sp>
        <p:nvSpPr>
          <p:cNvPr id="3" name="Содержимое 2"/>
          <p:cNvSpPr>
            <a:spLocks noGrp="1"/>
          </p:cNvSpPr>
          <p:nvPr>
            <p:ph idx="1"/>
          </p:nvPr>
        </p:nvSpPr>
        <p:spPr>
          <a:xfrm>
            <a:off x="467544" y="1412776"/>
            <a:ext cx="8424936" cy="5184576"/>
          </a:xfrm>
        </p:spPr>
        <p:txBody>
          <a:bodyPr/>
          <a:lstStyle/>
          <a:p>
            <a:pPr marL="0" indent="446088" algn="just">
              <a:buNone/>
            </a:pPr>
            <a:r>
              <a:rPr lang="ru-RU" sz="1800" dirty="0" smtClean="0"/>
              <a:t>Согласно части 27 статьи 34 Закона № 44-ФЗ в контракт включается </a:t>
            </a:r>
            <a:r>
              <a:rPr lang="ru-RU" sz="1800" b="1" dirty="0" smtClean="0">
                <a:solidFill>
                  <a:schemeClr val="accent1"/>
                </a:solidFill>
              </a:rPr>
              <a:t>обязательное условие о сроках возврата </a:t>
            </a:r>
            <a:r>
              <a:rPr lang="ru-RU" sz="1800" dirty="0" smtClean="0"/>
              <a:t>заказчиком поставщику (подрядчику, исполнителю) </a:t>
            </a:r>
            <a:r>
              <a:rPr lang="ru-RU" sz="1800" b="1" dirty="0" smtClean="0">
                <a:solidFill>
                  <a:schemeClr val="accent1"/>
                </a:solidFill>
              </a:rPr>
              <a:t>денежных средств, внесенных в качестве обеспечения исполнения контракта </a:t>
            </a:r>
            <a:r>
              <a:rPr lang="ru-RU" sz="1800" dirty="0" smtClean="0"/>
              <a:t>(если такая форма обеспечения исполнения контракта применяется поставщиком (подрядчиком, исполнителем)).</a:t>
            </a:r>
          </a:p>
          <a:p>
            <a:pPr marL="0" indent="446088" algn="just">
              <a:buNone/>
            </a:pPr>
            <a:r>
              <a:rPr lang="ru-RU" sz="1800" dirty="0" smtClean="0"/>
              <a:t>На основании исполнения поставщиком (подрядчиком, исполнителем) обязательств по контракту на поставку товаров, выполнение работ, оказание услуг у заказчика возникает обязанность по возвращению обеспечения исполнения контракта поставщику (подрядчику, исполнителю).</a:t>
            </a:r>
          </a:p>
          <a:p>
            <a:pPr marL="0" indent="446088" algn="just">
              <a:buNone/>
            </a:pPr>
            <a:r>
              <a:rPr lang="ru-RU" sz="1800" dirty="0" smtClean="0"/>
              <a:t>По мнению Департамента, установление срока возврата обеспечения исполнения контракта в документации о закупке должно осуществляться заказчиком </a:t>
            </a:r>
            <a:r>
              <a:rPr lang="ru-RU" sz="1800" b="1" dirty="0" smtClean="0">
                <a:solidFill>
                  <a:schemeClr val="accent1"/>
                </a:solidFill>
              </a:rPr>
              <a:t>с учетом срока исполнения основного обязательства поставщиком (подрядчиком, исполнителем).</a:t>
            </a:r>
          </a:p>
          <a:p>
            <a:pPr marL="0" indent="446088" algn="just">
              <a:buNone/>
            </a:pPr>
            <a:r>
              <a:rPr lang="ru-RU" sz="1800" dirty="0" smtClean="0"/>
              <a:t>Учитывая изложенное, по мнению Департамента, в случае надлежащего исполнения поставщиком (подрядчиком, исполнителем) основного обязательства в полном объеме и в срок, установленный контрактом, заказчик </a:t>
            </a:r>
            <a:r>
              <a:rPr lang="ru-RU" sz="1800" b="1" dirty="0" smtClean="0">
                <a:solidFill>
                  <a:schemeClr val="accent1"/>
                </a:solidFill>
              </a:rPr>
              <a:t>вправе вернуть обеспечение исполнения контракта до окончания срока действия обеспечения по контракту.</a:t>
            </a:r>
          </a:p>
          <a:p>
            <a:endParaRPr lang="ru-RU" sz="1800" dirty="0"/>
          </a:p>
        </p:txBody>
      </p:sp>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44</a:t>
            </a:fld>
            <a:endParaRPr lang="ru-RU"/>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b="1" dirty="0" smtClean="0">
                <a:solidFill>
                  <a:schemeClr val="accent1"/>
                </a:solidFill>
              </a:rPr>
              <a:t>Письма Минэкономразвития России от 18.12.2015 № Д28и-3833, от 03.12.2015 № ОГ-Д28-15143, </a:t>
            </a:r>
            <a:br>
              <a:rPr lang="ru-RU" sz="2800" b="1" dirty="0" smtClean="0">
                <a:solidFill>
                  <a:schemeClr val="accent1"/>
                </a:solidFill>
              </a:rPr>
            </a:br>
            <a:r>
              <a:rPr lang="ru-RU" sz="2800" b="1" dirty="0" smtClean="0">
                <a:solidFill>
                  <a:schemeClr val="accent1"/>
                </a:solidFill>
              </a:rPr>
              <a:t>от 01.12.2015 № Д28и-3448</a:t>
            </a:r>
            <a:endParaRPr lang="ru-RU" sz="2800" b="1" dirty="0">
              <a:solidFill>
                <a:schemeClr val="accent1"/>
              </a:solidFill>
            </a:endParaRPr>
          </a:p>
        </p:txBody>
      </p:sp>
      <p:sp>
        <p:nvSpPr>
          <p:cNvPr id="3" name="Содержимое 2"/>
          <p:cNvSpPr>
            <a:spLocks noGrp="1"/>
          </p:cNvSpPr>
          <p:nvPr>
            <p:ph idx="1"/>
          </p:nvPr>
        </p:nvSpPr>
        <p:spPr>
          <a:xfrm>
            <a:off x="457200" y="1600200"/>
            <a:ext cx="8229600" cy="4925144"/>
          </a:xfrm>
        </p:spPr>
        <p:txBody>
          <a:bodyPr/>
          <a:lstStyle/>
          <a:p>
            <a:pPr marL="0" indent="446088" algn="just">
              <a:buNone/>
            </a:pPr>
            <a:r>
              <a:rPr lang="ru-RU" sz="1800" dirty="0" smtClean="0"/>
              <a:t>В соответствии с частью 11 статьи 78 Закона № 44-ФЗ победитель запроса котировок обязан представить заказчику в том числе </a:t>
            </a:r>
            <a:r>
              <a:rPr lang="ru-RU" sz="1800" b="1" dirty="0" smtClean="0">
                <a:solidFill>
                  <a:schemeClr val="accent1"/>
                </a:solidFill>
              </a:rPr>
              <a:t>выписку из единого государственного реестра юридических лиц</a:t>
            </a:r>
            <a:r>
              <a:rPr lang="ru-RU" sz="1800" dirty="0" smtClean="0"/>
              <a:t> или засвидетельствованную в нотариальном порядке копию такой выписки (для юридического лица), которые получены не ранее чем за шесть месяцев до даты размещения в единой информационной системе извещения о проведении запроса котировок. В случае непредставления указанных документов такой победитель признается уклонившимся от заключения контракта.</a:t>
            </a:r>
          </a:p>
          <a:p>
            <a:pPr marL="0" indent="446088" algn="just">
              <a:buNone/>
            </a:pPr>
            <a:r>
              <a:rPr lang="ru-RU" sz="1800" dirty="0" smtClean="0"/>
              <a:t>Исходя из положений статьи 6 Федерального закона от 6 апреля 2011 г. № 63-ФЗ "Об электронной подписи" выписка из ЕГРЮЛ в электронной форме, подписанная квалифицированной электронной подписью налогового органа, </a:t>
            </a:r>
            <a:r>
              <a:rPr lang="ru-RU" sz="1800" b="1" dirty="0" smtClean="0">
                <a:solidFill>
                  <a:schemeClr val="accent1"/>
                </a:solidFill>
              </a:rPr>
              <a:t>равнозначна</a:t>
            </a:r>
            <a:r>
              <a:rPr lang="ru-RU" sz="1800" dirty="0" smtClean="0"/>
              <a:t> выписке на бумажном носителе, подписанной собственноручной подписью должностного лица налогового органа и заверенной печатью.</a:t>
            </a:r>
          </a:p>
          <a:p>
            <a:pPr marL="0" indent="446088" algn="just">
              <a:buNone/>
            </a:pPr>
            <a:r>
              <a:rPr lang="ru-RU" sz="1800" dirty="0" smtClean="0"/>
              <a:t>Таким образом, выписки из ЕГРЮЛ в электронной форме, подписанные электронной подписью налогового органа, равнозначны выпискам из ЕГРЮЛ на бумажном носителе с печатью и подписью должностного лица налогового органа и могут быть представлены заказчику победителем запроса котировок.</a:t>
            </a:r>
          </a:p>
        </p:txBody>
      </p:sp>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45</a:t>
            </a:fld>
            <a:endParaRPr lang="ru-RU"/>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lstStyle/>
          <a:p>
            <a:r>
              <a:rPr lang="ru-RU" sz="3200" b="1" dirty="0" smtClean="0">
                <a:solidFill>
                  <a:schemeClr val="accent1"/>
                </a:solidFill>
              </a:rPr>
              <a:t>Письмо Минэкономразвития России </a:t>
            </a:r>
            <a:br>
              <a:rPr lang="ru-RU" sz="3200" b="1" dirty="0" smtClean="0">
                <a:solidFill>
                  <a:schemeClr val="accent1"/>
                </a:solidFill>
              </a:rPr>
            </a:br>
            <a:r>
              <a:rPr lang="ru-RU" sz="3200" b="1" dirty="0" smtClean="0">
                <a:solidFill>
                  <a:schemeClr val="accent1"/>
                </a:solidFill>
              </a:rPr>
              <a:t>от 17.12.2015 № Д28и-3717</a:t>
            </a:r>
            <a:endParaRPr lang="ru-RU" sz="3200" b="1" dirty="0">
              <a:solidFill>
                <a:schemeClr val="accent1"/>
              </a:solidFill>
            </a:endParaRPr>
          </a:p>
        </p:txBody>
      </p:sp>
      <p:sp>
        <p:nvSpPr>
          <p:cNvPr id="3" name="Содержимое 2"/>
          <p:cNvSpPr>
            <a:spLocks noGrp="1"/>
          </p:cNvSpPr>
          <p:nvPr>
            <p:ph idx="1"/>
          </p:nvPr>
        </p:nvSpPr>
        <p:spPr>
          <a:xfrm>
            <a:off x="457200" y="1600200"/>
            <a:ext cx="8229600" cy="4925144"/>
          </a:xfrm>
        </p:spPr>
        <p:txBody>
          <a:bodyPr/>
          <a:lstStyle/>
          <a:p>
            <a:pPr marL="0" indent="446088" algn="just">
              <a:buNone/>
            </a:pPr>
            <a:r>
              <a:rPr lang="ru-RU" sz="2400" dirty="0" smtClean="0"/>
              <a:t>В соответствии с частью 2 статьи 54 Гражданского кодекса Российской Федерации </a:t>
            </a:r>
            <a:r>
              <a:rPr lang="ru-RU" sz="2400" b="1" dirty="0" smtClean="0">
                <a:solidFill>
                  <a:schemeClr val="accent1"/>
                </a:solidFill>
              </a:rPr>
              <a:t>место нахождения юридического лица </a:t>
            </a:r>
            <a:r>
              <a:rPr lang="ru-RU" sz="2400" dirty="0" smtClean="0"/>
              <a:t>определяется местом его </a:t>
            </a:r>
            <a:r>
              <a:rPr lang="ru-RU" sz="2400" b="1" dirty="0" smtClean="0">
                <a:solidFill>
                  <a:schemeClr val="accent1"/>
                </a:solidFill>
              </a:rPr>
              <a:t>государственной регистрации </a:t>
            </a:r>
            <a:r>
              <a:rPr lang="ru-RU" sz="2400" dirty="0" smtClean="0"/>
              <a:t>на территории Российской Федерации </a:t>
            </a:r>
            <a:r>
              <a:rPr lang="ru-RU" sz="2400" b="1" dirty="0" smtClean="0">
                <a:solidFill>
                  <a:schemeClr val="accent1"/>
                </a:solidFill>
              </a:rPr>
              <a:t>путем указания наименования населенного пункта </a:t>
            </a:r>
            <a:r>
              <a:rPr lang="ru-RU" sz="2400" dirty="0" smtClean="0"/>
              <a:t>(муниципального образования).</a:t>
            </a:r>
          </a:p>
          <a:p>
            <a:pPr marL="0" indent="446088" algn="just">
              <a:buNone/>
            </a:pPr>
            <a:r>
              <a:rPr lang="ru-RU" sz="2400" dirty="0" smtClean="0"/>
              <a:t>Таким образом, комиссия по осуществлению закупок </a:t>
            </a:r>
            <a:r>
              <a:rPr lang="ru-RU" sz="2400" b="1" dirty="0" smtClean="0">
                <a:solidFill>
                  <a:schemeClr val="accent1"/>
                </a:solidFill>
              </a:rPr>
              <a:t>не имеет оснований </a:t>
            </a:r>
            <a:r>
              <a:rPr lang="ru-RU" sz="2400" dirty="0" smtClean="0"/>
              <a:t>для отклонения заявки участника закупки, в случае если участником закупки в качестве места нахождения юридического лица указан только населенный пункт. Предоставление полного юридического адреса является правом, а не обязанностью юридического лица, являющегося участником закупки. </a:t>
            </a:r>
          </a:p>
          <a:p>
            <a:pPr marL="0" indent="446088" algn="just">
              <a:buNone/>
            </a:pPr>
            <a:endParaRPr lang="ru-RU" sz="2400" dirty="0"/>
          </a:p>
        </p:txBody>
      </p:sp>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46</a:t>
            </a:fld>
            <a:endParaRPr lang="ru-RU"/>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lstStyle/>
          <a:p>
            <a:r>
              <a:rPr lang="ru-RU" sz="3200" b="1" dirty="0" smtClean="0">
                <a:solidFill>
                  <a:schemeClr val="accent1"/>
                </a:solidFill>
              </a:rPr>
              <a:t>Письмо Минэкономразвития России </a:t>
            </a:r>
            <a:br>
              <a:rPr lang="ru-RU" sz="3200" b="1" dirty="0" smtClean="0">
                <a:solidFill>
                  <a:schemeClr val="accent1"/>
                </a:solidFill>
              </a:rPr>
            </a:br>
            <a:r>
              <a:rPr lang="ru-RU" sz="3200" b="1" dirty="0" smtClean="0">
                <a:solidFill>
                  <a:schemeClr val="accent1"/>
                </a:solidFill>
              </a:rPr>
              <a:t>от 16.12.2015 № Д28и-3788</a:t>
            </a:r>
            <a:endParaRPr lang="ru-RU" sz="3200" b="1" dirty="0">
              <a:solidFill>
                <a:schemeClr val="accent1"/>
              </a:solidFill>
            </a:endParaRPr>
          </a:p>
        </p:txBody>
      </p:sp>
      <p:sp>
        <p:nvSpPr>
          <p:cNvPr id="3" name="Содержимое 2"/>
          <p:cNvSpPr>
            <a:spLocks noGrp="1"/>
          </p:cNvSpPr>
          <p:nvPr>
            <p:ph idx="1"/>
          </p:nvPr>
        </p:nvSpPr>
        <p:spPr>
          <a:xfrm>
            <a:off x="457200" y="1700808"/>
            <a:ext cx="8363272" cy="4896544"/>
          </a:xfrm>
        </p:spPr>
        <p:txBody>
          <a:bodyPr/>
          <a:lstStyle/>
          <a:p>
            <a:pPr marL="0" indent="446088" algn="just">
              <a:buNone/>
            </a:pPr>
            <a:r>
              <a:rPr lang="ru-RU" sz="2400" dirty="0" smtClean="0"/>
              <a:t>В соответствии с частью 1 статьи 34 Закона № 44-ФЗ контракт заключается </a:t>
            </a:r>
            <a:r>
              <a:rPr lang="ru-RU" sz="2400" b="1" dirty="0" smtClean="0">
                <a:solidFill>
                  <a:schemeClr val="accent1"/>
                </a:solidFill>
              </a:rPr>
              <a:t>на условиях,</a:t>
            </a:r>
            <a:r>
              <a:rPr lang="ru-RU" sz="2400" dirty="0" smtClean="0"/>
              <a:t> предусмотренных извещением об осуществлении закупки или приглашением принять участие в определении поставщика (подрядчика, исполнителя), документацией о закупке, заявкой, окончательным предложением участника закупки, с которым заключается контракт.</a:t>
            </a:r>
          </a:p>
          <a:p>
            <a:pPr marL="0" indent="446088" algn="just">
              <a:buNone/>
            </a:pPr>
            <a:r>
              <a:rPr lang="ru-RU" sz="2400" dirty="0" smtClean="0"/>
              <a:t>В соответствии с положениями Закона № 44-ФЗ </a:t>
            </a:r>
            <a:r>
              <a:rPr lang="ru-RU" sz="2400" b="1" dirty="0" smtClean="0">
                <a:solidFill>
                  <a:schemeClr val="accent1"/>
                </a:solidFill>
              </a:rPr>
              <a:t>срок поставки товара</a:t>
            </a:r>
            <a:r>
              <a:rPr lang="ru-RU" sz="2400" dirty="0" smtClean="0"/>
              <a:t> является существенным условием контракта и </a:t>
            </a:r>
            <a:r>
              <a:rPr lang="ru-RU" sz="2400" b="1" dirty="0" smtClean="0">
                <a:solidFill>
                  <a:schemeClr val="accent1"/>
                </a:solidFill>
              </a:rPr>
              <a:t>не подлежит изменению </a:t>
            </a:r>
            <a:r>
              <a:rPr lang="ru-RU" sz="2400" dirty="0" smtClean="0"/>
              <a:t>в соответствии со статьей 95 Закона № 44-ФЗ.</a:t>
            </a:r>
          </a:p>
        </p:txBody>
      </p:sp>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47</a:t>
            </a:fld>
            <a:endParaRPr lang="ru-RU"/>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706090"/>
          </a:xfrm>
        </p:spPr>
        <p:txBody>
          <a:bodyPr/>
          <a:lstStyle/>
          <a:p>
            <a:r>
              <a:rPr lang="ru-RU" sz="3200" b="1" dirty="0" smtClean="0">
                <a:solidFill>
                  <a:schemeClr val="accent1"/>
                </a:solidFill>
              </a:rPr>
              <a:t>Письмо Минэкономразвития России </a:t>
            </a:r>
            <a:br>
              <a:rPr lang="ru-RU" sz="3200" b="1" dirty="0" smtClean="0">
                <a:solidFill>
                  <a:schemeClr val="accent1"/>
                </a:solidFill>
              </a:rPr>
            </a:br>
            <a:r>
              <a:rPr lang="ru-RU" sz="3200" b="1" dirty="0" smtClean="0">
                <a:solidFill>
                  <a:schemeClr val="accent1"/>
                </a:solidFill>
              </a:rPr>
              <a:t>от 07.12.2015 № Д28и-3524</a:t>
            </a:r>
            <a:endParaRPr lang="ru-RU" sz="3200" b="1" dirty="0">
              <a:solidFill>
                <a:schemeClr val="accent1"/>
              </a:solidFill>
            </a:endParaRPr>
          </a:p>
        </p:txBody>
      </p:sp>
      <p:sp>
        <p:nvSpPr>
          <p:cNvPr id="3" name="Содержимое 2"/>
          <p:cNvSpPr>
            <a:spLocks noGrp="1"/>
          </p:cNvSpPr>
          <p:nvPr>
            <p:ph idx="1"/>
          </p:nvPr>
        </p:nvSpPr>
        <p:spPr>
          <a:xfrm>
            <a:off x="457200" y="1052736"/>
            <a:ext cx="8435280" cy="5472608"/>
          </a:xfrm>
        </p:spPr>
        <p:txBody>
          <a:bodyPr/>
          <a:lstStyle/>
          <a:p>
            <a:pPr marL="0" indent="446088" algn="just">
              <a:buNone/>
            </a:pPr>
            <a:r>
              <a:rPr lang="ru-RU" sz="1800" dirty="0" smtClean="0"/>
              <a:t>В соответствии с частью 1.1 статьи 30 Закона № 44-ФЗ при определении объема закупок, предусмотренного частью 1 статьи 30 Закона № 44-ФЗ, в расчет совокупного годового объема закупок </a:t>
            </a:r>
            <a:r>
              <a:rPr lang="ru-RU" sz="1800" b="1" dirty="0" smtClean="0">
                <a:solidFill>
                  <a:schemeClr val="accent1"/>
                </a:solidFill>
              </a:rPr>
              <a:t>не включаются </a:t>
            </a:r>
            <a:r>
              <a:rPr lang="ru-RU" sz="1800" dirty="0" smtClean="0"/>
              <a:t>в том числе закупки у единственного поставщика (подрядчика, исполнителя) в соответствии с частью 1 статьи 93 Закона № 44-ФЗ.</a:t>
            </a:r>
          </a:p>
          <a:p>
            <a:pPr marL="0" indent="446088" algn="just">
              <a:buNone/>
            </a:pPr>
            <a:r>
              <a:rPr lang="ru-RU" sz="1800" dirty="0" smtClean="0"/>
              <a:t>В соответствии с пунктом 25 части 1 статьи 93 Закона № 44-ФЗ закупка у единственного поставщика (подрядчика, исполнителя) осуществляется заказчиком в случае признания </a:t>
            </a:r>
            <a:r>
              <a:rPr lang="ru-RU" sz="1800" b="1" dirty="0" smtClean="0">
                <a:solidFill>
                  <a:schemeClr val="accent1"/>
                </a:solidFill>
              </a:rPr>
              <a:t>несостоявшимися</a:t>
            </a:r>
            <a:r>
              <a:rPr lang="ru-RU" sz="1800" dirty="0" smtClean="0"/>
              <a:t> открытого конкурса, конкурса с ограниченным участием, двухэтапного конкурса, повторного конкурса, электронного аукциона, запроса котировок, запроса предложений.</a:t>
            </a:r>
          </a:p>
          <a:p>
            <a:pPr marL="0" indent="446088" algn="just">
              <a:buNone/>
            </a:pPr>
            <a:r>
              <a:rPr lang="ru-RU" sz="1800" dirty="0" smtClean="0"/>
              <a:t>В указанных случаях Законом № 44-ФЗ установлена обязанность заказчика осуществлять закупку у единственного поставщика (подрядчика, исполнителя) в соответствии с пунктом 25 части 1 статьи 93 Закона № 44-ФЗ. При этом такая закупка </a:t>
            </a:r>
            <a:r>
              <a:rPr lang="ru-RU" sz="1800" b="1" dirty="0" smtClean="0">
                <a:solidFill>
                  <a:schemeClr val="accent1"/>
                </a:solidFill>
              </a:rPr>
              <a:t>не учитывается в отчете, </a:t>
            </a:r>
            <a:r>
              <a:rPr lang="ru-RU" sz="1800" dirty="0" smtClean="0"/>
              <a:t>указанном в части 4 статьи 30 Закона № 44-ФЗ.</a:t>
            </a:r>
          </a:p>
          <a:p>
            <a:pPr marL="0" indent="446088" algn="just">
              <a:buNone/>
            </a:pPr>
            <a:r>
              <a:rPr lang="ru-RU" sz="1800" dirty="0" smtClean="0"/>
              <a:t>В настоящее время Минэкономразвития России подготовлен </a:t>
            </a:r>
            <a:r>
              <a:rPr lang="ru-RU" sz="1800" b="1" dirty="0" smtClean="0">
                <a:solidFill>
                  <a:schemeClr val="accent1"/>
                </a:solidFill>
              </a:rPr>
              <a:t>законопроект, </a:t>
            </a:r>
            <a:r>
              <a:rPr lang="ru-RU" sz="1800" dirty="0" smtClean="0"/>
              <a:t>предусматривающий внесение изменений в Закон № 44-ФЗ в части учета в объеме закупок у субъектов малого предпринимательства, социально ориентированных некоммерческих организаций контрактов, заключенных в соответствии с пунктом 25 части 1 статьи 93 Закона № 44-ФЗ. </a:t>
            </a:r>
            <a:endParaRPr lang="ru-RU" sz="1800" dirty="0"/>
          </a:p>
        </p:txBody>
      </p:sp>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48</a:t>
            </a:fld>
            <a:endParaRPr lang="ru-RU"/>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lstStyle/>
          <a:p>
            <a:r>
              <a:rPr lang="ru-RU" sz="3200" b="1" dirty="0" smtClean="0">
                <a:solidFill>
                  <a:schemeClr val="accent1"/>
                </a:solidFill>
              </a:rPr>
              <a:t>Письмо Минэкономразвития России от 07.12.2015 № Д28и-3526</a:t>
            </a:r>
            <a:endParaRPr lang="ru-RU" sz="3200" b="1" dirty="0">
              <a:solidFill>
                <a:schemeClr val="accent1"/>
              </a:solidFill>
            </a:endParaRPr>
          </a:p>
        </p:txBody>
      </p:sp>
      <p:sp>
        <p:nvSpPr>
          <p:cNvPr id="3" name="Содержимое 2"/>
          <p:cNvSpPr>
            <a:spLocks noGrp="1"/>
          </p:cNvSpPr>
          <p:nvPr>
            <p:ph idx="1"/>
          </p:nvPr>
        </p:nvSpPr>
        <p:spPr/>
        <p:txBody>
          <a:bodyPr/>
          <a:lstStyle/>
          <a:p>
            <a:pPr marL="0" indent="446088" algn="just">
              <a:buNone/>
            </a:pPr>
            <a:r>
              <a:rPr lang="ru-RU" sz="2400" dirty="0" smtClean="0"/>
              <a:t>Договор признается заключенным в момент получения лицом, направившим оферту, ее акцепта при условии, что акцепт получен лицом, направившим оферту, в пределах указанного в ней срока, а при отсутствии в оферте срока для акцепта - до окончания срока, установленного законом или иными правовыми актами</a:t>
            </a:r>
          </a:p>
          <a:p>
            <a:pPr marL="0" indent="446088" algn="just">
              <a:buNone/>
            </a:pPr>
            <a:r>
              <a:rPr lang="ru-RU" sz="2400" dirty="0" smtClean="0"/>
              <a:t>Таким образом, по мнению Департамента развития контрактной системы, при внесении данных </a:t>
            </a:r>
            <a:r>
              <a:rPr lang="ru-RU" sz="2400" b="1" dirty="0" smtClean="0">
                <a:solidFill>
                  <a:schemeClr val="accent1"/>
                </a:solidFill>
              </a:rPr>
              <a:t>в реестр контрактов необходимо указывать дату подписания контракта заказчиком.</a:t>
            </a:r>
          </a:p>
        </p:txBody>
      </p:sp>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49</a:t>
            </a:fld>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Безымянный2.png"/>
          <p:cNvPicPr>
            <a:picLocks noGrp="1" noChangeAspect="1"/>
          </p:cNvPicPr>
          <p:nvPr>
            <p:ph idx="1"/>
          </p:nvPr>
        </p:nvPicPr>
        <p:blipFill>
          <a:blip r:embed="rId2" cstate="print"/>
          <a:stretch>
            <a:fillRect/>
          </a:stretch>
        </p:blipFill>
        <p:spPr>
          <a:xfrm>
            <a:off x="251520" y="116632"/>
            <a:ext cx="8579296" cy="5760640"/>
          </a:xfrm>
        </p:spPr>
      </p:pic>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5</a:t>
            </a:fld>
            <a:endParaRPr lang="ru-RU"/>
          </a:p>
        </p:txBody>
      </p:sp>
      <p:sp>
        <p:nvSpPr>
          <p:cNvPr id="6" name="TextBox 5"/>
          <p:cNvSpPr txBox="1"/>
          <p:nvPr/>
        </p:nvSpPr>
        <p:spPr>
          <a:xfrm>
            <a:off x="539552" y="5949280"/>
            <a:ext cx="8208912" cy="523220"/>
          </a:xfrm>
          <a:prstGeom prst="rect">
            <a:avLst/>
          </a:prstGeom>
          <a:noFill/>
        </p:spPr>
        <p:txBody>
          <a:bodyPr wrap="square" rtlCol="0">
            <a:spAutoFit/>
          </a:bodyPr>
          <a:lstStyle/>
          <a:p>
            <a:pPr algn="ctr"/>
            <a:r>
              <a:rPr lang="ru-RU" sz="1400" b="1" dirty="0" smtClean="0">
                <a:solidFill>
                  <a:schemeClr val="accent1"/>
                </a:solidFill>
              </a:rPr>
              <a:t>Прилагается к плану-графику закупок. В случае внесения изменений в план-график изменения вносятся в соответствующие формы обоснований закупок.</a:t>
            </a:r>
            <a:endParaRPr lang="ru-RU" sz="1400" b="1" dirty="0">
              <a:solidFill>
                <a:schemeClr val="accent1"/>
              </a:solidFill>
            </a:endParaRPr>
          </a:p>
        </p:txBody>
      </p:sp>
    </p:spTree>
    <p:extLst>
      <p:ext uri="{BB962C8B-B14F-4D97-AF65-F5344CB8AC3E}">
        <p14:creationId xmlns="" xmlns:p14="http://schemas.microsoft.com/office/powerpoint/2010/main" val="12360537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lstStyle/>
          <a:p>
            <a:r>
              <a:rPr lang="ru-RU" sz="3200" b="1" dirty="0" smtClean="0">
                <a:solidFill>
                  <a:schemeClr val="accent1"/>
                </a:solidFill>
              </a:rPr>
              <a:t>Письмо Минэкономразвития России </a:t>
            </a:r>
            <a:br>
              <a:rPr lang="ru-RU" sz="3200" b="1" dirty="0" smtClean="0">
                <a:solidFill>
                  <a:schemeClr val="accent1"/>
                </a:solidFill>
              </a:rPr>
            </a:br>
            <a:r>
              <a:rPr lang="ru-RU" sz="3200" b="1" dirty="0" smtClean="0">
                <a:solidFill>
                  <a:schemeClr val="accent1"/>
                </a:solidFill>
              </a:rPr>
              <a:t>от 01.12.2015 № ОГ-Д28-15254</a:t>
            </a:r>
            <a:endParaRPr lang="ru-RU" sz="3200" b="1" dirty="0">
              <a:solidFill>
                <a:schemeClr val="accent1"/>
              </a:solidFill>
            </a:endParaRPr>
          </a:p>
        </p:txBody>
      </p:sp>
      <p:sp>
        <p:nvSpPr>
          <p:cNvPr id="3" name="Содержимое 2"/>
          <p:cNvSpPr>
            <a:spLocks noGrp="1"/>
          </p:cNvSpPr>
          <p:nvPr>
            <p:ph idx="1"/>
          </p:nvPr>
        </p:nvSpPr>
        <p:spPr>
          <a:xfrm>
            <a:off x="457200" y="1196752"/>
            <a:ext cx="8363272" cy="5328592"/>
          </a:xfrm>
        </p:spPr>
        <p:txBody>
          <a:bodyPr/>
          <a:lstStyle/>
          <a:p>
            <a:pPr marL="0" indent="446088" algn="just">
              <a:buNone/>
            </a:pPr>
            <a:r>
              <a:rPr lang="ru-RU" sz="1800" dirty="0" smtClean="0"/>
              <a:t>Согласно части 7 статьи 95 Закона № 44-ФЗ при исполнении контракта допускается поставка товара (выполнение работы, оказание услуги), качество, а также технические и функциональные характеристики (потребительские свойства) которого </a:t>
            </a:r>
            <a:r>
              <a:rPr lang="ru-RU" sz="1800" b="1" dirty="0" smtClean="0">
                <a:solidFill>
                  <a:schemeClr val="accent1"/>
                </a:solidFill>
              </a:rPr>
              <a:t>улучшены</a:t>
            </a:r>
            <a:r>
              <a:rPr lang="ru-RU" sz="1800" dirty="0" smtClean="0"/>
              <a:t> по сравнению с указанными в контракте. Данное изменение заказчик </a:t>
            </a:r>
            <a:r>
              <a:rPr lang="ru-RU" sz="1800" b="1" dirty="0" smtClean="0">
                <a:solidFill>
                  <a:schemeClr val="accent1"/>
                </a:solidFill>
              </a:rPr>
              <a:t>должен согласовать </a:t>
            </a:r>
            <a:r>
              <a:rPr lang="ru-RU" sz="1800" dirty="0" smtClean="0"/>
              <a:t>с поставщиком (подрядчиком, исполнителем). В результате взамен ранее согласованных в контракте поставляются товары (выполняются работы, оказываются услуги) с улучшенными качеством и (или) характеристиками (свойствами).</a:t>
            </a:r>
          </a:p>
          <a:p>
            <a:pPr marL="0" indent="446088" algn="just">
              <a:buNone/>
            </a:pPr>
            <a:r>
              <a:rPr lang="ru-RU" sz="1800" dirty="0" smtClean="0"/>
              <a:t>При этом следует отметить, что частью 7 статьи 95 Закона № 44-ФЗ не предусмотрена возможность изменения цены контракта и (или) цены единицы товара (работы, услуги).</a:t>
            </a:r>
          </a:p>
          <a:p>
            <a:pPr marL="0" indent="446088" algn="just">
              <a:buNone/>
            </a:pPr>
            <a:r>
              <a:rPr lang="ru-RU" sz="1800" dirty="0" smtClean="0"/>
              <a:t>В случае возникновения необходимости в видах работ, </a:t>
            </a:r>
            <a:r>
              <a:rPr lang="ru-RU" sz="1800" b="1" dirty="0" smtClean="0">
                <a:solidFill>
                  <a:schemeClr val="accent1"/>
                </a:solidFill>
              </a:rPr>
              <a:t>не предусмотренных контрактом, </a:t>
            </a:r>
            <a:r>
              <a:rPr lang="ru-RU" sz="1800" dirty="0" smtClean="0"/>
              <a:t>такую закупку следует осуществить конкурентными способами определения поставщика (подрядчика, исполнителя), установленными Законом № 44-ФЗ, или у единственного поставщика (подрядчика, исполнителя) в случаях, определенных частью 1 статьи 93 Закона № 44-ФЗ.</a:t>
            </a:r>
          </a:p>
          <a:p>
            <a:pPr marL="0" indent="446088" algn="just">
              <a:buNone/>
            </a:pPr>
            <a:r>
              <a:rPr lang="ru-RU" sz="1800" dirty="0" smtClean="0"/>
              <a:t>В случае если у заказчика </a:t>
            </a:r>
            <a:r>
              <a:rPr lang="ru-RU" sz="1800" b="1" dirty="0" smtClean="0">
                <a:solidFill>
                  <a:schemeClr val="accent1"/>
                </a:solidFill>
              </a:rPr>
              <a:t>отпала необходимость в проведении ряда работ, </a:t>
            </a:r>
            <a:r>
              <a:rPr lang="ru-RU" sz="1800" dirty="0" smtClean="0"/>
              <a:t>возможно расторжение контракта </a:t>
            </a:r>
            <a:r>
              <a:rPr lang="ru-RU" sz="1800" b="1" dirty="0" smtClean="0">
                <a:solidFill>
                  <a:schemeClr val="accent1"/>
                </a:solidFill>
              </a:rPr>
              <a:t>по соглашению сторон. </a:t>
            </a:r>
          </a:p>
          <a:p>
            <a:pPr marL="0" indent="446088" algn="just"/>
            <a:endParaRPr lang="ru-RU" sz="1800" dirty="0"/>
          </a:p>
        </p:txBody>
      </p:sp>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50</a:t>
            </a:fld>
            <a:endParaRPr lang="ru-RU"/>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88640"/>
            <a:ext cx="8229600" cy="908720"/>
          </a:xfrm>
        </p:spPr>
        <p:txBody>
          <a:bodyPr/>
          <a:lstStyle/>
          <a:p>
            <a:r>
              <a:rPr lang="ru-RU" sz="3200" b="1" dirty="0" smtClean="0">
                <a:solidFill>
                  <a:schemeClr val="accent1"/>
                </a:solidFill>
              </a:rPr>
              <a:t>Письмо Минэкономразвития России </a:t>
            </a:r>
            <a:br>
              <a:rPr lang="ru-RU" sz="3200" b="1" dirty="0" smtClean="0">
                <a:solidFill>
                  <a:schemeClr val="accent1"/>
                </a:solidFill>
              </a:rPr>
            </a:br>
            <a:r>
              <a:rPr lang="ru-RU" sz="3200" b="1" dirty="0" smtClean="0">
                <a:solidFill>
                  <a:schemeClr val="accent1"/>
                </a:solidFill>
              </a:rPr>
              <a:t>от 30.11.2015 № Д28и-3446</a:t>
            </a:r>
            <a:endParaRPr lang="ru-RU" sz="3200" b="1" dirty="0">
              <a:solidFill>
                <a:schemeClr val="accent1"/>
              </a:solidFill>
            </a:endParaRPr>
          </a:p>
        </p:txBody>
      </p:sp>
      <p:sp>
        <p:nvSpPr>
          <p:cNvPr id="3" name="Содержимое 2"/>
          <p:cNvSpPr>
            <a:spLocks noGrp="1"/>
          </p:cNvSpPr>
          <p:nvPr>
            <p:ph idx="1"/>
          </p:nvPr>
        </p:nvSpPr>
        <p:spPr>
          <a:xfrm>
            <a:off x="467544" y="1196752"/>
            <a:ext cx="8496944" cy="5400600"/>
          </a:xfrm>
        </p:spPr>
        <p:txBody>
          <a:bodyPr/>
          <a:lstStyle/>
          <a:p>
            <a:pPr marL="0" indent="446088" algn="just">
              <a:buNone/>
            </a:pPr>
            <a:r>
              <a:rPr lang="ru-RU" sz="1800" dirty="0" smtClean="0"/>
              <a:t>В соответствии с пунктом 4 части 1 статьи 93 Закона № 44-ФЗ заказчик вправе заключить контракт с единственным поставщиком (подрядчиком, исполнителем) в случае осуществления закупки товара, работы или услуги на сумму, </a:t>
            </a:r>
            <a:r>
              <a:rPr lang="ru-RU" sz="1800" b="1" dirty="0" smtClean="0">
                <a:solidFill>
                  <a:schemeClr val="accent1"/>
                </a:solidFill>
              </a:rPr>
              <a:t>не превышающую ста тысяч рублей. </a:t>
            </a:r>
          </a:p>
          <a:p>
            <a:pPr marL="0" indent="446088" algn="just">
              <a:buNone/>
            </a:pPr>
            <a:r>
              <a:rPr lang="ru-RU" sz="1800" dirty="0" smtClean="0"/>
              <a:t>Согласно части 15 статьи 34 Закона N 44-ФЗ при заключении контракта в случае, предусмотренном в том числе пунктом 4 части 1 статьи 93, требования частей 4 - 9, 11 - 13 статьи 34 Закона № 44-ФЗ заказчиком </a:t>
            </a:r>
            <a:r>
              <a:rPr lang="ru-RU" sz="1800" b="1" dirty="0" smtClean="0">
                <a:solidFill>
                  <a:schemeClr val="accent1"/>
                </a:solidFill>
              </a:rPr>
              <a:t>могут не применяться к указанному контракту. </a:t>
            </a:r>
            <a:r>
              <a:rPr lang="ru-RU" sz="1800" dirty="0" smtClean="0"/>
              <a:t>В этих случаях контракт может быть заключен </a:t>
            </a:r>
            <a:r>
              <a:rPr lang="ru-RU" sz="1800" b="1" dirty="0" smtClean="0">
                <a:solidFill>
                  <a:schemeClr val="accent1"/>
                </a:solidFill>
              </a:rPr>
              <a:t>в любой форме, </a:t>
            </a:r>
            <a:r>
              <a:rPr lang="ru-RU" sz="1800" dirty="0" smtClean="0"/>
              <a:t>предусмотренной Гражданским кодексом Российской Федерации для совершения сделок.</a:t>
            </a:r>
          </a:p>
          <a:p>
            <a:pPr marL="0" indent="446088" algn="just">
              <a:buNone/>
            </a:pPr>
            <a:r>
              <a:rPr lang="ru-RU" sz="1800" dirty="0" smtClean="0"/>
              <a:t>Кроме того, в соответствии с нормами статей 432 и 434 Гражданского кодекса Российской Федерации договор заключается в любой форме, предусмотренной для совершения сделок (если законом для договоров данного вида не установлена определенная форма), посредством направления оферты (предложения заключить договор) одной из сторон и ее акцепта (принятия предложения) другой стороной.</a:t>
            </a:r>
          </a:p>
          <a:p>
            <a:pPr marL="0" indent="446088" algn="just">
              <a:buNone/>
            </a:pPr>
            <a:r>
              <a:rPr lang="ru-RU" sz="1800" dirty="0" smtClean="0"/>
              <a:t>Таким образом, </a:t>
            </a:r>
            <a:r>
              <a:rPr lang="ru-RU" sz="1800" b="1" dirty="0" smtClean="0">
                <a:solidFill>
                  <a:schemeClr val="accent1"/>
                </a:solidFill>
              </a:rPr>
              <a:t>заказчик вправе </a:t>
            </a:r>
            <a:r>
              <a:rPr lang="ru-RU" sz="1800" dirty="0" smtClean="0"/>
              <a:t>компенсировать расходы на оплату коммунальных услуг </a:t>
            </a:r>
            <a:r>
              <a:rPr lang="ru-RU" sz="1800" b="1" dirty="0" smtClean="0">
                <a:solidFill>
                  <a:schemeClr val="accent1"/>
                </a:solidFill>
              </a:rPr>
              <a:t>на основании выставленных счетов </a:t>
            </a:r>
            <a:r>
              <a:rPr lang="ru-RU" sz="1800" dirty="0" smtClean="0"/>
              <a:t>в соответствии с пунктом 4 части 1 статьи 93 Закона № 44-ФЗ.</a:t>
            </a:r>
          </a:p>
        </p:txBody>
      </p:sp>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51</a:t>
            </a:fld>
            <a:endParaRPr lang="ru-RU"/>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lstStyle/>
          <a:p>
            <a:r>
              <a:rPr lang="ru-RU" sz="3200" b="1" dirty="0" smtClean="0">
                <a:solidFill>
                  <a:schemeClr val="accent1"/>
                </a:solidFill>
              </a:rPr>
              <a:t>Письмо Минэкономразвития России </a:t>
            </a:r>
            <a:br>
              <a:rPr lang="ru-RU" sz="3200" b="1" dirty="0" smtClean="0">
                <a:solidFill>
                  <a:schemeClr val="accent1"/>
                </a:solidFill>
              </a:rPr>
            </a:br>
            <a:r>
              <a:rPr lang="ru-RU" sz="3200" b="1" dirty="0" smtClean="0">
                <a:solidFill>
                  <a:schemeClr val="accent1"/>
                </a:solidFill>
              </a:rPr>
              <a:t>от 16.11.2015 № Д28и-3349</a:t>
            </a:r>
            <a:endParaRPr lang="ru-RU" sz="3200" b="1" dirty="0">
              <a:solidFill>
                <a:schemeClr val="accent1"/>
              </a:solidFill>
            </a:endParaRPr>
          </a:p>
        </p:txBody>
      </p:sp>
      <p:sp>
        <p:nvSpPr>
          <p:cNvPr id="3" name="Содержимое 2"/>
          <p:cNvSpPr>
            <a:spLocks noGrp="1"/>
          </p:cNvSpPr>
          <p:nvPr>
            <p:ph idx="1"/>
          </p:nvPr>
        </p:nvSpPr>
        <p:spPr>
          <a:xfrm>
            <a:off x="457200" y="1340768"/>
            <a:ext cx="8435280" cy="5112568"/>
          </a:xfrm>
        </p:spPr>
        <p:txBody>
          <a:bodyPr/>
          <a:lstStyle/>
          <a:p>
            <a:pPr marL="0" indent="446088" algn="just">
              <a:buNone/>
            </a:pPr>
            <a:r>
              <a:rPr lang="ru-RU" sz="1900" dirty="0" smtClean="0"/>
              <a:t>В соответствии с пунктом 4 части 1 статьи 93 Закона № 44-ФЗ закупка у единственного поставщика (подрядчика, исполнителя) может осуществляться заказчиком в случае осуществления закупки товара, работы или услуги на сумму, не превышающую ста тысяч рублей. При этом годовой объем закупок, которые заказчик вправе осуществить на основании настоящего пункта, не должен превышать два миллиона рублей или не должен превышать пять процентов совокупного годового объема закупок заказчика и не должен составлять более чем пятьдесят миллионов рублей.</a:t>
            </a:r>
          </a:p>
          <a:p>
            <a:pPr marL="0" indent="446088" algn="just">
              <a:buNone/>
            </a:pPr>
            <a:r>
              <a:rPr lang="ru-RU" sz="1900" b="1" dirty="0" smtClean="0">
                <a:solidFill>
                  <a:schemeClr val="accent1"/>
                </a:solidFill>
              </a:rPr>
              <a:t>Расчет годового объема</a:t>
            </a:r>
            <a:r>
              <a:rPr lang="ru-RU" sz="1900" dirty="0" smtClean="0"/>
              <a:t> товаров, работ, услуг, которые заказчик вправе закупить в соответствии с пунктом 4 части 1 статьи 93 Закона № 44-ФЗ на сумму, не превышающую двух миллионов рублей, осуществляется </a:t>
            </a:r>
            <a:r>
              <a:rPr lang="ru-RU" sz="1900" b="1" dirty="0" smtClean="0">
                <a:solidFill>
                  <a:schemeClr val="accent1"/>
                </a:solidFill>
              </a:rPr>
              <a:t>исходя из условий, сложившихся при исполнении контрактов, принимая во внимание расторгнутые контракты и контракты, исполненные с учетом измененных обязательств.</a:t>
            </a:r>
          </a:p>
          <a:p>
            <a:pPr marL="0" indent="446088" algn="just">
              <a:buNone/>
            </a:pPr>
            <a:r>
              <a:rPr lang="ru-RU" sz="1900" dirty="0" smtClean="0"/>
              <a:t>Закупки, осуществляемые на сэкономленные бюджетные средства, должны быть учтены в плане-графике закупок.</a:t>
            </a:r>
          </a:p>
        </p:txBody>
      </p:sp>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52</a:t>
            </a:fld>
            <a:endParaRPr lang="ru-RU"/>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778098"/>
          </a:xfrm>
        </p:spPr>
        <p:txBody>
          <a:bodyPr/>
          <a:lstStyle/>
          <a:p>
            <a:r>
              <a:rPr lang="ru-RU" sz="3200" b="1" dirty="0" smtClean="0">
                <a:solidFill>
                  <a:schemeClr val="accent1"/>
                </a:solidFill>
              </a:rPr>
              <a:t>Письмо Минэкономразвития России </a:t>
            </a:r>
            <a:br>
              <a:rPr lang="ru-RU" sz="3200" b="1" dirty="0" smtClean="0">
                <a:solidFill>
                  <a:schemeClr val="accent1"/>
                </a:solidFill>
              </a:rPr>
            </a:br>
            <a:r>
              <a:rPr lang="ru-RU" sz="3200" b="1" dirty="0" smtClean="0">
                <a:solidFill>
                  <a:schemeClr val="accent1"/>
                </a:solidFill>
              </a:rPr>
              <a:t>от 29.10.2015 № Д28и-3125</a:t>
            </a:r>
            <a:endParaRPr lang="ru-RU" sz="3200" b="1" dirty="0">
              <a:solidFill>
                <a:schemeClr val="accent1"/>
              </a:solidFill>
            </a:endParaRPr>
          </a:p>
        </p:txBody>
      </p:sp>
      <p:sp>
        <p:nvSpPr>
          <p:cNvPr id="3" name="Содержимое 2"/>
          <p:cNvSpPr>
            <a:spLocks noGrp="1"/>
          </p:cNvSpPr>
          <p:nvPr>
            <p:ph idx="1"/>
          </p:nvPr>
        </p:nvSpPr>
        <p:spPr>
          <a:xfrm>
            <a:off x="457200" y="1196752"/>
            <a:ext cx="8435280" cy="5328592"/>
          </a:xfrm>
        </p:spPr>
        <p:txBody>
          <a:bodyPr/>
          <a:lstStyle/>
          <a:p>
            <a:pPr marL="0" indent="446088" algn="just">
              <a:buNone/>
            </a:pPr>
            <a:r>
              <a:rPr lang="ru-RU" sz="1700" dirty="0" smtClean="0"/>
              <a:t>В соответствии с пунктом 4 статьи 3 Закона № 44-ФЗ участник закупки - любое юридическое лицо независимо от его организационно-правовой формы, формы собственности, места нахождения и места происхождения капитала, за исключением юридического лица, местом регистрации которого являются государство или территория, включенные в утверждаемый в соответствии с подпунктом 1 пункта 3 статьи 284 Налогового кодекса Российской Федерации перечень государств и территорий, предоставляющих льготный налоговый режим налогообложения и (или) не предусматривающих раскрытия и предоставления информации при проведении финансовых операций </a:t>
            </a:r>
            <a:r>
              <a:rPr lang="ru-RU" sz="1700" b="1" dirty="0" smtClean="0">
                <a:solidFill>
                  <a:schemeClr val="accent1"/>
                </a:solidFill>
              </a:rPr>
              <a:t>(</a:t>
            </a:r>
            <a:r>
              <a:rPr lang="ru-RU" sz="1700" b="1" dirty="0" err="1" smtClean="0">
                <a:solidFill>
                  <a:schemeClr val="accent1"/>
                </a:solidFill>
              </a:rPr>
              <a:t>офшорные</a:t>
            </a:r>
            <a:r>
              <a:rPr lang="ru-RU" sz="1700" b="1" dirty="0" smtClean="0">
                <a:solidFill>
                  <a:schemeClr val="accent1"/>
                </a:solidFill>
              </a:rPr>
              <a:t> зоны)</a:t>
            </a:r>
            <a:r>
              <a:rPr lang="ru-RU" sz="1700" dirty="0" smtClean="0">
                <a:solidFill>
                  <a:schemeClr val="accent1"/>
                </a:solidFill>
              </a:rPr>
              <a:t> </a:t>
            </a:r>
            <a:r>
              <a:rPr lang="ru-RU" sz="1700" dirty="0" smtClean="0"/>
              <a:t>в отношении юридических лиц, или любое физическое лицо, в том числе зарегистрированное в качестве индивидуального предпринимателя.</a:t>
            </a:r>
          </a:p>
          <a:p>
            <a:pPr marL="0" indent="446088" algn="just">
              <a:buNone/>
            </a:pPr>
            <a:r>
              <a:rPr lang="ru-RU" sz="1700" dirty="0" smtClean="0"/>
              <a:t>В соответствии с частью 6 статьи 61 Закона № 44-ФЗ оператор электронной площадки обязан отказать участнику электронного аукциона в аккредитации в случае непредставления им документов и информации, указанных в части 2 статьи 61 Закона № 44-ФЗ, или представления документов, не соответствующих требованиям, установленным законодательством Российской Федерации, а также в случае, если такой участник является </a:t>
            </a:r>
            <a:r>
              <a:rPr lang="ru-RU" sz="1700" dirty="0" err="1" smtClean="0"/>
              <a:t>офшорной</a:t>
            </a:r>
            <a:r>
              <a:rPr lang="ru-RU" sz="1700" dirty="0" smtClean="0"/>
              <a:t> компанией.</a:t>
            </a:r>
          </a:p>
          <a:p>
            <a:pPr marL="0" indent="446088" algn="just">
              <a:buNone/>
            </a:pPr>
            <a:r>
              <a:rPr lang="ru-RU" sz="1700" dirty="0" smtClean="0"/>
              <a:t>Таким образом, требование о наличии </a:t>
            </a:r>
            <a:r>
              <a:rPr lang="ru-RU" sz="1700" b="1" dirty="0" smtClean="0">
                <a:solidFill>
                  <a:schemeClr val="accent1"/>
                </a:solidFill>
              </a:rPr>
              <a:t>в составе декларации</a:t>
            </a:r>
            <a:r>
              <a:rPr lang="ru-RU" sz="1700" dirty="0" smtClean="0">
                <a:solidFill>
                  <a:schemeClr val="accent1"/>
                </a:solidFill>
              </a:rPr>
              <a:t> </a:t>
            </a:r>
            <a:r>
              <a:rPr lang="ru-RU" sz="1700" dirty="0" smtClean="0"/>
              <a:t>информации о соответствии участника такого аукциона требованиям, установленным пунктом 10 части 1 статьи 31 Закона № 44-ФЗ, является </a:t>
            </a:r>
            <a:r>
              <a:rPr lang="ru-RU" sz="1700" b="1" dirty="0" smtClean="0">
                <a:solidFill>
                  <a:schemeClr val="accent1"/>
                </a:solidFill>
              </a:rPr>
              <a:t>неправомерным.</a:t>
            </a:r>
            <a:endParaRPr lang="ru-RU" sz="1700" dirty="0" smtClean="0">
              <a:solidFill>
                <a:schemeClr val="accent1"/>
              </a:solidFill>
            </a:endParaRPr>
          </a:p>
          <a:p>
            <a:endParaRPr lang="ru-RU" sz="1700" dirty="0"/>
          </a:p>
        </p:txBody>
      </p:sp>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53</a:t>
            </a:fld>
            <a:endParaRPr lang="ru-RU"/>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b="1" dirty="0" smtClean="0">
                <a:solidFill>
                  <a:schemeClr val="accent1"/>
                </a:solidFill>
              </a:rPr>
              <a:t>Постановление Восемнадцатого арбитражного апелляционного суда от 21.09.2015 </a:t>
            </a:r>
            <a:br>
              <a:rPr lang="ru-RU" sz="2800" b="1" dirty="0" smtClean="0">
                <a:solidFill>
                  <a:schemeClr val="accent1"/>
                </a:solidFill>
              </a:rPr>
            </a:br>
            <a:r>
              <a:rPr lang="ru-RU" sz="2800" b="1" dirty="0" smtClean="0">
                <a:solidFill>
                  <a:schemeClr val="accent1"/>
                </a:solidFill>
              </a:rPr>
              <a:t>№ 18АП-10466/2015 по делу № А34-3134/2015</a:t>
            </a:r>
            <a:endParaRPr lang="ru-RU" sz="2800" b="1" dirty="0">
              <a:solidFill>
                <a:schemeClr val="accent1"/>
              </a:solidFill>
            </a:endParaRPr>
          </a:p>
        </p:txBody>
      </p:sp>
      <p:sp>
        <p:nvSpPr>
          <p:cNvPr id="3" name="Содержимое 2"/>
          <p:cNvSpPr>
            <a:spLocks noGrp="1"/>
          </p:cNvSpPr>
          <p:nvPr>
            <p:ph idx="1"/>
          </p:nvPr>
        </p:nvSpPr>
        <p:spPr>
          <a:xfrm>
            <a:off x="457200" y="1700808"/>
            <a:ext cx="8229600" cy="4968552"/>
          </a:xfrm>
        </p:spPr>
        <p:txBody>
          <a:bodyPr/>
          <a:lstStyle/>
          <a:p>
            <a:pPr marL="0" indent="446088" algn="just">
              <a:buNone/>
            </a:pPr>
            <a:r>
              <a:rPr lang="ru-RU" sz="2400" dirty="0" smtClean="0"/>
              <a:t>Включение в договор условия о возможности его </a:t>
            </a:r>
            <a:r>
              <a:rPr lang="ru-RU" sz="2400" b="1" dirty="0" smtClean="0">
                <a:solidFill>
                  <a:schemeClr val="accent1"/>
                </a:solidFill>
              </a:rPr>
              <a:t>пролонгации</a:t>
            </a:r>
            <a:r>
              <a:rPr lang="ru-RU" sz="2400" dirty="0" smtClean="0"/>
              <a:t> на следующие годы </a:t>
            </a:r>
            <a:r>
              <a:rPr lang="ru-RU" sz="2400" b="1" dirty="0" smtClean="0">
                <a:solidFill>
                  <a:schemeClr val="accent1"/>
                </a:solidFill>
              </a:rPr>
              <a:t>неправомерно.</a:t>
            </a:r>
            <a:r>
              <a:rPr lang="ru-RU" sz="2400" dirty="0" smtClean="0"/>
              <a:t> </a:t>
            </a:r>
          </a:p>
          <a:p>
            <a:pPr marL="0" indent="446088" algn="just">
              <a:buNone/>
            </a:pPr>
            <a:r>
              <a:rPr lang="ru-RU" sz="2400" dirty="0" smtClean="0"/>
              <a:t>Оспариваемое условие не позволяет однозначно определить срок прекращения обязательств сторон. Это условие допускает, что цена договора может превысить ограничение, установленное Законом № 44-ФЗ (100 тыс. руб.). Довод о том, что продление возможно лишь с учетом такого ограничения, суд признал необоснованным, поскольку условия об этом договор не содержит.</a:t>
            </a:r>
          </a:p>
          <a:p>
            <a:pPr marL="0" indent="446088" algn="just">
              <a:buNone/>
            </a:pPr>
            <a:r>
              <a:rPr lang="ru-RU" sz="2400" i="1" dirty="0" smtClean="0"/>
              <a:t>Аналогичное решение Арбитражного суда Курганской области от 22.07.2015 по делу № А34-3527/2015</a:t>
            </a:r>
          </a:p>
          <a:p>
            <a:pPr marL="0" indent="446088" algn="just">
              <a:buNone/>
            </a:pPr>
            <a:endParaRPr lang="ru-RU" sz="2400" dirty="0"/>
          </a:p>
        </p:txBody>
      </p:sp>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54</a:t>
            </a:fld>
            <a:endParaRPr lang="ru-RU"/>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b="1" dirty="0" smtClean="0">
                <a:solidFill>
                  <a:schemeClr val="accent1"/>
                </a:solidFill>
              </a:rPr>
              <a:t>Постановление Арбитражного суда Волго-Вятского округа от 27.01.2016 № Ф01-5478/2015, </a:t>
            </a:r>
            <a:br>
              <a:rPr lang="ru-RU" sz="2800" b="1" dirty="0" smtClean="0">
                <a:solidFill>
                  <a:schemeClr val="accent1"/>
                </a:solidFill>
              </a:rPr>
            </a:br>
            <a:r>
              <a:rPr lang="ru-RU" sz="2800" b="1" dirty="0" smtClean="0">
                <a:solidFill>
                  <a:schemeClr val="accent1"/>
                </a:solidFill>
              </a:rPr>
              <a:t>Ф01-5099/2015 по делу № А11-1788/2015</a:t>
            </a:r>
            <a:endParaRPr lang="ru-RU" sz="2800" b="1" dirty="0">
              <a:solidFill>
                <a:schemeClr val="accent1"/>
              </a:solidFill>
            </a:endParaRPr>
          </a:p>
        </p:txBody>
      </p:sp>
      <p:sp>
        <p:nvSpPr>
          <p:cNvPr id="3" name="Содержимое 2"/>
          <p:cNvSpPr>
            <a:spLocks noGrp="1"/>
          </p:cNvSpPr>
          <p:nvPr>
            <p:ph idx="1"/>
          </p:nvPr>
        </p:nvSpPr>
        <p:spPr>
          <a:xfrm>
            <a:off x="457200" y="1600200"/>
            <a:ext cx="8435280" cy="4925144"/>
          </a:xfrm>
        </p:spPr>
        <p:txBody>
          <a:bodyPr/>
          <a:lstStyle/>
          <a:p>
            <a:pPr marL="0" indent="446088" algn="just">
              <a:buNone/>
            </a:pPr>
            <a:r>
              <a:rPr lang="ru-RU" sz="2200" dirty="0" smtClean="0"/>
              <a:t>Из материалов дела следует, что в данном случае Учреждение в извещении о запросе котировок разработало </a:t>
            </a:r>
            <a:r>
              <a:rPr lang="ru-RU" sz="2200" b="1" dirty="0" smtClean="0">
                <a:solidFill>
                  <a:schemeClr val="accent1"/>
                </a:solidFill>
              </a:rPr>
              <a:t>форму заявки на участие в запросе котировок,</a:t>
            </a:r>
            <a:r>
              <a:rPr lang="ru-RU" sz="2200" dirty="0" smtClean="0"/>
              <a:t> в соответствии с которой заявка и все приложения должны быть сшиты, все листы заявки и документов, которые прилагаются, должны быть пронумерованы и скреплены печатью участника запроса котировок (для юридического лица) и подписаны участником запроса котировок или лицом, уполномоченным участником запроса котировок.</a:t>
            </a:r>
          </a:p>
          <a:p>
            <a:pPr marL="0" indent="446088" algn="just">
              <a:buNone/>
            </a:pPr>
            <a:r>
              <a:rPr lang="ru-RU" sz="2200" dirty="0" smtClean="0"/>
              <a:t>Как верно указали суды, извещение о запросе котировок не содержит требований заказчика о предоставлении каких-либо документов и информации, не предусмотренных частью 3 статьи 73 Закона № 44-ФЗ. Фактически в извещении о запросе котировок заказчик установил </a:t>
            </a:r>
            <a:r>
              <a:rPr lang="ru-RU" sz="2200" b="1" dirty="0" smtClean="0">
                <a:solidFill>
                  <a:schemeClr val="accent1"/>
                </a:solidFill>
              </a:rPr>
              <a:t>требования к форме заявки, </a:t>
            </a:r>
            <a:r>
              <a:rPr lang="ru-RU" sz="2200" dirty="0" smtClean="0"/>
              <a:t>чем выполнил требование пункта 2 части 1 статьи 73 Закона № 44-ФЗ.</a:t>
            </a:r>
          </a:p>
          <a:p>
            <a:pPr algn="just"/>
            <a:endParaRPr lang="ru-RU" sz="2200" dirty="0"/>
          </a:p>
        </p:txBody>
      </p:sp>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55</a:t>
            </a:fld>
            <a:endParaRPr lang="ru-RU"/>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b="1" dirty="0" smtClean="0">
                <a:solidFill>
                  <a:schemeClr val="accent1"/>
                </a:solidFill>
              </a:rPr>
              <a:t>Постановление Арбитражного суда Волго-Вятского округа от 12.11.2015 № Ф01-4813/2015 по делу </a:t>
            </a:r>
            <a:br>
              <a:rPr lang="ru-RU" sz="2800" b="1" dirty="0" smtClean="0">
                <a:solidFill>
                  <a:schemeClr val="accent1"/>
                </a:solidFill>
              </a:rPr>
            </a:br>
            <a:r>
              <a:rPr lang="ru-RU" sz="2800" b="1" dirty="0" smtClean="0">
                <a:solidFill>
                  <a:schemeClr val="accent1"/>
                </a:solidFill>
              </a:rPr>
              <a:t>№ А17-639/2015</a:t>
            </a:r>
            <a:endParaRPr lang="ru-RU" sz="2800" b="1" dirty="0">
              <a:solidFill>
                <a:schemeClr val="accent1"/>
              </a:solidFill>
            </a:endParaRPr>
          </a:p>
        </p:txBody>
      </p:sp>
      <p:sp>
        <p:nvSpPr>
          <p:cNvPr id="3" name="Содержимое 2"/>
          <p:cNvSpPr>
            <a:spLocks noGrp="1"/>
          </p:cNvSpPr>
          <p:nvPr>
            <p:ph idx="1"/>
          </p:nvPr>
        </p:nvSpPr>
        <p:spPr>
          <a:xfrm>
            <a:off x="457200" y="1600200"/>
            <a:ext cx="8435280" cy="4997152"/>
          </a:xfrm>
        </p:spPr>
        <p:txBody>
          <a:bodyPr/>
          <a:lstStyle/>
          <a:p>
            <a:pPr marL="0" indent="446088" algn="just">
              <a:buNone/>
            </a:pPr>
            <a:r>
              <a:rPr lang="ru-RU" sz="1700" dirty="0" smtClean="0"/>
              <a:t>Суды установили, что </a:t>
            </a:r>
            <a:r>
              <a:rPr lang="ru-RU" sz="1700" b="1" dirty="0" smtClean="0">
                <a:solidFill>
                  <a:schemeClr val="accent1"/>
                </a:solidFill>
              </a:rPr>
              <a:t>срок,</a:t>
            </a:r>
            <a:r>
              <a:rPr lang="ru-RU" sz="1700" dirty="0" smtClean="0"/>
              <a:t> установленный Администрацией для выполнения работ по строительство артезианской скважины для источника теплоснабжения, является </a:t>
            </a:r>
            <a:r>
              <a:rPr lang="ru-RU" sz="1700" b="1" dirty="0" smtClean="0"/>
              <a:t>необоснованным.</a:t>
            </a:r>
            <a:r>
              <a:rPr lang="ru-RU" sz="1700" dirty="0" smtClean="0"/>
              <a:t> Согласно представленному ООО расчету продолжительности строительства артезианской скважины для источника теплоснабжения, составленному на основании Единых норм и расценок на строительные, монтажные и ремонтно-строительные работы по бурению скважин на воду, утвержденных Государственным строительным комитетом СССР, и локального сметного расчета, для выполнения работ по строительству артезианской скважины для источника теплоснабжения потребуется не менее восьми дней.</a:t>
            </a:r>
          </a:p>
          <a:p>
            <a:pPr marL="0" indent="446088" algn="just">
              <a:buNone/>
            </a:pPr>
            <a:r>
              <a:rPr lang="ru-RU" sz="1700" dirty="0" smtClean="0"/>
              <a:t>Суды обоснованно отметили, что </a:t>
            </a:r>
            <a:r>
              <a:rPr lang="ru-RU" sz="1700" b="1" dirty="0" smtClean="0">
                <a:solidFill>
                  <a:schemeClr val="accent1"/>
                </a:solidFill>
              </a:rPr>
              <a:t>устанавливаемые заказчиком требования не могут быть произвольными</a:t>
            </a:r>
            <a:r>
              <a:rPr lang="ru-RU" sz="1700" dirty="0" smtClean="0"/>
              <a:t>, они должны быть обусловлены наличием у заказчика соответствующей, доказанной потребности. Заявитель не представил ни в антимонопольный орган, ни в суд доказательств, свидетельствующих о необходимости установления именно таких сроков выполнения работ по строительству артезианской скважины, что свидетельствует об их необоснованном установлении и нарушает пункт 1 части 1 статьи 33 Закона № 44-ФЗ. Заказчик вправе самостоятельно формировать объект закупок, в то же время </a:t>
            </a:r>
            <a:r>
              <a:rPr lang="ru-RU" sz="1700" b="1" dirty="0" smtClean="0">
                <a:solidFill>
                  <a:schemeClr val="accent1"/>
                </a:solidFill>
              </a:rPr>
              <a:t>описание объекта закупки должно носить объективный характер и быть мотивированным, основанным на реальных потребностях заказчика.</a:t>
            </a:r>
            <a:endParaRPr lang="ru-RU" sz="1700" b="1" dirty="0">
              <a:solidFill>
                <a:schemeClr val="accent1"/>
              </a:solidFill>
            </a:endParaRPr>
          </a:p>
        </p:txBody>
      </p:sp>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56</a:t>
            </a:fld>
            <a:endParaRPr lang="ru-RU"/>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114"/>
          </a:xfrm>
        </p:spPr>
        <p:txBody>
          <a:bodyPr/>
          <a:lstStyle/>
          <a:p>
            <a:r>
              <a:rPr lang="ru-RU" sz="2800" b="1" dirty="0" smtClean="0">
                <a:solidFill>
                  <a:schemeClr val="accent1"/>
                </a:solidFill>
              </a:rPr>
              <a:t>Постановление Арбитражного суда </a:t>
            </a:r>
            <a:r>
              <a:rPr lang="ru-RU" sz="2800" b="1" dirty="0" err="1" smtClean="0">
                <a:solidFill>
                  <a:schemeClr val="accent1"/>
                </a:solidFill>
              </a:rPr>
              <a:t>Западно-Сибирского</a:t>
            </a:r>
            <a:r>
              <a:rPr lang="ru-RU" sz="2800" b="1" dirty="0" smtClean="0">
                <a:solidFill>
                  <a:schemeClr val="accent1"/>
                </a:solidFill>
              </a:rPr>
              <a:t> округа от 02.02.2016 </a:t>
            </a:r>
            <a:br>
              <a:rPr lang="ru-RU" sz="2800" b="1" dirty="0" smtClean="0">
                <a:solidFill>
                  <a:schemeClr val="accent1"/>
                </a:solidFill>
              </a:rPr>
            </a:br>
            <a:r>
              <a:rPr lang="ru-RU" sz="2800" b="1" dirty="0" smtClean="0">
                <a:solidFill>
                  <a:schemeClr val="accent1"/>
                </a:solidFill>
              </a:rPr>
              <a:t>№ Ф04-29181/2015 по делу № А46-5048/2015</a:t>
            </a:r>
            <a:endParaRPr lang="ru-RU" sz="2800" dirty="0">
              <a:solidFill>
                <a:schemeClr val="accent1"/>
              </a:solidFill>
            </a:endParaRPr>
          </a:p>
        </p:txBody>
      </p:sp>
      <p:sp>
        <p:nvSpPr>
          <p:cNvPr id="3" name="Содержимое 2"/>
          <p:cNvSpPr>
            <a:spLocks noGrp="1"/>
          </p:cNvSpPr>
          <p:nvPr>
            <p:ph idx="1"/>
          </p:nvPr>
        </p:nvSpPr>
        <p:spPr>
          <a:xfrm>
            <a:off x="395536" y="1484784"/>
            <a:ext cx="8507288" cy="5040560"/>
          </a:xfrm>
        </p:spPr>
        <p:txBody>
          <a:bodyPr/>
          <a:lstStyle/>
          <a:p>
            <a:pPr marL="0" indent="446088" algn="just">
              <a:buNone/>
            </a:pPr>
            <a:r>
              <a:rPr lang="ru-RU" sz="1700" dirty="0" smtClean="0"/>
              <a:t>Управление считает, что указание в аукционной документации на то, что </a:t>
            </a:r>
            <a:r>
              <a:rPr lang="ru-RU" sz="1700" b="1" dirty="0" smtClean="0">
                <a:solidFill>
                  <a:schemeClr val="accent1"/>
                </a:solidFill>
              </a:rPr>
              <a:t>поставка товара осуществляется партиями в течение 90 (девяноста) календарных дней с момента поступления заявки от заказчика </a:t>
            </a:r>
            <a:r>
              <a:rPr lang="ru-RU" sz="1700" dirty="0" smtClean="0"/>
              <a:t>на конкретную партию не может определять срок  поставки.</a:t>
            </a:r>
          </a:p>
          <a:p>
            <a:pPr marL="0" indent="446088" algn="just">
              <a:buNone/>
            </a:pPr>
            <a:r>
              <a:rPr lang="ru-RU" sz="1700" dirty="0" smtClean="0"/>
              <a:t>Статьей 190 ГК РФ предусмотрено, что установленный законом, иными правовыми актами, сделкой или назначаемый судом срок определяется календарной датой или истечением периода времени, который исчисляется годами, месяцами, неделями, днями или часами. Срок может определяться также указанием на событие, которое должно неизбежно наступить. Течение срока, определенного периодом времени, начинается на следующий день после календарной даты или наступления события, которыми определено его начало. Течение срока, определенного периодом времени, начинается на следующий день после календарной даты или наступления события, которыми определено его начало (статья 191 ГК РФ).</a:t>
            </a:r>
          </a:p>
          <a:p>
            <a:pPr marL="0" indent="446088" algn="just">
              <a:buNone/>
            </a:pPr>
            <a:r>
              <a:rPr lang="ru-RU" sz="1700" dirty="0" smtClean="0"/>
              <a:t>При таких обстоятельствах суды пришли </a:t>
            </a:r>
            <a:r>
              <a:rPr lang="ru-RU" sz="1700" b="1" dirty="0" smtClean="0">
                <a:solidFill>
                  <a:schemeClr val="accent1"/>
                </a:solidFill>
              </a:rPr>
              <a:t>к правильному выводу </a:t>
            </a:r>
            <a:r>
              <a:rPr lang="ru-RU" sz="1700" dirty="0" smtClean="0"/>
              <a:t>о том, что в аукционной документации </a:t>
            </a:r>
            <a:r>
              <a:rPr lang="ru-RU" sz="1700" b="1" dirty="0" smtClean="0">
                <a:solidFill>
                  <a:schemeClr val="accent1"/>
                </a:solidFill>
              </a:rPr>
              <a:t>определен срок (период) поставки товаров </a:t>
            </a:r>
            <a:r>
              <a:rPr lang="ru-RU" sz="1700" dirty="0" smtClean="0"/>
              <a:t>- течение 90 календарных дней с момента направления заявки учреждением, возникновение у поставщика обязательства по поставке товара покупателям обусловлено наступлением совокупности событий, которыми определено его начало - с момента заключения государственного контракта и получения заявки покупателя.</a:t>
            </a:r>
            <a:endParaRPr lang="ru-RU" sz="1700" dirty="0"/>
          </a:p>
        </p:txBody>
      </p:sp>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57</a:t>
            </a:fld>
            <a:endParaRPr lang="ru-RU"/>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b="1" dirty="0" smtClean="0">
                <a:solidFill>
                  <a:schemeClr val="accent1"/>
                </a:solidFill>
              </a:rPr>
              <a:t>Постановление Пятого арбитражного апелляционного суда от 13.10.2015 </a:t>
            </a:r>
            <a:br>
              <a:rPr lang="ru-RU" sz="2800" b="1" dirty="0" smtClean="0">
                <a:solidFill>
                  <a:schemeClr val="accent1"/>
                </a:solidFill>
              </a:rPr>
            </a:br>
            <a:r>
              <a:rPr lang="ru-RU" sz="2800" b="1" dirty="0" smtClean="0">
                <a:solidFill>
                  <a:schemeClr val="accent1"/>
                </a:solidFill>
              </a:rPr>
              <a:t>№ 05АП-8162/2015 по делу № А59-5808/2014</a:t>
            </a:r>
            <a:endParaRPr lang="ru-RU" sz="2800" b="1" dirty="0">
              <a:solidFill>
                <a:schemeClr val="accent1"/>
              </a:solidFill>
            </a:endParaRPr>
          </a:p>
        </p:txBody>
      </p:sp>
      <p:sp>
        <p:nvSpPr>
          <p:cNvPr id="3" name="Содержимое 2"/>
          <p:cNvSpPr>
            <a:spLocks noGrp="1"/>
          </p:cNvSpPr>
          <p:nvPr>
            <p:ph idx="1"/>
          </p:nvPr>
        </p:nvSpPr>
        <p:spPr>
          <a:xfrm>
            <a:off x="457200" y="1700808"/>
            <a:ext cx="8363272" cy="4680520"/>
          </a:xfrm>
        </p:spPr>
        <p:txBody>
          <a:bodyPr/>
          <a:lstStyle/>
          <a:p>
            <a:pPr marL="0" indent="446088" algn="just">
              <a:buNone/>
            </a:pPr>
            <a:r>
              <a:rPr lang="ru-RU" sz="2200" dirty="0" smtClean="0"/>
              <a:t>По условиям контракта подрядчик должен приступить к выполнению работ с даты его заключения. Заказчик, в свою очередь, </a:t>
            </a:r>
            <a:r>
              <a:rPr lang="ru-RU" sz="2200" b="1" dirty="0" smtClean="0">
                <a:solidFill>
                  <a:schemeClr val="accent1"/>
                </a:solidFill>
              </a:rPr>
              <a:t>вправе уменьшить размер оплаты </a:t>
            </a:r>
            <a:r>
              <a:rPr lang="ru-RU" sz="2200" dirty="0" smtClean="0"/>
              <a:t>на сумму начисленной неустойки </a:t>
            </a:r>
            <a:r>
              <a:rPr lang="ru-RU" sz="2200" b="1" dirty="0" smtClean="0">
                <a:solidFill>
                  <a:schemeClr val="accent1"/>
                </a:solidFill>
              </a:rPr>
              <a:t>или не производить оплату </a:t>
            </a:r>
            <a:r>
              <a:rPr lang="ru-RU" sz="2200" dirty="0" smtClean="0"/>
              <a:t>при наличии замечаний. </a:t>
            </a:r>
          </a:p>
          <a:p>
            <a:pPr marL="0" indent="446088" algn="just">
              <a:buNone/>
            </a:pPr>
            <a:r>
              <a:rPr lang="ru-RU" sz="2200" dirty="0" smtClean="0"/>
              <a:t>Включение в контракт оспариваемых условий </a:t>
            </a:r>
            <a:r>
              <a:rPr lang="ru-RU" sz="2200" b="1" dirty="0" smtClean="0">
                <a:solidFill>
                  <a:schemeClr val="accent1"/>
                </a:solidFill>
              </a:rPr>
              <a:t>правомерно.</a:t>
            </a:r>
          </a:p>
          <a:p>
            <a:pPr marL="0" indent="446088" algn="just">
              <a:buNone/>
            </a:pPr>
            <a:r>
              <a:rPr lang="ru-RU" sz="2200" dirty="0" smtClean="0"/>
              <a:t>Начало течения срока выполнения работ может быть определено указанием на событие, которое неизбежно должно наступить, а в исключительных случаях - на событие, которое наступило.</a:t>
            </a:r>
          </a:p>
          <a:p>
            <a:pPr marL="0" indent="446088" algn="just">
              <a:buNone/>
            </a:pPr>
            <a:r>
              <a:rPr lang="ru-RU" sz="2200" dirty="0" smtClean="0"/>
              <a:t>Удержание из суммы оплаты начисленной неустойки представляет собой </a:t>
            </a:r>
            <a:r>
              <a:rPr lang="ru-RU" sz="2200" b="1" dirty="0" smtClean="0">
                <a:solidFill>
                  <a:schemeClr val="accent1"/>
                </a:solidFill>
              </a:rPr>
              <a:t>способ бесспорного взыскания санкции. </a:t>
            </a:r>
            <a:r>
              <a:rPr lang="ru-RU" sz="2200" dirty="0" smtClean="0"/>
              <a:t>Обязательства по оплате можно уменьшить на сумму неустойки путем зачета встречных требований.</a:t>
            </a:r>
          </a:p>
          <a:p>
            <a:endParaRPr lang="ru-RU" sz="2200" dirty="0"/>
          </a:p>
        </p:txBody>
      </p:sp>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58</a:t>
            </a:fld>
            <a:endParaRPr lang="ru-RU"/>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b="1" dirty="0" smtClean="0">
                <a:solidFill>
                  <a:schemeClr val="accent1"/>
                </a:solidFill>
              </a:rPr>
              <a:t>Постановление Арбитражного суда Московского округа от 12.11.2015 № Ф05-15159/2015 по делу </a:t>
            </a:r>
            <a:br>
              <a:rPr lang="ru-RU" sz="2800" b="1" dirty="0" smtClean="0">
                <a:solidFill>
                  <a:schemeClr val="accent1"/>
                </a:solidFill>
              </a:rPr>
            </a:br>
            <a:r>
              <a:rPr lang="ru-RU" sz="2800" b="1" dirty="0" smtClean="0">
                <a:solidFill>
                  <a:schemeClr val="accent1"/>
                </a:solidFill>
              </a:rPr>
              <a:t>№ А40-185032/14</a:t>
            </a:r>
            <a:endParaRPr lang="ru-RU" sz="2800" dirty="0">
              <a:solidFill>
                <a:schemeClr val="accent1"/>
              </a:solidFill>
            </a:endParaRPr>
          </a:p>
        </p:txBody>
      </p:sp>
      <p:sp>
        <p:nvSpPr>
          <p:cNvPr id="3" name="Содержимое 2"/>
          <p:cNvSpPr>
            <a:spLocks noGrp="1"/>
          </p:cNvSpPr>
          <p:nvPr>
            <p:ph idx="1"/>
          </p:nvPr>
        </p:nvSpPr>
        <p:spPr>
          <a:xfrm>
            <a:off x="457200" y="1700808"/>
            <a:ext cx="8229600" cy="4425355"/>
          </a:xfrm>
        </p:spPr>
        <p:txBody>
          <a:bodyPr/>
          <a:lstStyle/>
          <a:p>
            <a:pPr marL="0" indent="446088" algn="just">
              <a:buNone/>
            </a:pPr>
            <a:r>
              <a:rPr lang="ru-RU" sz="2400" dirty="0" smtClean="0"/>
              <a:t>В договоре с единственным поставщиком нужно </a:t>
            </a:r>
            <a:r>
              <a:rPr lang="ru-RU" sz="2400" b="1" dirty="0" smtClean="0">
                <a:solidFill>
                  <a:schemeClr val="accent1"/>
                </a:solidFill>
              </a:rPr>
              <a:t>четко указать характеристики товара.</a:t>
            </a:r>
          </a:p>
          <a:p>
            <a:pPr marL="0" indent="446088" algn="just">
              <a:buNone/>
            </a:pPr>
            <a:r>
              <a:rPr lang="ru-RU" sz="2400" dirty="0" smtClean="0"/>
              <a:t>В противном случае договор может быть признан </a:t>
            </a:r>
            <a:r>
              <a:rPr lang="ru-RU" sz="2400" b="1" dirty="0" smtClean="0">
                <a:solidFill>
                  <a:schemeClr val="accent1"/>
                </a:solidFill>
              </a:rPr>
              <a:t>незаключенным,</a:t>
            </a:r>
            <a:r>
              <a:rPr lang="ru-RU" sz="2400" dirty="0" smtClean="0"/>
              <a:t> так как в нем отсутствуют существенные условия.</a:t>
            </a:r>
          </a:p>
          <a:p>
            <a:pPr marL="0" indent="446088" algn="just">
              <a:buNone/>
            </a:pPr>
            <a:r>
              <a:rPr lang="ru-RU" sz="2400" dirty="0" smtClean="0"/>
              <a:t>В договоре и спецификации к нему предмет закупки указан только как "парковочная карта". В них отсутствует информация о том, какими качественными и идентифицирующими характеристиками должен обладать поставляемый товар. Определения понятия "парковочная карта" не содержат и нормативные правовые акты.</a:t>
            </a:r>
          </a:p>
          <a:p>
            <a:pPr marL="0" indent="446088" algn="just"/>
            <a:endParaRPr lang="ru-RU" sz="2400" dirty="0"/>
          </a:p>
        </p:txBody>
      </p:sp>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59</a:t>
            </a:fld>
            <a:endParaRPr lang="ru-R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634082"/>
          </a:xfrm>
        </p:spPr>
        <p:txBody>
          <a:bodyPr/>
          <a:lstStyle/>
          <a:p>
            <a:r>
              <a:rPr lang="ru-RU" sz="2800" b="1" dirty="0" smtClean="0">
                <a:solidFill>
                  <a:schemeClr val="accent1"/>
                </a:solidFill>
              </a:rPr>
              <a:t>Нормирование на уровне субъекта (с 01.01.2016)</a:t>
            </a:r>
            <a:endParaRPr lang="ru-RU" sz="2800" b="1" dirty="0">
              <a:solidFill>
                <a:schemeClr val="accent1"/>
              </a:solidFill>
            </a:endParaRPr>
          </a:p>
        </p:txBody>
      </p:sp>
      <p:graphicFrame>
        <p:nvGraphicFramePr>
          <p:cNvPr id="5" name="Содержимое 4"/>
          <p:cNvGraphicFramePr>
            <a:graphicFrameLocks noGrp="1"/>
          </p:cNvGraphicFramePr>
          <p:nvPr>
            <p:ph idx="1"/>
          </p:nvPr>
        </p:nvGraphicFramePr>
        <p:xfrm>
          <a:off x="467544" y="881336"/>
          <a:ext cx="8435280" cy="57880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6</a:t>
            </a:fld>
            <a:endParaRPr lang="ru-RU"/>
          </a:p>
        </p:txBody>
      </p:sp>
    </p:spTree>
    <p:extLst>
      <p:ext uri="{BB962C8B-B14F-4D97-AF65-F5344CB8AC3E}">
        <p14:creationId xmlns="" xmlns:p14="http://schemas.microsoft.com/office/powerpoint/2010/main" val="42834715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b="1" dirty="0" smtClean="0">
                <a:solidFill>
                  <a:schemeClr val="accent1"/>
                </a:solidFill>
              </a:rPr>
              <a:t>Решение Арбитражного суда Пермского края от 21.07.2015 по делу № А50-9500/2015</a:t>
            </a:r>
            <a:endParaRPr lang="ru-RU" sz="3200" b="1" dirty="0">
              <a:solidFill>
                <a:schemeClr val="accent1"/>
              </a:solidFill>
            </a:endParaRPr>
          </a:p>
        </p:txBody>
      </p:sp>
      <p:sp>
        <p:nvSpPr>
          <p:cNvPr id="3" name="Содержимое 2"/>
          <p:cNvSpPr>
            <a:spLocks noGrp="1"/>
          </p:cNvSpPr>
          <p:nvPr>
            <p:ph idx="1"/>
          </p:nvPr>
        </p:nvSpPr>
        <p:spPr>
          <a:xfrm>
            <a:off x="457200" y="1600200"/>
            <a:ext cx="8363272" cy="4853136"/>
          </a:xfrm>
        </p:spPr>
        <p:txBody>
          <a:bodyPr/>
          <a:lstStyle/>
          <a:p>
            <a:pPr marL="0" indent="446088" algn="just">
              <a:buNone/>
            </a:pPr>
            <a:r>
              <a:rPr lang="ru-RU" sz="2400" dirty="0" smtClean="0"/>
              <a:t>Включение в контракт условия </a:t>
            </a:r>
            <a:r>
              <a:rPr lang="ru-RU" sz="2400" b="1" dirty="0" smtClean="0">
                <a:solidFill>
                  <a:schemeClr val="accent1"/>
                </a:solidFill>
              </a:rPr>
              <a:t>об освобождении заказчика от ответственности </a:t>
            </a:r>
            <a:r>
              <a:rPr lang="ru-RU" sz="2400" dirty="0" smtClean="0"/>
              <a:t>за нарушение сроков оплаты, вызванное </a:t>
            </a:r>
            <a:r>
              <a:rPr lang="ru-RU" sz="2400" b="1" dirty="0" smtClean="0">
                <a:solidFill>
                  <a:schemeClr val="accent1"/>
                </a:solidFill>
              </a:rPr>
              <a:t>несвоевременным поступлением денежных средств из бюджета</a:t>
            </a:r>
            <a:r>
              <a:rPr lang="ru-RU" sz="2400" dirty="0" smtClean="0"/>
              <a:t> неправомерно. </a:t>
            </a:r>
          </a:p>
          <a:p>
            <a:pPr marL="0" indent="446088" algn="just">
              <a:buNone/>
            </a:pPr>
            <a:r>
              <a:rPr lang="ru-RU" sz="2400" dirty="0" smtClean="0"/>
              <a:t>В силу положений Закона № 44-ФЗ сторона контракта освобождается от уплаты неустойки, только если докажет, что неисполнение или ненадлежащее исполнение обязательства произошло вследствие непреодолимой силы или по вине другой стороны. Вместе с тем Гражданский кодекс РФ предусматривает, что отсутствие у должника денежных средств </a:t>
            </a:r>
            <a:r>
              <a:rPr lang="ru-RU" sz="2400" b="1" dirty="0" smtClean="0">
                <a:solidFill>
                  <a:schemeClr val="accent1"/>
                </a:solidFill>
              </a:rPr>
              <a:t>не относится к числу обстоятельств непреодолимой силы.</a:t>
            </a:r>
            <a:endParaRPr lang="ru-RU" sz="2400" b="1" dirty="0">
              <a:solidFill>
                <a:schemeClr val="accent1"/>
              </a:solidFill>
            </a:endParaRPr>
          </a:p>
        </p:txBody>
      </p:sp>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60</a:t>
            </a:fld>
            <a:endParaRPr lang="ru-RU"/>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lstStyle/>
          <a:p>
            <a:r>
              <a:rPr lang="ru-RU" sz="3200" b="1" dirty="0" smtClean="0">
                <a:solidFill>
                  <a:schemeClr val="accent1"/>
                </a:solidFill>
              </a:rPr>
              <a:t>Проект Федерального закона № 939502-6</a:t>
            </a:r>
            <a:endParaRPr lang="ru-RU" sz="3200" b="1" dirty="0">
              <a:solidFill>
                <a:schemeClr val="accent1"/>
              </a:solidFill>
            </a:endParaRPr>
          </a:p>
        </p:txBody>
      </p:sp>
      <p:sp>
        <p:nvSpPr>
          <p:cNvPr id="3" name="Содержимое 2"/>
          <p:cNvSpPr>
            <a:spLocks noGrp="1"/>
          </p:cNvSpPr>
          <p:nvPr>
            <p:ph idx="1"/>
          </p:nvPr>
        </p:nvSpPr>
        <p:spPr>
          <a:xfrm>
            <a:off x="457200" y="1340768"/>
            <a:ext cx="8507288" cy="4785395"/>
          </a:xfrm>
        </p:spPr>
        <p:txBody>
          <a:bodyPr/>
          <a:lstStyle/>
          <a:p>
            <a:pPr marL="0" indent="446088" algn="just">
              <a:buNone/>
            </a:pPr>
            <a:r>
              <a:rPr lang="ru-RU" sz="2000" dirty="0" smtClean="0"/>
              <a:t>9. Заказчик вправе принять решение об одностороннем отказе от исполнения контракта при условии, если это было предусмотрено контрактом, в следующих случаях:</a:t>
            </a:r>
          </a:p>
          <a:p>
            <a:pPr marL="0" indent="446088" algn="just">
              <a:buNone/>
            </a:pPr>
            <a:r>
              <a:rPr lang="ru-RU" sz="2000" dirty="0" smtClean="0"/>
              <a:t>1) по контракту </a:t>
            </a:r>
            <a:r>
              <a:rPr lang="ru-RU" sz="2000" b="1" dirty="0" smtClean="0">
                <a:solidFill>
                  <a:schemeClr val="accent1"/>
                </a:solidFill>
              </a:rPr>
              <a:t>на поставки товаров:</a:t>
            </a:r>
          </a:p>
          <a:p>
            <a:pPr marL="0" indent="446088" algn="just">
              <a:buNone/>
            </a:pPr>
            <a:r>
              <a:rPr lang="ru-RU" sz="2000" dirty="0" smtClean="0"/>
              <a:t>а) осуществление поставок товаров ненадлежащего качества, если недостатки товаров не могут быть устранены в установленный заказчиком разумный срок;</a:t>
            </a:r>
          </a:p>
          <a:p>
            <a:pPr marL="0" indent="446088" algn="just">
              <a:buNone/>
            </a:pPr>
            <a:r>
              <a:rPr lang="ru-RU" sz="2000" dirty="0" smtClean="0"/>
              <a:t>б) осуществление поставок некомплектных товаров в случае, если поставщик, получивший уведомление заказчика, в установленный заказчиком разумный срок не выполнил требования о доукомплектовании товаров или не заменил их комплектными товарами;</a:t>
            </a:r>
          </a:p>
          <a:p>
            <a:pPr marL="0" indent="446088" algn="just">
              <a:buNone/>
            </a:pPr>
            <a:r>
              <a:rPr lang="ru-RU" sz="2000" dirty="0" smtClean="0"/>
              <a:t>в) неоднократное нарушение сроков (периодов) поставки товаров, если сроки (периоды) поставки товаров являлись существенным условием контракта;</a:t>
            </a:r>
          </a:p>
          <a:p>
            <a:endParaRPr lang="ru-RU" sz="2000" dirty="0"/>
          </a:p>
        </p:txBody>
      </p:sp>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61</a:t>
            </a:fld>
            <a:endParaRPr lang="ru-RU"/>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435280" cy="5976664"/>
          </a:xfrm>
        </p:spPr>
        <p:txBody>
          <a:bodyPr/>
          <a:lstStyle/>
          <a:p>
            <a:pPr marL="0" indent="446088" algn="just">
              <a:buNone/>
            </a:pPr>
            <a:r>
              <a:rPr lang="ru-RU" sz="1700" dirty="0" smtClean="0"/>
              <a:t>2) по контракту </a:t>
            </a:r>
            <a:r>
              <a:rPr lang="ru-RU" sz="1700" b="1" dirty="0" smtClean="0">
                <a:solidFill>
                  <a:schemeClr val="accent1"/>
                </a:solidFill>
              </a:rPr>
              <a:t>на выполнение работ:</a:t>
            </a:r>
          </a:p>
          <a:p>
            <a:pPr marL="0" indent="446088" algn="just">
              <a:buNone/>
            </a:pPr>
            <a:r>
              <a:rPr lang="ru-RU" sz="1700" dirty="0" smtClean="0"/>
              <a:t>а) если подрядчик не приступает в установленный контрактом срок к исполнению контракта или выполняет работу таким образом, что окончание ее к сроку, предусмотренному контрактом, становится явно невозможным;</a:t>
            </a:r>
          </a:p>
          <a:p>
            <a:pPr marL="0" indent="446088" algn="just">
              <a:buNone/>
            </a:pPr>
            <a:r>
              <a:rPr lang="ru-RU" sz="1700" dirty="0" smtClean="0"/>
              <a:t>б) если во время выполнения работы нарушены условия исполнения контракта и в назначенный заказчиком для устранения нарушений разумный срок такие нарушения подрядчиком не устранены либо если нарушения являются существенными и неустранимыми;</a:t>
            </a:r>
          </a:p>
          <a:p>
            <a:pPr marL="0" indent="446088" algn="just">
              <a:buNone/>
            </a:pPr>
            <a:r>
              <a:rPr lang="ru-RU" sz="1700" dirty="0" smtClean="0"/>
              <a:t>в) неоднократное нарушение сроков (периодов) выполнения работ в случае, если сроки (периоды) выполнения работ являлись существенным условием контракта;</a:t>
            </a:r>
          </a:p>
          <a:p>
            <a:pPr marL="0" indent="446088" algn="just">
              <a:buNone/>
            </a:pPr>
            <a:r>
              <a:rPr lang="ru-RU" sz="1700" dirty="0" smtClean="0"/>
              <a:t>3) по контракту </a:t>
            </a:r>
            <a:r>
              <a:rPr lang="ru-RU" sz="1700" b="1" dirty="0" smtClean="0">
                <a:solidFill>
                  <a:schemeClr val="accent1"/>
                </a:solidFill>
              </a:rPr>
              <a:t>на оказание услуг:</a:t>
            </a:r>
          </a:p>
          <a:p>
            <a:pPr marL="0" indent="446088" algn="just">
              <a:buNone/>
            </a:pPr>
            <a:r>
              <a:rPr lang="ru-RU" sz="1700" dirty="0" smtClean="0"/>
              <a:t>а) если исполнитель не приступает в установленный контрактом срок к исполнению контракта или оказывает услугу таким образом, что окончание ее к сроку, предусмотренному контрактом, становится явно невозможным либо в ходе оказания услуги стало очевидно, что она не будет оказана надлежащим образом в срок, установленный контрактом;</a:t>
            </a:r>
          </a:p>
          <a:p>
            <a:pPr marL="0" indent="446088" algn="just">
              <a:buNone/>
            </a:pPr>
            <a:r>
              <a:rPr lang="ru-RU" sz="1700" dirty="0" smtClean="0"/>
              <a:t>б) если во время оказания услуги нарушены условия исполнения контракта и в назначенный заказчиком для устранения нарушений разумный срок такие нарушения исполнителем не устранены либо если нарушения являются неустранимыми;</a:t>
            </a:r>
          </a:p>
          <a:p>
            <a:pPr marL="0" indent="446088" algn="just">
              <a:buNone/>
            </a:pPr>
            <a:r>
              <a:rPr lang="ru-RU" sz="1700" dirty="0" smtClean="0"/>
              <a:t>в) неоднократное нарушение сроков (периодов) оказания услуг в случае, если сроки (периоды) оказания услуг являлись существенным условием контракта.</a:t>
            </a:r>
          </a:p>
          <a:p>
            <a:endParaRPr lang="ru-RU" sz="1700" dirty="0"/>
          </a:p>
        </p:txBody>
      </p:sp>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62</a:t>
            </a:fld>
            <a:endParaRPr lang="ru-RU"/>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3"/>
          <p:cNvSpPr>
            <a:spLocks noGrp="1" noChangeArrowheads="1"/>
          </p:cNvSpPr>
          <p:nvPr>
            <p:ph idx="1"/>
          </p:nvPr>
        </p:nvSpPr>
        <p:spPr/>
        <p:txBody>
          <a:bodyPr/>
          <a:lstStyle/>
          <a:p>
            <a:pPr algn="ctr" eaLnBrk="1" hangingPunct="1">
              <a:buFont typeface="Wingdings" pitchFamily="2" charset="2"/>
              <a:buNone/>
            </a:pPr>
            <a:endParaRPr lang="ru-RU" sz="4800" dirty="0" smtClean="0"/>
          </a:p>
          <a:p>
            <a:pPr algn="ctr" eaLnBrk="1" hangingPunct="1">
              <a:buFont typeface="Wingdings" pitchFamily="2" charset="2"/>
              <a:buNone/>
            </a:pPr>
            <a:endParaRPr lang="ru-RU" sz="4800" dirty="0" smtClean="0"/>
          </a:p>
          <a:p>
            <a:pPr algn="ctr" eaLnBrk="1" hangingPunct="1">
              <a:buFont typeface="Wingdings" pitchFamily="2" charset="2"/>
              <a:buNone/>
            </a:pPr>
            <a:r>
              <a:rPr lang="ru-RU" sz="4800" dirty="0" smtClean="0"/>
              <a:t>Спасибо за внимание!</a:t>
            </a:r>
          </a:p>
        </p:txBody>
      </p:sp>
      <p:sp>
        <p:nvSpPr>
          <p:cNvPr id="2" name="Номер слайда 1"/>
          <p:cNvSpPr>
            <a:spLocks noGrp="1"/>
          </p:cNvSpPr>
          <p:nvPr>
            <p:ph type="sldNum" sz="quarter" idx="12"/>
          </p:nvPr>
        </p:nvSpPr>
        <p:spPr/>
        <p:txBody>
          <a:bodyPr/>
          <a:lstStyle/>
          <a:p>
            <a:pPr>
              <a:defRPr/>
            </a:pPr>
            <a:fld id="{4FC9363C-CDC8-4EA9-8A17-465A7FC36D81}" type="slidenum">
              <a:rPr lang="ru-RU" smtClean="0"/>
              <a:pPr>
                <a:defRPr/>
              </a:pPr>
              <a:t>63</a:t>
            </a:fld>
            <a:endParaRPr lang="ru-RU"/>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634082"/>
          </a:xfrm>
        </p:spPr>
        <p:txBody>
          <a:bodyPr/>
          <a:lstStyle/>
          <a:p>
            <a:r>
              <a:rPr lang="ru-RU" sz="2800" b="1" dirty="0" smtClean="0">
                <a:solidFill>
                  <a:schemeClr val="accent1"/>
                </a:solidFill>
              </a:rPr>
              <a:t>Нормирование на муниципальном уровне</a:t>
            </a:r>
            <a:br>
              <a:rPr lang="ru-RU" sz="2800" b="1" dirty="0" smtClean="0">
                <a:solidFill>
                  <a:schemeClr val="accent1"/>
                </a:solidFill>
              </a:rPr>
            </a:br>
            <a:r>
              <a:rPr lang="ru-RU" sz="2800" b="1" dirty="0" smtClean="0">
                <a:solidFill>
                  <a:schemeClr val="accent1"/>
                </a:solidFill>
              </a:rPr>
              <a:t>(с 01.01.2016)</a:t>
            </a:r>
            <a:endParaRPr lang="ru-RU" sz="2800" b="1" dirty="0">
              <a:solidFill>
                <a:schemeClr val="accent1"/>
              </a:solidFill>
            </a:endParaRPr>
          </a:p>
        </p:txBody>
      </p:sp>
      <p:graphicFrame>
        <p:nvGraphicFramePr>
          <p:cNvPr id="5" name="Содержимое 4"/>
          <p:cNvGraphicFramePr>
            <a:graphicFrameLocks noGrp="1"/>
          </p:cNvGraphicFramePr>
          <p:nvPr>
            <p:ph idx="1"/>
          </p:nvPr>
        </p:nvGraphicFramePr>
        <p:xfrm>
          <a:off x="467544" y="908720"/>
          <a:ext cx="8435280" cy="5688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7</a:t>
            </a:fld>
            <a:endParaRPr lang="ru-RU"/>
          </a:p>
        </p:txBody>
      </p:sp>
    </p:spTree>
    <p:extLst>
      <p:ext uri="{BB962C8B-B14F-4D97-AF65-F5344CB8AC3E}">
        <p14:creationId xmlns="" xmlns:p14="http://schemas.microsoft.com/office/powerpoint/2010/main" val="428347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6192688"/>
          </a:xfrm>
        </p:spPr>
        <p:txBody>
          <a:bodyPr/>
          <a:lstStyle/>
          <a:p>
            <a:pPr marL="0" indent="446088" algn="just">
              <a:buNone/>
            </a:pPr>
            <a:r>
              <a:rPr lang="ru-RU" sz="1900" b="1" dirty="0" smtClean="0">
                <a:solidFill>
                  <a:schemeClr val="accent1"/>
                </a:solidFill>
              </a:rPr>
              <a:t>Постановление Правительства РФ от 18.05.2015 № 476</a:t>
            </a:r>
            <a:r>
              <a:rPr lang="ru-RU" sz="1900" dirty="0" smtClean="0"/>
              <a:t/>
            </a:r>
            <a:br>
              <a:rPr lang="ru-RU" sz="1900" dirty="0" smtClean="0"/>
            </a:br>
            <a:r>
              <a:rPr lang="ru-RU" sz="1900" dirty="0" smtClean="0"/>
              <a:t>«Об утверждении общих требований к порядку разработки и принятия правовых актов о нормировании в сфере закупок, содержанию указанных актов и обеспечению их исполнения»</a:t>
            </a:r>
          </a:p>
          <a:p>
            <a:pPr marL="0" indent="446088" algn="just">
              <a:buNone/>
            </a:pPr>
            <a:r>
              <a:rPr lang="ru-RU" sz="1900" b="1" dirty="0" smtClean="0">
                <a:solidFill>
                  <a:schemeClr val="accent1"/>
                </a:solidFill>
              </a:rPr>
              <a:t>Постановление Правительства РФ от 02.09.2015 № 926 </a:t>
            </a:r>
            <a:r>
              <a:rPr lang="ru-RU" sz="1900" dirty="0" smtClean="0"/>
              <a:t/>
            </a:r>
            <a:br>
              <a:rPr lang="ru-RU" sz="1900" dirty="0" smtClean="0"/>
            </a:br>
            <a:r>
              <a:rPr lang="ru-RU" sz="1900" dirty="0" smtClean="0"/>
              <a:t>«Об утверждении Общих правил определения требований к закупаемым заказчиками отдельным видам товаров, работ, услуг (в том числе предельных цен товаров, работ, услуг)»</a:t>
            </a:r>
          </a:p>
          <a:p>
            <a:pPr marL="0" indent="446088" algn="just">
              <a:buNone/>
            </a:pPr>
            <a:r>
              <a:rPr lang="ru-RU" sz="1900" b="1" dirty="0" smtClean="0">
                <a:solidFill>
                  <a:schemeClr val="accent1"/>
                </a:solidFill>
              </a:rPr>
              <a:t>Постановление Правительства РФ от 13.10.2014 № 1047 </a:t>
            </a:r>
            <a:r>
              <a:rPr lang="ru-RU" sz="1900" dirty="0" smtClean="0"/>
              <a:t>«Об общих требованиях к определению нормативных затрат на обеспечение функций государственных органов, органов управления государственными внебюджетными фондами и муниципальных органов»</a:t>
            </a:r>
          </a:p>
          <a:p>
            <a:pPr marL="0" indent="446088" algn="just">
              <a:buNone/>
            </a:pPr>
            <a:r>
              <a:rPr lang="ru-RU" sz="1900" b="1" dirty="0" smtClean="0">
                <a:solidFill>
                  <a:schemeClr val="accent1"/>
                </a:solidFill>
              </a:rPr>
              <a:t>Постановление Правительства ЯО от 09.09.2015 № 991-п </a:t>
            </a:r>
            <a:br>
              <a:rPr lang="ru-RU" sz="1900" b="1" dirty="0" smtClean="0">
                <a:solidFill>
                  <a:schemeClr val="accent1"/>
                </a:solidFill>
              </a:rPr>
            </a:br>
            <a:r>
              <a:rPr lang="ru-RU" sz="1900" dirty="0" smtClean="0"/>
              <a:t>«Об утверждении требований к порядку разработки и принятия правовых актов о нормировании в сфере закупок для обеспечения нужд Ярославской области, содержанию указанных актов и обеспечению их исполнения»</a:t>
            </a:r>
          </a:p>
          <a:p>
            <a:pPr marL="0" indent="446088" algn="just">
              <a:buNone/>
            </a:pPr>
            <a:r>
              <a:rPr lang="ru-RU" sz="1900" b="1" dirty="0" smtClean="0">
                <a:solidFill>
                  <a:schemeClr val="accent1"/>
                </a:solidFill>
              </a:rPr>
              <a:t>Постановление Правительства ЯО от 29.12.2015 № 1415-п </a:t>
            </a:r>
            <a:br>
              <a:rPr lang="ru-RU" sz="1900" b="1" dirty="0" smtClean="0">
                <a:solidFill>
                  <a:schemeClr val="accent1"/>
                </a:solidFill>
              </a:rPr>
            </a:br>
            <a:r>
              <a:rPr lang="ru-RU" sz="1900" dirty="0" smtClean="0"/>
              <a:t>«Об утверждении Правил определения требований к отдельным видам товаров, работ, услуг»</a:t>
            </a:r>
          </a:p>
          <a:p>
            <a:pPr marL="0" indent="446088" algn="just">
              <a:buNone/>
            </a:pPr>
            <a:endParaRPr lang="ru-RU" sz="1900" dirty="0" smtClean="0"/>
          </a:p>
        </p:txBody>
      </p:sp>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8</a:t>
            </a:fld>
            <a:endParaRPr lang="ru-RU"/>
          </a:p>
        </p:txBody>
      </p:sp>
    </p:spTree>
    <p:extLst>
      <p:ext uri="{BB962C8B-B14F-4D97-AF65-F5344CB8AC3E}">
        <p14:creationId xmlns="" xmlns:p14="http://schemas.microsoft.com/office/powerpoint/2010/main" val="2969066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b="1" dirty="0" smtClean="0">
                <a:solidFill>
                  <a:schemeClr val="accent1"/>
                </a:solidFill>
              </a:rPr>
              <a:t>Постановление Правительства Ярославской области от 29.12.2015 № 1415-п </a:t>
            </a:r>
            <a:endParaRPr lang="ru-RU" sz="3200" dirty="0"/>
          </a:p>
        </p:txBody>
      </p:sp>
      <p:graphicFrame>
        <p:nvGraphicFramePr>
          <p:cNvPr id="5" name="Содержимое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омер слайда 3"/>
          <p:cNvSpPr>
            <a:spLocks noGrp="1"/>
          </p:cNvSpPr>
          <p:nvPr>
            <p:ph type="sldNum" sz="quarter" idx="12"/>
          </p:nvPr>
        </p:nvSpPr>
        <p:spPr/>
        <p:txBody>
          <a:bodyPr/>
          <a:lstStyle/>
          <a:p>
            <a:pPr>
              <a:defRPr/>
            </a:pPr>
            <a:fld id="{4FC9363C-CDC8-4EA9-8A17-465A7FC36D81}" type="slidenum">
              <a:rPr lang="ru-RU" smtClean="0"/>
              <a:pPr>
                <a:defRPr/>
              </a:pPr>
              <a:t>9</a:t>
            </a:fld>
            <a:endParaRPr lang="ru-RU"/>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18743</TotalTime>
  <Words>7258</Words>
  <Application>Microsoft Office PowerPoint</Application>
  <PresentationFormat>Экран (4:3)</PresentationFormat>
  <Paragraphs>336</Paragraphs>
  <Slides>63</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63</vt:i4>
      </vt:variant>
    </vt:vector>
  </HeadingPairs>
  <TitlesOfParts>
    <vt:vector size="64" baseType="lpstr">
      <vt:lpstr>Тема Office</vt:lpstr>
      <vt:lpstr> Действие законодательства  о контрактной системе в 2016 году                                                                                                                                                     Цыганова Наталья Юрьевна                                                                                    </vt:lpstr>
      <vt:lpstr>Единая информационная система</vt:lpstr>
      <vt:lpstr>Обоснование закупок (с 01.01.2016)</vt:lpstr>
      <vt:lpstr>Слайд 4</vt:lpstr>
      <vt:lpstr>Слайд 5</vt:lpstr>
      <vt:lpstr>Нормирование на уровне субъекта (с 01.01.2016)</vt:lpstr>
      <vt:lpstr>Нормирование на муниципальном уровне (с 01.01.2016)</vt:lpstr>
      <vt:lpstr>Слайд 8</vt:lpstr>
      <vt:lpstr>Постановление Правительства Ярославской области от 29.12.2015 № 1415-п </vt:lpstr>
      <vt:lpstr>Слайд 10</vt:lpstr>
      <vt:lpstr>Планы закупок</vt:lpstr>
      <vt:lpstr>Слайд 12</vt:lpstr>
      <vt:lpstr>Постановление Правительства Ярославской области от 17.12.2014 № 1321-п</vt:lpstr>
      <vt:lpstr>План-график на 2016 год</vt:lpstr>
      <vt:lpstr>Внесение изменений в план-график</vt:lpstr>
      <vt:lpstr>Письмо Минэкономразвития России  от 26.10.2015 № Д28и-3205</vt:lpstr>
      <vt:lpstr>Приказ Минэкономразвития России № 806, Казначейства России № 21н от 03.11.2015</vt:lpstr>
      <vt:lpstr>Федеральный закон от 29.06.2015 № 188-ФЗ</vt:lpstr>
      <vt:lpstr>Постановление Правительства Российской Федерации от 16.11.2015 № 1236</vt:lpstr>
      <vt:lpstr>Постановление Правительства РФ  от 29.12.2015 № 1457</vt:lpstr>
      <vt:lpstr>Постановление Правительства Российской Федерации от 30.11.2015 № 1289</vt:lpstr>
      <vt:lpstr>Условия применения постановления от 30.11.2015 № 1289 (с 10.12.2015)</vt:lpstr>
      <vt:lpstr>Принятие решения о допуске</vt:lpstr>
      <vt:lpstr>Решение заказчика при различных торговых наименованиях в одной заявке</vt:lpstr>
      <vt:lpstr>Постановление от 30.11.2015 № 1289 не применяется в случае:</vt:lpstr>
      <vt:lpstr>Государственный реестр лекарственных препаратов</vt:lpstr>
      <vt:lpstr>Слайд 27</vt:lpstr>
      <vt:lpstr>Дополнен перечень случаев заключения контрактов жизненного цикла (ПП РФ от 28.11.2013 № 1087)</vt:lpstr>
      <vt:lpstr>Письмо Минэкономразвития России  от 16.11.2015 № Д28и-3402</vt:lpstr>
      <vt:lpstr>Письмо Минфина России от 22.01.2016  № 02-02-15/2350</vt:lpstr>
      <vt:lpstr>Письмо Минэкономразвития России  от 22.01.2016 № Д28и-85</vt:lpstr>
      <vt:lpstr>Письмо Минэкономразвития России от 22.01.2016 № Д28и-88</vt:lpstr>
      <vt:lpstr>Письма Минэкономразвития России от 22.01.2016 № Д28и-86, от 01.12.2015 № ОГ-Д28-15089, от 19.10.2015 № ОГ-Д28-13646</vt:lpstr>
      <vt:lpstr>Письмо Минэкономразвития России  от 21.01.2016 № Д28и-92</vt:lpstr>
      <vt:lpstr>Письмо Минэкономразвития России  от 21.01.2016 № Д28и-91</vt:lpstr>
      <vt:lpstr>Письмо Минэкономразвития России  от 15.01.2016 № Д28и-8</vt:lpstr>
      <vt:lpstr>Письмо Минэкономразвития России  от 30.12.2015 № Д28и-3848</vt:lpstr>
      <vt:lpstr>Письмо Минэкономразвития России  от 28.12.2015 № Д28и-3749</vt:lpstr>
      <vt:lpstr>Письмо Минэкономразвития России  от 28.12.2015 № Д28и-3730</vt:lpstr>
      <vt:lpstr>Письмо Минэкономразвития России  от 25.12.2015 № Д28и-3776</vt:lpstr>
      <vt:lpstr>Письмо Минэкономразвития России  от 21.12.2015 № Д28и-3745</vt:lpstr>
      <vt:lpstr>Письмо Минэкономразвития России  от 18.12.2015 № Д28и-3786</vt:lpstr>
      <vt:lpstr>Письмо Минэкономразвития России  от 18.12.2015 № Д28и-3771</vt:lpstr>
      <vt:lpstr>Письмо Минэкономразвития России от 18.12.2015 № Д28и-3722</vt:lpstr>
      <vt:lpstr>Письма Минэкономразвития России от 18.12.2015 № Д28и-3833, от 03.12.2015 № ОГ-Д28-15143,  от 01.12.2015 № Д28и-3448</vt:lpstr>
      <vt:lpstr>Письмо Минэкономразвития России  от 17.12.2015 № Д28и-3717</vt:lpstr>
      <vt:lpstr>Письмо Минэкономразвития России  от 16.12.2015 № Д28и-3788</vt:lpstr>
      <vt:lpstr>Письмо Минэкономразвития России  от 07.12.2015 № Д28и-3524</vt:lpstr>
      <vt:lpstr>Письмо Минэкономразвития России от 07.12.2015 № Д28и-3526</vt:lpstr>
      <vt:lpstr>Письмо Минэкономразвития России  от 01.12.2015 № ОГ-Д28-15254</vt:lpstr>
      <vt:lpstr>Письмо Минэкономразвития России  от 30.11.2015 № Д28и-3446</vt:lpstr>
      <vt:lpstr>Письмо Минэкономразвития России  от 16.11.2015 № Д28и-3349</vt:lpstr>
      <vt:lpstr>Письмо Минэкономразвития России  от 29.10.2015 № Д28и-3125</vt:lpstr>
      <vt:lpstr>Постановление Восемнадцатого арбитражного апелляционного суда от 21.09.2015  № 18АП-10466/2015 по делу № А34-3134/2015</vt:lpstr>
      <vt:lpstr>Постановление Арбитражного суда Волго-Вятского округа от 27.01.2016 № Ф01-5478/2015,  Ф01-5099/2015 по делу № А11-1788/2015</vt:lpstr>
      <vt:lpstr>Постановление Арбитражного суда Волго-Вятского округа от 12.11.2015 № Ф01-4813/2015 по делу  № А17-639/2015</vt:lpstr>
      <vt:lpstr>Постановление Арбитражного суда Западно-Сибирского округа от 02.02.2016  № Ф04-29181/2015 по делу № А46-5048/2015</vt:lpstr>
      <vt:lpstr>Постановление Пятого арбитражного апелляционного суда от 13.10.2015  № 05АП-8162/2015 по делу № А59-5808/2014</vt:lpstr>
      <vt:lpstr>Постановление Арбитражного суда Московского округа от 12.11.2015 № Ф05-15159/2015 по делу  № А40-185032/14</vt:lpstr>
      <vt:lpstr>Решение Арбитражного суда Пермского края от 21.07.2015 по делу № А50-9500/2015</vt:lpstr>
      <vt:lpstr>Проект Федерального закона № 939502-6</vt:lpstr>
      <vt:lpstr>Слайд 62</vt:lpstr>
      <vt:lpstr>Слайд 63</vt:lpstr>
    </vt:vector>
  </TitlesOfParts>
  <Company>Hi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Особенности размещения заказа</dc:title>
  <dc:creator>Цыганова Н.Ю.</dc:creator>
  <cp:lastModifiedBy>User</cp:lastModifiedBy>
  <cp:revision>1685</cp:revision>
  <dcterms:created xsi:type="dcterms:W3CDTF">2010-06-10T05:50:13Z</dcterms:created>
  <dcterms:modified xsi:type="dcterms:W3CDTF">2016-02-24T06:30:05Z</dcterms:modified>
</cp:coreProperties>
</file>