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charts/chart19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20.xml" ContentType="application/vnd.openxmlformats-officedocument.drawingml.chart+xml"/>
  <Override PartName="/ppt/charts/chart3.xml" ContentType="application/vnd.openxmlformats-officedocument.drawingml.chart+xml"/>
  <Default Extension="xlsx" ContentType="application/vnd.openxmlformats-officedocument.spreadsheetml.sheet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charts/chart18.xml" ContentType="application/vnd.openxmlformats-officedocument.drawingml.char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charts/chart16.xml" ContentType="application/vnd.openxmlformats-officedocument.drawingml.char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99" r:id="rId2"/>
    <p:sldId id="257" r:id="rId3"/>
    <p:sldId id="258" r:id="rId4"/>
    <p:sldId id="259" r:id="rId5"/>
    <p:sldId id="260" r:id="rId6"/>
    <p:sldId id="261" r:id="rId7"/>
    <p:sldId id="298" r:id="rId8"/>
    <p:sldId id="263" r:id="rId9"/>
    <p:sldId id="289" r:id="rId10"/>
    <p:sldId id="265" r:id="rId11"/>
    <p:sldId id="267" r:id="rId12"/>
    <p:sldId id="268" r:id="rId13"/>
    <p:sldId id="269" r:id="rId14"/>
    <p:sldId id="270" r:id="rId15"/>
    <p:sldId id="290" r:id="rId16"/>
    <p:sldId id="291" r:id="rId17"/>
    <p:sldId id="292" r:id="rId18"/>
    <p:sldId id="293" r:id="rId19"/>
    <p:sldId id="294" r:id="rId20"/>
    <p:sldId id="295" r:id="rId21"/>
    <p:sldId id="296" r:id="rId22"/>
    <p:sldId id="297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110" d="100"/>
          <a:sy n="110" d="100"/>
        </p:scale>
        <p:origin x="-1644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0;&#1076;&#1084;&#1080;&#1085;&#1080;&#1089;&#1090;&#1088;\Desktop\&#1051;&#1080;&#1089;&#1090;%20Microsoft%20Office%20Excel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&#1044;&#1080;&#1072;&#1075;&#1088;&#1072;&#1084;&#1084;&#1072;%20&#1074;%20Microsoft%20Office%20PowerPoint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&#1044;&#1080;&#1072;&#1075;&#1088;&#1072;&#1084;&#1084;&#1072;%20&#1074;%20Microsoft%20Office%20PowerPoint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7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&#1044;&#1080;&#1072;&#1075;&#1088;&#1072;&#1084;&#1084;&#1072;%20&#1074;%20Microsoft%20Office%20PowerPoint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8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&#1044;&#1080;&#1072;&#1075;&#1088;&#1072;&#1084;&#1084;&#1072;%20&#1074;%20Microsoft%20Office%20PowerPoint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9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&#1044;&#1080;&#1072;&#1075;&#1088;&#1072;&#1084;&#1084;&#1072;%202%20&#1074;%20Microsoft%20Office%20PowerPoint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0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&#1044;&#1080;&#1072;&#1075;&#1088;&#1072;&#1084;&#1084;&#1072;%20&#1074;%20Microsoft%20Office%20PowerPoint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&#1044;&#1080;&#1072;&#1075;&#1088;&#1072;&#1084;&#1084;&#1072;%202%20&#1074;%20Microsoft%20Office%20PowerPoint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1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&#1044;&#1080;&#1072;&#1075;&#1088;&#1072;&#1084;&#1084;&#1072;%202%20&#1074;%20Microsoft%20Office%20PowerPoint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0;&#1076;&#1084;&#1080;&#1085;&#1080;&#1089;&#1090;&#1088;\Desktop\&#1051;&#1080;&#1089;&#1090;%20Microsoft%20Office%20Excel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&#1040;&#1076;&#1084;&#1080;&#1085;&#1080;&#1089;&#1090;&#1088;\Desktop\&#1051;&#1080;&#1089;&#1090;%20Microsoft%20Office%20Excel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>
        <c:manualLayout>
          <c:layoutTarget val="inner"/>
          <c:xMode val="edge"/>
          <c:yMode val="edge"/>
          <c:x val="7.4571858993951662E-2"/>
          <c:y val="4.1649680324388962E-2"/>
          <c:w val="0.90926663796081397"/>
          <c:h val="0.72441089830936833"/>
        </c:manualLayout>
      </c:layout>
      <c:barChart>
        <c:barDir val="col"/>
        <c:grouping val="clustered"/>
        <c:ser>
          <c:idx val="3"/>
          <c:order val="3"/>
          <c:tx>
            <c:strRef>
              <c:f>Лист1!$B$1</c:f>
            </c:strRef>
          </c:tx>
          <c:cat>
            <c:multiLvlStrRef>
              <c:f>Лист1!$A$2:$A$6</c:f>
            </c:multiLvlStrRef>
          </c:cat>
          <c:val>
            <c:numRef>
              <c:f>Лист1!$B$2:$B$6</c:f>
            </c:numRef>
          </c:val>
        </c:ser>
        <c:ser>
          <c:idx val="4"/>
          <c:order val="4"/>
          <c:tx>
            <c:strRef>
              <c:f>Лист1!$C$1</c:f>
            </c:strRef>
          </c:tx>
          <c:cat>
            <c:multiLvlStrRef>
              <c:f>Лист1!$A$2:$A$6</c:f>
            </c:multiLvlStrRef>
          </c:cat>
          <c:val>
            <c:numRef>
              <c:f>Лист1!$C$2:$C$6</c:f>
            </c:numRef>
          </c:val>
        </c:ser>
        <c:ser>
          <c:idx val="5"/>
          <c:order val="5"/>
          <c:tx>
            <c:strRef>
              <c:f>Лист1!$D$1</c:f>
            </c:strRef>
          </c:tx>
          <c:cat>
            <c:multiLvlStrRef>
              <c:f>Лист1!$A$2:$A$6</c:f>
            </c:multiLvlStrRef>
          </c:cat>
          <c:val>
            <c:numRef>
              <c:f>Лист1!$D$2:$D$6</c:f>
            </c:numRef>
          </c:val>
        </c:ser>
        <c:ser>
          <c:idx val="0"/>
          <c:order val="0"/>
          <c:tx>
            <c:strRef>
              <c:f>'[Лист Microsoft Office Excel.xlsx]Лист1'!$B$5</c:f>
              <c:strCache>
                <c:ptCount val="1"/>
                <c:pt idx="0">
                  <c:v>доходы</c:v>
                </c:pt>
              </c:strCache>
            </c:strRef>
          </c:tx>
          <c:cat>
            <c:strRef>
              <c:f>'[Лист Microsoft Office Excel.xlsx]Лист1'!$C$4:$H$4</c:f>
              <c:strCache>
                <c:ptCount val="6"/>
                <c:pt idx="0">
                  <c:v>2015 (факт)</c:v>
                </c:pt>
                <c:pt idx="1">
                  <c:v>2016(факт)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</c:strCache>
            </c:strRef>
          </c:cat>
          <c:val>
            <c:numRef>
              <c:f>'[Лист Microsoft Office Excel.xlsx]Лист1'!$C$5:$H$5</c:f>
              <c:numCache>
                <c:formatCode>General</c:formatCode>
                <c:ptCount val="6"/>
                <c:pt idx="0">
                  <c:v>599048</c:v>
                </c:pt>
                <c:pt idx="1">
                  <c:v>653532</c:v>
                </c:pt>
                <c:pt idx="2">
                  <c:v>674475</c:v>
                </c:pt>
                <c:pt idx="3">
                  <c:v>612427</c:v>
                </c:pt>
                <c:pt idx="4">
                  <c:v>509983</c:v>
                </c:pt>
                <c:pt idx="5">
                  <c:v>446288</c:v>
                </c:pt>
              </c:numCache>
            </c:numRef>
          </c:val>
        </c:ser>
        <c:ser>
          <c:idx val="1"/>
          <c:order val="1"/>
          <c:tx>
            <c:strRef>
              <c:f>'[Лист Microsoft Office Excel.xlsx]Лист1'!$B$6</c:f>
              <c:strCache>
                <c:ptCount val="1"/>
                <c:pt idx="0">
                  <c:v>расходы</c:v>
                </c:pt>
              </c:strCache>
            </c:strRef>
          </c:tx>
          <c:cat>
            <c:strRef>
              <c:f>'[Лист Microsoft Office Excel.xlsx]Лист1'!$C$4:$H$4</c:f>
              <c:strCache>
                <c:ptCount val="6"/>
                <c:pt idx="0">
                  <c:v>2015 (факт)</c:v>
                </c:pt>
                <c:pt idx="1">
                  <c:v>2016(факт)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</c:strCache>
            </c:strRef>
          </c:cat>
          <c:val>
            <c:numRef>
              <c:f>'[Лист Microsoft Office Excel.xlsx]Лист1'!$C$6:$H$6</c:f>
              <c:numCache>
                <c:formatCode>General</c:formatCode>
                <c:ptCount val="6"/>
                <c:pt idx="0">
                  <c:v>588364</c:v>
                </c:pt>
                <c:pt idx="1">
                  <c:v>652957</c:v>
                </c:pt>
                <c:pt idx="2">
                  <c:v>685548</c:v>
                </c:pt>
                <c:pt idx="3">
                  <c:v>611054</c:v>
                </c:pt>
                <c:pt idx="4">
                  <c:v>509983</c:v>
                </c:pt>
                <c:pt idx="5">
                  <c:v>446288</c:v>
                </c:pt>
              </c:numCache>
            </c:numRef>
          </c:val>
        </c:ser>
        <c:ser>
          <c:idx val="2"/>
          <c:order val="2"/>
          <c:tx>
            <c:strRef>
              <c:f>'[Лист Microsoft Office Excel.xlsx]Лист1'!$B$7</c:f>
              <c:strCache>
                <c:ptCount val="1"/>
                <c:pt idx="0">
                  <c:v>дефицит/профицит</c:v>
                </c:pt>
              </c:strCache>
            </c:strRef>
          </c:tx>
          <c:cat>
            <c:strRef>
              <c:f>'[Лист Microsoft Office Excel.xlsx]Лист1'!$C$4:$H$4</c:f>
              <c:strCache>
                <c:ptCount val="6"/>
                <c:pt idx="0">
                  <c:v>2015 (факт)</c:v>
                </c:pt>
                <c:pt idx="1">
                  <c:v>2016(факт)</c:v>
                </c:pt>
                <c:pt idx="2">
                  <c:v>2017</c:v>
                </c:pt>
                <c:pt idx="3">
                  <c:v>2018</c:v>
                </c:pt>
                <c:pt idx="4">
                  <c:v>2019</c:v>
                </c:pt>
                <c:pt idx="5">
                  <c:v>2020</c:v>
                </c:pt>
              </c:strCache>
            </c:strRef>
          </c:cat>
          <c:val>
            <c:numRef>
              <c:f>'[Лист Microsoft Office Excel.xlsx]Лист1'!$C$7:$H$7</c:f>
              <c:numCache>
                <c:formatCode>General</c:formatCode>
                <c:ptCount val="6"/>
                <c:pt idx="0">
                  <c:v>10684</c:v>
                </c:pt>
                <c:pt idx="1">
                  <c:v>-575</c:v>
                </c:pt>
                <c:pt idx="2">
                  <c:v>-11073</c:v>
                </c:pt>
                <c:pt idx="3">
                  <c:v>1373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axId val="63972480"/>
        <c:axId val="63974016"/>
      </c:barChart>
      <c:catAx>
        <c:axId val="63972480"/>
        <c:scaling>
          <c:orientation val="minMax"/>
        </c:scaling>
        <c:axPos val="b"/>
        <c:tickLblPos val="nextTo"/>
        <c:txPr>
          <a:bodyPr/>
          <a:lstStyle/>
          <a:p>
            <a:pPr>
              <a:defRPr sz="18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63974016"/>
        <c:crosses val="autoZero"/>
        <c:auto val="1"/>
        <c:lblAlgn val="ctr"/>
        <c:lblOffset val="100"/>
      </c:catAx>
      <c:valAx>
        <c:axId val="63974016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8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63972480"/>
        <c:crosses val="autoZero"/>
        <c:crossBetween val="between"/>
      </c:valAx>
    </c:plotArea>
    <c:plotVisOnly val="1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'[Диаграмма в Microsoft Office PowerPoint]Лист1'!$B$17</c:f>
              <c:strCache>
                <c:ptCount val="1"/>
                <c:pt idx="0">
                  <c:v>2018 год - 267965 тыс.руб.</c:v>
                </c:pt>
              </c:strCache>
            </c:strRef>
          </c:tx>
          <c:explosion val="25"/>
          <c:dPt>
            <c:idx val="3"/>
            <c:spPr>
              <a:solidFill>
                <a:srgbClr val="FFFF00"/>
              </a:solidFill>
            </c:spPr>
          </c:dPt>
          <c:dPt>
            <c:idx val="4"/>
            <c:spPr>
              <a:solidFill>
                <a:srgbClr val="FF0000"/>
              </a:solidFill>
            </c:spPr>
          </c:dPt>
          <c:dLbls>
            <c:dLbl>
              <c:idx val="2"/>
              <c:layout>
                <c:manualLayout>
                  <c:x val="-6.2441312884924147E-2"/>
                  <c:y val="-5.0206706048134999E-4"/>
                </c:manualLayout>
              </c:layout>
              <c:showVal val="1"/>
            </c:dLbl>
            <c:dLbl>
              <c:idx val="3"/>
              <c:layout>
                <c:manualLayout>
                  <c:x val="-0.10557359280907584"/>
                  <c:y val="-2.8066108606997209E-2"/>
                </c:manualLayout>
              </c:layout>
              <c:showVal val="1"/>
            </c:dLbl>
            <c:dLbl>
              <c:idx val="4"/>
              <c:layout>
                <c:manualLayout>
                  <c:x val="-5.8987522002807671E-2"/>
                  <c:y val="-7.2302882686152092E-2"/>
                </c:manualLayout>
              </c:layout>
              <c:showVal val="1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  <c:showLeaderLines val="1"/>
          </c:dLbls>
          <c:cat>
            <c:strRef>
              <c:f>'[Диаграмма в Microsoft Office PowerPoint]Лист1'!$A$18:$A$23</c:f>
              <c:strCache>
                <c:ptCount val="6"/>
                <c:pt idx="0">
                  <c:v>Образовательный процесс в детских садах</c:v>
                </c:pt>
                <c:pt idx="1">
                  <c:v>Образовательный процесс в школах</c:v>
                </c:pt>
                <c:pt idx="2">
                  <c:v>Дополнительное образование</c:v>
                </c:pt>
                <c:pt idx="3">
                  <c:v>ИОЦ</c:v>
                </c:pt>
                <c:pt idx="4">
                  <c:v>Укрепление МТБ</c:v>
                </c:pt>
                <c:pt idx="5">
                  <c:v>Содержание ребенка в семье опекуна и приемной семье</c:v>
                </c:pt>
              </c:strCache>
            </c:strRef>
          </c:cat>
          <c:val>
            <c:numRef>
              <c:f>'[Диаграмма в Microsoft Office PowerPoint]Лист1'!$B$18:$B$23</c:f>
              <c:numCache>
                <c:formatCode>General</c:formatCode>
                <c:ptCount val="6"/>
                <c:pt idx="0">
                  <c:v>50572</c:v>
                </c:pt>
                <c:pt idx="1">
                  <c:v>160940</c:v>
                </c:pt>
                <c:pt idx="2">
                  <c:v>14772</c:v>
                </c:pt>
                <c:pt idx="3">
                  <c:v>2088</c:v>
                </c:pt>
                <c:pt idx="4">
                  <c:v>3500</c:v>
                </c:pt>
                <c:pt idx="5">
                  <c:v>35443</c:v>
                </c:pt>
              </c:numCache>
            </c:numRef>
          </c:val>
        </c:ser>
      </c:pie3DChart>
    </c:plotArea>
    <c:legend>
      <c:legendPos val="b"/>
      <c:layout/>
    </c:legend>
    <c:plotVisOnly val="1"/>
  </c:chart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'[Диаграмма в Microsoft Office PowerPoint]Лист1'!$B$11</c:f>
              <c:strCache>
                <c:ptCount val="1"/>
                <c:pt idx="0">
                  <c:v>2018 - 1127 тыс.руб.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4.0900851087656426E-3"/>
                  <c:y val="0.10094505025336656"/>
                </c:manualLayout>
              </c:layout>
              <c:showVal val="1"/>
            </c:dLbl>
            <c:dLbl>
              <c:idx val="1"/>
              <c:layout>
                <c:manualLayout>
                  <c:x val="4.4052060128063127E-2"/>
                  <c:y val="-7.9716633654357716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  <c:showLeaderLines val="1"/>
          </c:dLbls>
          <c:cat>
            <c:strRef>
              <c:f>'[Диаграмма в Microsoft Office PowerPoint]Лист1'!$A$12:$A$13</c:f>
              <c:strCache>
                <c:ptCount val="2"/>
                <c:pt idx="0">
                  <c:v>Обеспечение условий для предоставление услуг</c:v>
                </c:pt>
                <c:pt idx="1">
                  <c:v>Мероприятия программ</c:v>
                </c:pt>
              </c:strCache>
            </c:strRef>
          </c:cat>
          <c:val>
            <c:numRef>
              <c:f>'[Диаграмма в Microsoft Office PowerPoint]Лист1'!$B$12:$B$13</c:f>
              <c:numCache>
                <c:formatCode>General</c:formatCode>
                <c:ptCount val="2"/>
                <c:pt idx="0">
                  <c:v>852</c:v>
                </c:pt>
                <c:pt idx="1">
                  <c:v>275</c:v>
                </c:pt>
              </c:numCache>
            </c:numRef>
          </c:val>
        </c:ser>
      </c:pie3DChart>
    </c:plotArea>
    <c:legend>
      <c:legendPos val="b"/>
      <c:layout/>
    </c:legend>
    <c:plotVisOnly val="1"/>
  </c:chart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  <c:txPr>
        <a:bodyPr/>
        <a:lstStyle/>
        <a:p>
          <a:pPr>
            <a:defRPr sz="1800"/>
          </a:pPr>
          <a:endParaRPr lang="ru-RU"/>
        </a:p>
      </c:txPr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2017 - 2849 тыс.руб.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0.10551618547681549"/>
                  <c:y val="4.3568849325546853E-2"/>
                </c:manualLayout>
              </c:layout>
              <c:showVal val="1"/>
            </c:dLbl>
            <c:dLbl>
              <c:idx val="1"/>
              <c:layout>
                <c:manualLayout>
                  <c:x val="-1.880856906775543E-2"/>
                  <c:y val="-5.86412217687153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Лист1!$A$2:$A$3</c:f>
              <c:strCache>
                <c:ptCount val="2"/>
                <c:pt idx="0">
                  <c:v>Обеспечение условий для предоставление услуг</c:v>
                </c:pt>
                <c:pt idx="1">
                  <c:v>Мероприятия программ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2613</c:v>
                </c:pt>
                <c:pt idx="1">
                  <c:v>236</c:v>
                </c:pt>
              </c:numCache>
            </c:numRef>
          </c:val>
        </c:ser>
      </c:pie3DChart>
    </c:plotArea>
    <c:legend>
      <c:legendPos val="b"/>
      <c:layout/>
      <c:txPr>
        <a:bodyPr/>
        <a:lstStyle/>
        <a:p>
          <a:pPr>
            <a:defRPr sz="10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 sz="1800"/>
            </a:pPr>
            <a:r>
              <a:rPr lang="ru-RU" sz="1800" dirty="0"/>
              <a:t>2017 год - 149116 тыс.руб.</a:t>
            </a:r>
          </a:p>
        </c:rich>
      </c:tx>
      <c:layout>
        <c:manualLayout>
          <c:xMode val="edge"/>
          <c:yMode val="edge"/>
          <c:x val="0.11746599381055628"/>
          <c:y val="3.7925660479483411E-2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2.8776985662364158E-2"/>
          <c:y val="0.15875453773435241"/>
          <c:w val="0.89128694305329059"/>
          <c:h val="0.4444196832684755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2017 год - 149116 тыс.руб.</c:v>
                </c:pt>
              </c:strCache>
            </c:strRef>
          </c:tx>
          <c:explosion val="25"/>
          <c:dPt>
            <c:idx val="2"/>
            <c:spPr>
              <a:solidFill>
                <a:srgbClr val="FFFF00"/>
              </a:solidFill>
            </c:spPr>
          </c:dPt>
          <c:dPt>
            <c:idx val="4"/>
            <c:spPr>
              <a:solidFill>
                <a:srgbClr val="FF0000"/>
              </a:solidFill>
            </c:spPr>
          </c:dPt>
          <c:dLbls>
            <c:dLbl>
              <c:idx val="0"/>
              <c:layout>
                <c:manualLayout>
                  <c:x val="0.14072260697838118"/>
                  <c:y val="-3.5130509439420671E-2"/>
                </c:manualLayout>
              </c:layout>
              <c:showVal val="1"/>
            </c:dLbl>
            <c:dLbl>
              <c:idx val="2"/>
              <c:layout>
                <c:manualLayout>
                  <c:x val="0.11453605355993719"/>
                  <c:y val="-1.4139253618522359E-2"/>
                </c:manualLayout>
              </c:layout>
              <c:showVal val="1"/>
            </c:dLbl>
            <c:dLbl>
              <c:idx val="4"/>
              <c:layout>
                <c:manualLayout>
                  <c:x val="-6.5460844668729812E-2"/>
                  <c:y val="-2.2461435090568044E-2"/>
                </c:manualLayout>
              </c:layout>
              <c:showVal val="1"/>
            </c:dLbl>
            <c:dLbl>
              <c:idx val="5"/>
              <c:layout>
                <c:manualLayout>
                  <c:x val="1.1338711415424868E-2"/>
                  <c:y val="-4.7574866784251088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Лист1!$A$2:$A$7</c:f>
              <c:strCache>
                <c:ptCount val="6"/>
                <c:pt idx="0">
                  <c:v>Предоставление адресной социальной поддержки малоимущих граждан</c:v>
                </c:pt>
                <c:pt idx="1">
                  <c:v>Публичные обязательства</c:v>
                </c:pt>
                <c:pt idx="2">
                  <c:v>Охрана труда</c:v>
                </c:pt>
                <c:pt idx="3">
                  <c:v>Предоставление социальных услуг населению</c:v>
                </c:pt>
                <c:pt idx="4">
                  <c:v>Социальная защита семей с детьми, инвалидов, ветеранов</c:v>
                </c:pt>
                <c:pt idx="5">
                  <c:v>Оздоровление и отдых детей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1665</c:v>
                </c:pt>
                <c:pt idx="1">
                  <c:v>74006</c:v>
                </c:pt>
                <c:pt idx="2">
                  <c:v>125</c:v>
                </c:pt>
                <c:pt idx="3">
                  <c:v>67319</c:v>
                </c:pt>
                <c:pt idx="4">
                  <c:v>2717</c:v>
                </c:pt>
                <c:pt idx="5">
                  <c:v>3284</c:v>
                </c:pt>
              </c:numCache>
            </c:numRef>
          </c:val>
        </c:ser>
      </c:pie3DChart>
    </c:plotArea>
    <c:legend>
      <c:legendPos val="b"/>
      <c:layout/>
      <c:txPr>
        <a:bodyPr/>
        <a:lstStyle/>
        <a:p>
          <a:pPr>
            <a:defRPr sz="10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>
        <c:manualLayout>
          <c:xMode val="edge"/>
          <c:yMode val="edge"/>
          <c:x val="0.17276604659200306"/>
          <c:y val="3.7426638631069147E-2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7.0498135335181122E-2"/>
          <c:y val="0.15666566223784778"/>
          <c:w val="0.86206886564855911"/>
          <c:h val="0.43301663127835588"/>
        </c:manualLayout>
      </c:layout>
      <c:pie3DChart>
        <c:varyColors val="1"/>
        <c:ser>
          <c:idx val="0"/>
          <c:order val="0"/>
          <c:tx>
            <c:strRef>
              <c:f>'[Диаграмма в Microsoft Office PowerPoint]Лист1'!$B$13</c:f>
              <c:strCache>
                <c:ptCount val="1"/>
                <c:pt idx="0">
                  <c:v>2018 год - 160362 тыс.руб.</c:v>
                </c:pt>
              </c:strCache>
            </c:strRef>
          </c:tx>
          <c:explosion val="25"/>
          <c:dPt>
            <c:idx val="2"/>
            <c:spPr>
              <a:solidFill>
                <a:srgbClr val="FFFF00"/>
              </a:solidFill>
            </c:spPr>
          </c:dPt>
          <c:dPt>
            <c:idx val="4"/>
            <c:spPr>
              <a:solidFill>
                <a:srgbClr val="FF0000"/>
              </a:solidFill>
            </c:spPr>
          </c:dPt>
          <c:dLbls>
            <c:dLbl>
              <c:idx val="0"/>
              <c:layout>
                <c:manualLayout>
                  <c:x val="5.1678077662348443E-2"/>
                  <c:y val="-1.4255644570706126E-2"/>
                </c:manualLayout>
              </c:layout>
              <c:showVal val="1"/>
            </c:dLbl>
            <c:dLbl>
              <c:idx val="2"/>
              <c:layout>
                <c:manualLayout>
                  <c:x val="6.2543985912923122E-2"/>
                  <c:y val="6.2978792062605669E-3"/>
                </c:manualLayout>
              </c:layout>
              <c:showVal val="1"/>
            </c:dLbl>
            <c:dLbl>
              <c:idx val="4"/>
              <c:layout>
                <c:manualLayout>
                  <c:x val="-7.66763158123384E-2"/>
                  <c:y val="-1.5204019385230633E-2"/>
                </c:manualLayout>
              </c:layout>
              <c:showVal val="1"/>
            </c:dLbl>
            <c:dLbl>
              <c:idx val="5"/>
              <c:layout>
                <c:manualLayout>
                  <c:x val="5.3346646161628779E-3"/>
                  <c:y val="-4.1740832315397491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  <c:showLeaderLines val="1"/>
          </c:dLbls>
          <c:cat>
            <c:strRef>
              <c:f>'[Диаграмма в Microsoft Office PowerPoint]Лист1'!$A$14:$A$19</c:f>
              <c:strCache>
                <c:ptCount val="6"/>
                <c:pt idx="0">
                  <c:v>Предоставление адресной социальной поддержки малоимущих граждан</c:v>
                </c:pt>
                <c:pt idx="1">
                  <c:v>Публичные обязательства</c:v>
                </c:pt>
                <c:pt idx="2">
                  <c:v>Охрана труда</c:v>
                </c:pt>
                <c:pt idx="3">
                  <c:v>Предоставление социальных услуг населению</c:v>
                </c:pt>
                <c:pt idx="4">
                  <c:v>Социальная защита семей с детьми, инвалидов, ветеранов</c:v>
                </c:pt>
                <c:pt idx="5">
                  <c:v>Оздоровление и отдых детей</c:v>
                </c:pt>
              </c:strCache>
            </c:strRef>
          </c:cat>
          <c:val>
            <c:numRef>
              <c:f>'[Диаграмма в Microsoft Office PowerPoint]Лист1'!$B$14:$B$19</c:f>
              <c:numCache>
                <c:formatCode>General</c:formatCode>
                <c:ptCount val="6"/>
                <c:pt idx="0">
                  <c:v>1713</c:v>
                </c:pt>
                <c:pt idx="1">
                  <c:v>71160</c:v>
                </c:pt>
                <c:pt idx="2">
                  <c:v>125</c:v>
                </c:pt>
                <c:pt idx="3">
                  <c:v>81136</c:v>
                </c:pt>
                <c:pt idx="4">
                  <c:v>2908</c:v>
                </c:pt>
                <c:pt idx="5">
                  <c:v>3320</c:v>
                </c:pt>
              </c:numCache>
            </c:numRef>
          </c:val>
        </c:ser>
      </c:pie3DChart>
    </c:plotArea>
    <c:legend>
      <c:legendPos val="b"/>
      <c:layout/>
    </c:legend>
    <c:plotVisOnly val="1"/>
  </c:chart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  <c:txPr>
        <a:bodyPr/>
        <a:lstStyle/>
        <a:p>
          <a:pPr>
            <a:defRPr sz="1800"/>
          </a:pPr>
          <a:endParaRPr lang="ru-RU"/>
        </a:p>
      </c:txPr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2017 год - 57715 тыс.руб.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2.6908476718188003E-2"/>
                  <c:y val="-4.9765771694376133E-2"/>
                </c:manualLayout>
              </c:layout>
              <c:showVal val="1"/>
            </c:dLbl>
            <c:dLbl>
              <c:idx val="3"/>
              <c:layout>
                <c:manualLayout>
                  <c:x val="-1.4852483717313125E-2"/>
                  <c:y val="-6.9839294362591745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Лист1!$A$2:$A$5</c:f>
              <c:strCache>
                <c:ptCount val="4"/>
                <c:pt idx="0">
                  <c:v>Детская школа искусств</c:v>
                </c:pt>
                <c:pt idx="1">
                  <c:v>Учреждения культуры</c:v>
                </c:pt>
                <c:pt idx="2">
                  <c:v>Укрепление МТБ учреждений культуры</c:v>
                </c:pt>
                <c:pt idx="3">
                  <c:v>Центральная библиотечная система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6623</c:v>
                </c:pt>
                <c:pt idx="1">
                  <c:v>26277</c:v>
                </c:pt>
                <c:pt idx="2">
                  <c:v>15758</c:v>
                </c:pt>
                <c:pt idx="3">
                  <c:v>7765</c:v>
                </c:pt>
              </c:numCache>
            </c:numRef>
          </c:val>
        </c:ser>
      </c:pie3DChart>
    </c:plotArea>
    <c:legend>
      <c:legendPos val="b"/>
      <c:layout/>
      <c:txPr>
        <a:bodyPr/>
        <a:lstStyle/>
        <a:p>
          <a:pPr>
            <a:defRPr sz="1000" b="1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'[Диаграмма в Microsoft Office PowerPoint]Лист1'!$C$16</c:f>
              <c:strCache>
                <c:ptCount val="1"/>
                <c:pt idx="0">
                  <c:v>2018 год - 41401 тыс.руб.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3.8699291693496458E-2"/>
                  <c:y val="-5.6229577695744118E-2"/>
                </c:manualLayout>
              </c:layout>
              <c:showVal val="1"/>
            </c:dLbl>
            <c:dLbl>
              <c:idx val="3"/>
              <c:layout>
                <c:manualLayout>
                  <c:x val="8.0549800759633194E-2"/>
                  <c:y val="-5.6229577695744118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  <c:showLeaderLines val="1"/>
          </c:dLbls>
          <c:cat>
            <c:strRef>
              <c:f>'[Диаграмма в Microsoft Office PowerPoint]Лист1'!$B$17:$B$20</c:f>
              <c:strCache>
                <c:ptCount val="4"/>
                <c:pt idx="0">
                  <c:v>Детская школа искусств</c:v>
                </c:pt>
                <c:pt idx="1">
                  <c:v>Учреждения культуры</c:v>
                </c:pt>
                <c:pt idx="2">
                  <c:v>Укрепление МТБ учреждений культуры</c:v>
                </c:pt>
                <c:pt idx="3">
                  <c:v>Центральная библиотечная система</c:v>
                </c:pt>
              </c:strCache>
            </c:strRef>
          </c:cat>
          <c:val>
            <c:numRef>
              <c:f>'[Диаграмма в Microsoft Office PowerPoint]Лист1'!$C$17:$C$20</c:f>
              <c:numCache>
                <c:formatCode>General</c:formatCode>
                <c:ptCount val="4"/>
                <c:pt idx="0">
                  <c:v>6500</c:v>
                </c:pt>
                <c:pt idx="1">
                  <c:v>25539</c:v>
                </c:pt>
                <c:pt idx="2">
                  <c:v>1500</c:v>
                </c:pt>
                <c:pt idx="3">
                  <c:v>6472</c:v>
                </c:pt>
              </c:numCache>
            </c:numRef>
          </c:val>
        </c:ser>
      </c:pie3DChart>
    </c:plotArea>
    <c:legend>
      <c:legendPos val="b"/>
      <c:layout/>
      <c:txPr>
        <a:bodyPr/>
        <a:lstStyle/>
        <a:p>
          <a:pPr>
            <a:defRPr b="1"/>
          </a:pPr>
          <a:endParaRPr lang="ru-RU"/>
        </a:p>
      </c:txPr>
    </c:legend>
    <c:plotVisOnly val="1"/>
  </c:chart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  <c:txPr>
        <a:bodyPr/>
        <a:lstStyle/>
        <a:p>
          <a:pPr>
            <a:defRPr sz="1800"/>
          </a:pPr>
          <a:endParaRPr lang="ru-RU"/>
        </a:p>
      </c:txPr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2017 год - 43750 тыс.руб.</c:v>
                </c:pt>
              </c:strCache>
            </c:strRef>
          </c:tx>
          <c:explosion val="25"/>
          <c:dPt>
            <c:idx val="2"/>
            <c:spPr>
              <a:solidFill>
                <a:srgbClr val="FF0000"/>
              </a:solidFill>
            </c:spPr>
          </c:dPt>
          <c:dPt>
            <c:idx val="4"/>
            <c:spPr>
              <a:solidFill>
                <a:srgbClr val="FFFF00"/>
              </a:solidFill>
            </c:spPr>
          </c:dPt>
          <c:dLbls>
            <c:dLbl>
              <c:idx val="0"/>
              <c:layout>
                <c:manualLayout>
                  <c:x val="-8.2214445416545157E-2"/>
                  <c:y val="0.18147473026711172"/>
                </c:manualLayout>
              </c:layout>
              <c:showVal val="1"/>
            </c:dLbl>
            <c:dLbl>
              <c:idx val="1"/>
              <c:layout>
                <c:manualLayout>
                  <c:x val="-2.0257849713230292E-2"/>
                  <c:y val="5.954641384597513E-2"/>
                </c:manualLayout>
              </c:layout>
              <c:showVal val="1"/>
            </c:dLbl>
            <c:dLbl>
              <c:idx val="2"/>
              <c:layout>
                <c:manualLayout>
                  <c:x val="3.7949839603382912E-2"/>
                  <c:y val="-9.6927041246993764E-2"/>
                </c:manualLayout>
              </c:layout>
              <c:showVal val="1"/>
            </c:dLbl>
            <c:dLbl>
              <c:idx val="3"/>
              <c:layout>
                <c:manualLayout>
                  <c:x val="2.9990522018081073E-2"/>
                  <c:y val="-5.7959445243638802E-2"/>
                </c:manualLayout>
              </c:layout>
              <c:showVal val="1"/>
            </c:dLbl>
            <c:dLbl>
              <c:idx val="4"/>
              <c:layout>
                <c:manualLayout>
                  <c:x val="0.13990789345776233"/>
                  <c:y val="-4.247653008433027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Лист1!$A$2:$A$6</c:f>
              <c:strCache>
                <c:ptCount val="5"/>
                <c:pt idx="0">
                  <c:v>Дорожное хозяйство</c:v>
                </c:pt>
                <c:pt idx="1">
                  <c:v>Транспорт</c:v>
                </c:pt>
                <c:pt idx="2">
                  <c:v>Обеспечение качественными коммунальными услугами</c:v>
                </c:pt>
                <c:pt idx="3">
                  <c:v>Экономическое развитие</c:v>
                </c:pt>
                <c:pt idx="4">
                  <c:v>Сельское хозяйство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24506</c:v>
                </c:pt>
                <c:pt idx="1">
                  <c:v>6371</c:v>
                </c:pt>
                <c:pt idx="2">
                  <c:v>6964</c:v>
                </c:pt>
                <c:pt idx="3">
                  <c:v>5127</c:v>
                </c:pt>
                <c:pt idx="4">
                  <c:v>782</c:v>
                </c:pt>
              </c:numCache>
            </c:numRef>
          </c:val>
        </c:ser>
      </c:pie3DChart>
    </c:plotArea>
    <c:legend>
      <c:legendPos val="b"/>
      <c:layout/>
      <c:txPr>
        <a:bodyPr/>
        <a:lstStyle/>
        <a:p>
          <a:pPr>
            <a:defRPr sz="1000" b="1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'[Диаграмма 2 в Microsoft Office PowerPoint]Лист1'!$C$16</c:f>
              <c:strCache>
                <c:ptCount val="1"/>
                <c:pt idx="0">
                  <c:v>2018 год - 37372 тыс.руб.</c:v>
                </c:pt>
              </c:strCache>
            </c:strRef>
          </c:tx>
          <c:explosion val="25"/>
          <c:dPt>
            <c:idx val="2"/>
            <c:spPr>
              <a:solidFill>
                <a:srgbClr val="FF0000"/>
              </a:solidFill>
            </c:spPr>
          </c:dPt>
          <c:dPt>
            <c:idx val="4"/>
            <c:spPr>
              <a:solidFill>
                <a:srgbClr val="FFFF00"/>
              </a:solidFill>
            </c:spPr>
          </c:dPt>
          <c:dLbls>
            <c:dLbl>
              <c:idx val="0"/>
              <c:layout>
                <c:manualLayout>
                  <c:x val="-8.2420275696021922E-2"/>
                  <c:y val="0.10880744563635408"/>
                </c:manualLayout>
              </c:layout>
              <c:showVal val="1"/>
            </c:dLbl>
            <c:dLbl>
              <c:idx val="1"/>
              <c:layout>
                <c:manualLayout>
                  <c:x val="3.619898035528276E-2"/>
                  <c:y val="0.17240143479142975"/>
                </c:manualLayout>
              </c:layout>
              <c:showVal val="1"/>
            </c:dLbl>
            <c:dLbl>
              <c:idx val="2"/>
              <c:layout>
                <c:manualLayout>
                  <c:x val="-5.4232220657218118E-2"/>
                  <c:y val="-8.2198300509264313E-2"/>
                </c:manualLayout>
              </c:layout>
              <c:showVal val="1"/>
            </c:dLbl>
            <c:dLbl>
              <c:idx val="3"/>
              <c:layout>
                <c:manualLayout>
                  <c:x val="1.1427319180075127E-2"/>
                  <c:y val="-6.2608941099227003E-2"/>
                </c:manualLayout>
              </c:layout>
              <c:showVal val="1"/>
            </c:dLbl>
            <c:dLbl>
              <c:idx val="4"/>
              <c:layout>
                <c:manualLayout>
                  <c:x val="0.1124422093525034"/>
                  <c:y val="-4.0618994457115247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  <c:showLeaderLines val="1"/>
          </c:dLbls>
          <c:cat>
            <c:strRef>
              <c:f>'[Диаграмма 2 в Microsoft Office PowerPoint]Лист1'!$B$17:$B$21</c:f>
              <c:strCache>
                <c:ptCount val="5"/>
                <c:pt idx="0">
                  <c:v>Дорожное хозяйство</c:v>
                </c:pt>
                <c:pt idx="1">
                  <c:v>Транспорт</c:v>
                </c:pt>
                <c:pt idx="2">
                  <c:v>Обеспечение качественными коммунальными услугами</c:v>
                </c:pt>
                <c:pt idx="3">
                  <c:v>Экономическое развитие</c:v>
                </c:pt>
                <c:pt idx="4">
                  <c:v>Сельское хозяйство</c:v>
                </c:pt>
              </c:strCache>
            </c:strRef>
          </c:cat>
          <c:val>
            <c:numRef>
              <c:f>'[Диаграмма 2 в Microsoft Office PowerPoint]Лист1'!$C$17:$C$21</c:f>
              <c:numCache>
                <c:formatCode>General</c:formatCode>
                <c:ptCount val="5"/>
                <c:pt idx="0">
                  <c:v>24805</c:v>
                </c:pt>
                <c:pt idx="1">
                  <c:v>6571</c:v>
                </c:pt>
                <c:pt idx="2">
                  <c:v>671</c:v>
                </c:pt>
                <c:pt idx="3">
                  <c:v>4515</c:v>
                </c:pt>
                <c:pt idx="4">
                  <c:v>810</c:v>
                </c:pt>
              </c:numCache>
            </c:numRef>
          </c:val>
        </c:ser>
      </c:pie3DChart>
    </c:plotArea>
    <c:legend>
      <c:legendPos val="b"/>
      <c:layout/>
      <c:txPr>
        <a:bodyPr/>
        <a:lstStyle/>
        <a:p>
          <a:pPr>
            <a:defRPr b="1"/>
          </a:pPr>
          <a:endParaRPr lang="ru-RU"/>
        </a:p>
      </c:txPr>
    </c:legend>
    <c:plotVisOnly val="1"/>
  </c:chart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  <c:txPr>
        <a:bodyPr/>
        <a:lstStyle/>
        <a:p>
          <a:pPr>
            <a:defRPr sz="1800"/>
          </a:pPr>
          <a:endParaRPr lang="ru-RU"/>
        </a:p>
      </c:txPr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0"/>
          <c:y val="0.14289234947747462"/>
          <c:w val="0.8070987654320988"/>
          <c:h val="0.5441018686941774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2017 год - 53217 тыс.руб.</c:v>
                </c:pt>
              </c:strCache>
            </c:strRef>
          </c:tx>
          <c:explosion val="25"/>
          <c:dPt>
            <c:idx val="2"/>
            <c:spPr>
              <a:solidFill>
                <a:srgbClr val="FFFF00"/>
              </a:solidFill>
            </c:spPr>
          </c:dPt>
          <c:dLbls>
            <c:dLbl>
              <c:idx val="0"/>
              <c:layout>
                <c:manualLayout>
                  <c:x val="-0.12596651113055313"/>
                  <c:y val="-7.398812089198592E-2"/>
                </c:manualLayout>
              </c:layout>
              <c:showVal val="1"/>
            </c:dLbl>
            <c:dLbl>
              <c:idx val="1"/>
              <c:layout>
                <c:manualLayout>
                  <c:x val="1.5532468163701759E-2"/>
                  <c:y val="-0.10741906012068378"/>
                </c:manualLayout>
              </c:layout>
              <c:showVal val="1"/>
            </c:dLbl>
            <c:dLbl>
              <c:idx val="2"/>
              <c:layout>
                <c:manualLayout>
                  <c:x val="7.1000048605035476E-2"/>
                  <c:y val="-0.17255541986767606"/>
                </c:manualLayout>
              </c:layout>
              <c:showVal val="1"/>
            </c:dLbl>
            <c:dLbl>
              <c:idx val="3"/>
              <c:layout>
                <c:manualLayout>
                  <c:x val="-6.6929012345678995E-2"/>
                  <c:y val="0.16590767765133876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Лист1!$A$2:$A$6</c:f>
              <c:strCache>
                <c:ptCount val="5"/>
                <c:pt idx="0">
                  <c:v>Защита населения и территории от ЧС</c:v>
                </c:pt>
                <c:pt idx="1">
                  <c:v>Эффективная власть</c:v>
                </c:pt>
                <c:pt idx="2">
                  <c:v>Обеспечение общественного порядка</c:v>
                </c:pt>
                <c:pt idx="3">
                  <c:v>Информационное общество</c:v>
                </c:pt>
                <c:pt idx="4">
                  <c:v>Управление муниципальными финансами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351</c:v>
                </c:pt>
                <c:pt idx="1">
                  <c:v>14279</c:v>
                </c:pt>
                <c:pt idx="2">
                  <c:v>214</c:v>
                </c:pt>
                <c:pt idx="3">
                  <c:v>1882</c:v>
                </c:pt>
                <c:pt idx="4">
                  <c:v>36705</c:v>
                </c:pt>
              </c:numCache>
            </c:numRef>
          </c:val>
        </c:ser>
      </c:pie3DChart>
    </c:plotArea>
    <c:legend>
      <c:legendPos val="b"/>
      <c:layout/>
      <c:txPr>
        <a:bodyPr/>
        <a:lstStyle/>
        <a:p>
          <a:pPr>
            <a:defRPr sz="1000" b="1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rAngAx val="1"/>
    </c:view3D>
    <c:plotArea>
      <c:layout/>
      <c:bar3DChart>
        <c:barDir val="bar"/>
        <c:grouping val="stacked"/>
        <c:ser>
          <c:idx val="0"/>
          <c:order val="0"/>
          <c:tx>
            <c:strRef>
              <c:f>'[Диаграмма в Microsoft Office PowerPoint]Лист1'!$B$1</c:f>
              <c:strCache>
                <c:ptCount val="1"/>
                <c:pt idx="0">
                  <c:v>Налоговые и неналоговые доходы, тыс.руб.</c:v>
                </c:pt>
              </c:strCache>
            </c:strRef>
          </c:tx>
          <c:cat>
            <c:strRef>
              <c:f>'[Диаграмма в Microsoft Office PowerPoint]Лист1'!$A$2:$A$7</c:f>
              <c:strCache>
                <c:ptCount val="6"/>
                <c:pt idx="0">
                  <c:v>2020 год</c:v>
                </c:pt>
                <c:pt idx="1">
                  <c:v>2019 год</c:v>
                </c:pt>
                <c:pt idx="2">
                  <c:v>2018 год</c:v>
                </c:pt>
                <c:pt idx="3">
                  <c:v>2017 год</c:v>
                </c:pt>
                <c:pt idx="4">
                  <c:v>факт 2016 года</c:v>
                </c:pt>
                <c:pt idx="5">
                  <c:v>факт 2015 года</c:v>
                </c:pt>
              </c:strCache>
            </c:strRef>
          </c:cat>
          <c:val>
            <c:numRef>
              <c:f>'[Диаграмма в Microsoft Office PowerPoint]Лист1'!$B$2:$B$7</c:f>
              <c:numCache>
                <c:formatCode>General</c:formatCode>
                <c:ptCount val="6"/>
                <c:pt idx="0">
                  <c:v>43681</c:v>
                </c:pt>
                <c:pt idx="1">
                  <c:v>39011</c:v>
                </c:pt>
                <c:pt idx="2">
                  <c:v>37100</c:v>
                </c:pt>
                <c:pt idx="3">
                  <c:v>37794</c:v>
                </c:pt>
                <c:pt idx="4">
                  <c:v>39453</c:v>
                </c:pt>
                <c:pt idx="5">
                  <c:v>36909</c:v>
                </c:pt>
              </c:numCache>
            </c:numRef>
          </c:val>
        </c:ser>
        <c:ser>
          <c:idx val="1"/>
          <c:order val="1"/>
          <c:tx>
            <c:strRef>
              <c:f>'[Диаграмма в Microsoft Office PowerPoint]Лист1'!$C$1</c:f>
              <c:strCache>
                <c:ptCount val="1"/>
                <c:pt idx="0">
                  <c:v>Безвозмездные поступления, тыс.руб</c:v>
                </c:pt>
              </c:strCache>
            </c:strRef>
          </c:tx>
          <c:cat>
            <c:strRef>
              <c:f>'[Диаграмма в Microsoft Office PowerPoint]Лист1'!$A$2:$A$7</c:f>
              <c:strCache>
                <c:ptCount val="6"/>
                <c:pt idx="0">
                  <c:v>2020 год</c:v>
                </c:pt>
                <c:pt idx="1">
                  <c:v>2019 год</c:v>
                </c:pt>
                <c:pt idx="2">
                  <c:v>2018 год</c:v>
                </c:pt>
                <c:pt idx="3">
                  <c:v>2017 год</c:v>
                </c:pt>
                <c:pt idx="4">
                  <c:v>факт 2016 года</c:v>
                </c:pt>
                <c:pt idx="5">
                  <c:v>факт 2015 года</c:v>
                </c:pt>
              </c:strCache>
            </c:strRef>
          </c:cat>
          <c:val>
            <c:numRef>
              <c:f>'[Диаграмма в Microsoft Office PowerPoint]Лист1'!$C$2:$C$7</c:f>
              <c:numCache>
                <c:formatCode>General</c:formatCode>
                <c:ptCount val="6"/>
                <c:pt idx="0">
                  <c:v>402607</c:v>
                </c:pt>
                <c:pt idx="1">
                  <c:v>470972</c:v>
                </c:pt>
                <c:pt idx="2">
                  <c:v>575327</c:v>
                </c:pt>
                <c:pt idx="3">
                  <c:v>636681</c:v>
                </c:pt>
                <c:pt idx="4">
                  <c:v>614079</c:v>
                </c:pt>
                <c:pt idx="5">
                  <c:v>562139</c:v>
                </c:pt>
              </c:numCache>
            </c:numRef>
          </c:val>
        </c:ser>
        <c:shape val="cylinder"/>
        <c:axId val="65546880"/>
        <c:axId val="65552768"/>
        <c:axId val="0"/>
      </c:bar3DChart>
      <c:catAx>
        <c:axId val="65546880"/>
        <c:scaling>
          <c:orientation val="minMax"/>
        </c:scaling>
        <c:axPos val="l"/>
        <c:tickLblPos val="nextTo"/>
        <c:crossAx val="65552768"/>
        <c:crosses val="autoZero"/>
        <c:auto val="1"/>
        <c:lblAlgn val="ctr"/>
        <c:lblOffset val="100"/>
      </c:catAx>
      <c:valAx>
        <c:axId val="65552768"/>
        <c:scaling>
          <c:orientation val="minMax"/>
        </c:scaling>
        <c:axPos val="b"/>
        <c:majorGridlines/>
        <c:numFmt formatCode="General" sourceLinked="1"/>
        <c:tickLblPos val="nextTo"/>
        <c:crossAx val="65546880"/>
        <c:crosses val="autoZero"/>
        <c:crossBetween val="between"/>
      </c:valAx>
    </c:plotArea>
    <c:legend>
      <c:legendPos val="b"/>
      <c:layout/>
    </c:legend>
    <c:plotVisOnly val="1"/>
  </c:chart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>
        <c:manualLayout>
          <c:xMode val="edge"/>
          <c:yMode val="edge"/>
          <c:x val="0.14478363855971019"/>
          <c:y val="1.6054130854727181E-2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1.2977070858249153E-3"/>
          <c:y val="0.13930669484961319"/>
          <c:w val="0.81088357444753933"/>
          <c:h val="0.54869762746872963"/>
        </c:manualLayout>
      </c:layout>
      <c:pie3DChart>
        <c:varyColors val="1"/>
        <c:ser>
          <c:idx val="0"/>
          <c:order val="0"/>
          <c:tx>
            <c:strRef>
              <c:f>'[Диаграмма 2 в Microsoft Office PowerPoint]Лист1'!$C$15</c:f>
              <c:strCache>
                <c:ptCount val="1"/>
                <c:pt idx="0">
                  <c:v>2018 год - 58036 тыс.руб.</c:v>
                </c:pt>
              </c:strCache>
            </c:strRef>
          </c:tx>
          <c:explosion val="25"/>
          <c:dPt>
            <c:idx val="2"/>
            <c:spPr>
              <a:solidFill>
                <a:srgbClr val="FFFF00"/>
              </a:solidFill>
            </c:spPr>
          </c:dPt>
          <c:dLbls>
            <c:dLbl>
              <c:idx val="0"/>
              <c:layout>
                <c:manualLayout>
                  <c:x val="-0.10588339839141234"/>
                  <c:y val="-8.3116945229896488E-2"/>
                </c:manualLayout>
              </c:layout>
              <c:showVal val="1"/>
            </c:dLbl>
            <c:dLbl>
              <c:idx val="1"/>
              <c:layout>
                <c:manualLayout>
                  <c:x val="-1.426961641063379E-2"/>
                  <c:y val="-7.6147615181462708E-2"/>
                </c:manualLayout>
              </c:layout>
              <c:showVal val="1"/>
            </c:dLbl>
            <c:dLbl>
              <c:idx val="2"/>
              <c:layout>
                <c:manualLayout>
                  <c:x val="5.8126032945007969E-2"/>
                  <c:y val="-0.11172528004081239"/>
                </c:manualLayout>
              </c:layout>
              <c:showVal val="1"/>
            </c:dLbl>
            <c:dLbl>
              <c:idx val="3"/>
              <c:layout>
                <c:manualLayout>
                  <c:x val="5.6392544116303928E-2"/>
                  <c:y val="9.2115424097352488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  <c:showLeaderLines val="1"/>
          </c:dLbls>
          <c:cat>
            <c:strRef>
              <c:f>'[Диаграмма 2 в Microsoft Office PowerPoint]Лист1'!$B$16:$B$20</c:f>
              <c:strCache>
                <c:ptCount val="5"/>
                <c:pt idx="0">
                  <c:v>Защита населения и территории от ЧС</c:v>
                </c:pt>
                <c:pt idx="1">
                  <c:v>Эффективная власть</c:v>
                </c:pt>
                <c:pt idx="2">
                  <c:v>Обеспечение общественного порядка</c:v>
                </c:pt>
                <c:pt idx="3">
                  <c:v>Информационное общество</c:v>
                </c:pt>
                <c:pt idx="4">
                  <c:v>Управление муниципальными финансами</c:v>
                </c:pt>
              </c:strCache>
            </c:strRef>
          </c:cat>
          <c:val>
            <c:numRef>
              <c:f>'[Диаграмма 2 в Microsoft Office PowerPoint]Лист1'!$C$16:$C$20</c:f>
              <c:numCache>
                <c:formatCode>General</c:formatCode>
                <c:ptCount val="5"/>
                <c:pt idx="0">
                  <c:v>280</c:v>
                </c:pt>
                <c:pt idx="1">
                  <c:v>13824</c:v>
                </c:pt>
                <c:pt idx="2">
                  <c:v>187</c:v>
                </c:pt>
                <c:pt idx="3">
                  <c:v>2062</c:v>
                </c:pt>
                <c:pt idx="4">
                  <c:v>41683</c:v>
                </c:pt>
              </c:numCache>
            </c:numRef>
          </c:val>
        </c:ser>
      </c:pie3DChart>
    </c:plotArea>
    <c:legend>
      <c:legendPos val="b"/>
      <c:layout/>
    </c:legend>
    <c:plotVisOnly val="1"/>
  </c:chart>
  <c:externalData r:id="rId1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  <c:txPr>
        <a:bodyPr/>
        <a:lstStyle/>
        <a:p>
          <a:pPr>
            <a:defRPr sz="1800"/>
          </a:pPr>
          <a:endParaRPr lang="ru-RU"/>
        </a:p>
      </c:txPr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2017 год - 43146 тыс.руб.</c:v>
                </c:pt>
              </c:strCache>
            </c:strRef>
          </c:tx>
          <c:explosion val="25"/>
          <c:dPt>
            <c:idx val="4"/>
            <c:spPr>
              <a:solidFill>
                <a:srgbClr val="FFFF00"/>
              </a:solidFill>
            </c:spPr>
          </c:dPt>
          <c:dLbls>
            <c:dLbl>
              <c:idx val="0"/>
              <c:layout>
                <c:manualLayout>
                  <c:x val="-2.1693339868967824E-2"/>
                  <c:y val="-4.2723853784633774E-2"/>
                </c:manualLayout>
              </c:layout>
              <c:showVal val="1"/>
            </c:dLbl>
            <c:dLbl>
              <c:idx val="3"/>
              <c:layout>
                <c:manualLayout>
                  <c:x val="-3.3147149999928822E-3"/>
                  <c:y val="-3.9107291170898784E-2"/>
                </c:manualLayout>
              </c:layout>
              <c:showVal val="1"/>
            </c:dLbl>
            <c:dLbl>
              <c:idx val="4"/>
              <c:layout>
                <c:manualLayout>
                  <c:x val="1.4484528720175055E-4"/>
                  <c:y val="-7.5401886950922523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Лист1!$A$2:$A$6</c:f>
              <c:strCache>
                <c:ptCount val="5"/>
                <c:pt idx="0">
                  <c:v>Другие расходы</c:v>
                </c:pt>
                <c:pt idx="1">
                  <c:v>Центральный аппарат</c:v>
                </c:pt>
                <c:pt idx="2">
                  <c:v>Глава Администрации МР</c:v>
                </c:pt>
                <c:pt idx="3">
                  <c:v>Учреждения ОМСУ, выполняющие госполномочия</c:v>
                </c:pt>
                <c:pt idx="4">
                  <c:v>Рзервный фонд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4410</c:v>
                </c:pt>
                <c:pt idx="1">
                  <c:v>28019</c:v>
                </c:pt>
                <c:pt idx="2">
                  <c:v>1132</c:v>
                </c:pt>
                <c:pt idx="3">
                  <c:v>8891</c:v>
                </c:pt>
                <c:pt idx="4">
                  <c:v>694</c:v>
                </c:pt>
              </c:numCache>
            </c:numRef>
          </c:val>
        </c:ser>
      </c:pie3DChart>
    </c:plotArea>
    <c:legend>
      <c:legendPos val="b"/>
      <c:layout/>
      <c:txPr>
        <a:bodyPr/>
        <a:lstStyle/>
        <a:p>
          <a:pPr>
            <a:defRPr sz="1000" b="1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'[Диаграмма 2 в Microsoft Office PowerPoint]Лист1'!$C$15</c:f>
              <c:strCache>
                <c:ptCount val="1"/>
                <c:pt idx="0">
                  <c:v>2018 год - 41024 тыс.руб.</c:v>
                </c:pt>
              </c:strCache>
            </c:strRef>
          </c:tx>
          <c:explosion val="25"/>
          <c:dPt>
            <c:idx val="4"/>
            <c:spPr>
              <a:solidFill>
                <a:srgbClr val="FFFF00"/>
              </a:solidFill>
            </c:spPr>
          </c:dPt>
          <c:dLbls>
            <c:dLbl>
              <c:idx val="0"/>
              <c:layout>
                <c:manualLayout>
                  <c:x val="5.5083898707592019E-2"/>
                  <c:y val="-1.6984611364633216E-2"/>
                </c:manualLayout>
              </c:layout>
              <c:showVal val="1"/>
            </c:dLbl>
            <c:dLbl>
              <c:idx val="3"/>
              <c:layout>
                <c:manualLayout>
                  <c:x val="-8.7268113874144331E-3"/>
                  <c:y val="-6.7915115204792972E-2"/>
                </c:manualLayout>
              </c:layout>
              <c:showVal val="1"/>
            </c:dLbl>
            <c:dLbl>
              <c:idx val="4"/>
              <c:layout>
                <c:manualLayout>
                  <c:x val="2.4597525401934314E-2"/>
                  <c:y val="-8.513228253870482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  <c:showLeaderLines val="1"/>
          </c:dLbls>
          <c:cat>
            <c:strRef>
              <c:f>'[Диаграмма 2 в Microsoft Office PowerPoint]Лист1'!$B$16:$B$20</c:f>
              <c:strCache>
                <c:ptCount val="5"/>
                <c:pt idx="0">
                  <c:v>Другие расходы</c:v>
                </c:pt>
                <c:pt idx="1">
                  <c:v>Центральный аппарат</c:v>
                </c:pt>
                <c:pt idx="2">
                  <c:v>Глава Администрации МР</c:v>
                </c:pt>
                <c:pt idx="3">
                  <c:v>Учреждения ОМСУ, выполняющие госполномочия</c:v>
                </c:pt>
                <c:pt idx="4">
                  <c:v>Рзервный фонд</c:v>
                </c:pt>
              </c:strCache>
            </c:strRef>
          </c:cat>
          <c:val>
            <c:numRef>
              <c:f>'[Диаграмма 2 в Microsoft Office PowerPoint]Лист1'!$C$16:$C$20</c:f>
              <c:numCache>
                <c:formatCode>General</c:formatCode>
                <c:ptCount val="5"/>
                <c:pt idx="0">
                  <c:v>1499</c:v>
                </c:pt>
                <c:pt idx="1">
                  <c:v>28208</c:v>
                </c:pt>
                <c:pt idx="2">
                  <c:v>1505</c:v>
                </c:pt>
                <c:pt idx="3">
                  <c:v>8812</c:v>
                </c:pt>
                <c:pt idx="4">
                  <c:v>1000</c:v>
                </c:pt>
              </c:numCache>
            </c:numRef>
          </c:val>
        </c:ser>
      </c:pie3DChart>
    </c:plotArea>
    <c:legend>
      <c:legendPos val="b"/>
      <c:layout/>
      <c:txPr>
        <a:bodyPr/>
        <a:lstStyle/>
        <a:p>
          <a:pPr>
            <a:defRPr b="1"/>
          </a:pPr>
          <a:endParaRPr lang="ru-RU"/>
        </a:p>
      </c:txPr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spPr>
              <a:solidFill>
                <a:srgbClr val="FFFF00"/>
              </a:solidFill>
            </c:spPr>
          </c:dPt>
          <c:dPt>
            <c:idx val="2"/>
            <c:spPr>
              <a:solidFill>
                <a:srgbClr val="FF0000"/>
              </a:solidFill>
            </c:spPr>
          </c:dPt>
          <c:dPt>
            <c:idx val="4"/>
            <c:spPr>
              <a:solidFill>
                <a:srgbClr val="00B050"/>
              </a:solidFill>
            </c:spPr>
          </c:dPt>
          <c:dLbls>
            <c:dLbl>
              <c:idx val="0"/>
              <c:layout>
                <c:manualLayout>
                  <c:x val="4.5740261106059542E-3"/>
                  <c:y val="-8.6845283012796259E-2"/>
                </c:manualLayout>
              </c:layout>
              <c:showPercent val="1"/>
            </c:dLbl>
            <c:dLbl>
              <c:idx val="1"/>
              <c:layout>
                <c:manualLayout>
                  <c:x val="6.0987014808079418E-3"/>
                  <c:y val="3.3418663285648319E-2"/>
                </c:manualLayout>
              </c:layout>
              <c:showPercent val="1"/>
            </c:dLbl>
            <c:dLbl>
              <c:idx val="10"/>
              <c:layout>
                <c:manualLayout>
                  <c:x val="0"/>
                  <c:y val="2.5542671143941598E-2"/>
                </c:manualLayout>
              </c:layout>
              <c:showPercent val="1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Percent val="1"/>
            <c:showLeaderLines val="1"/>
          </c:dLbls>
          <c:cat>
            <c:strRef>
              <c:f>Лист1!$A$2:$A$12</c:f>
              <c:strCache>
                <c:ptCount val="11"/>
                <c:pt idx="0">
                  <c:v>Единый сельскохозяйственный налог</c:v>
                </c:pt>
                <c:pt idx="1">
                  <c:v>Акцизы</c:v>
                </c:pt>
                <c:pt idx="2">
                  <c:v>Доходы от продаж земельных участков</c:v>
                </c:pt>
                <c:pt idx="3">
                  <c:v>Единый налог на временный доход</c:v>
                </c:pt>
                <c:pt idx="4">
                  <c:v>Плата за негатив. Воздействие на окружающую среду</c:v>
                </c:pt>
                <c:pt idx="5">
                  <c:v>Налог на доходы физических лиц</c:v>
                </c:pt>
                <c:pt idx="6">
                  <c:v>Гос. Пошлинв</c:v>
                </c:pt>
                <c:pt idx="7">
                  <c:v>Аренда земли</c:v>
                </c:pt>
                <c:pt idx="8">
                  <c:v>Штрафные санкции, возмещение ущерба</c:v>
                </c:pt>
                <c:pt idx="9">
                  <c:v>Налог, взимаемый в связи с применением патентной системы налогообложения</c:v>
                </c:pt>
                <c:pt idx="10">
                  <c:v>Аренда имущества</c:v>
                </c:pt>
              </c:strCache>
            </c:strRef>
          </c:cat>
          <c:val>
            <c:numRef>
              <c:f>Лист1!$B$2:$B$12</c:f>
              <c:numCache>
                <c:formatCode>General</c:formatCode>
                <c:ptCount val="11"/>
                <c:pt idx="0">
                  <c:v>14</c:v>
                </c:pt>
                <c:pt idx="1">
                  <c:v>6246</c:v>
                </c:pt>
                <c:pt idx="2">
                  <c:v>420</c:v>
                </c:pt>
                <c:pt idx="3">
                  <c:v>4228</c:v>
                </c:pt>
                <c:pt idx="4">
                  <c:v>250</c:v>
                </c:pt>
                <c:pt idx="5">
                  <c:v>21600</c:v>
                </c:pt>
                <c:pt idx="6">
                  <c:v>1000</c:v>
                </c:pt>
                <c:pt idx="7">
                  <c:v>1730</c:v>
                </c:pt>
                <c:pt idx="8">
                  <c:v>600</c:v>
                </c:pt>
                <c:pt idx="9">
                  <c:v>12000</c:v>
                </c:pt>
                <c:pt idx="10">
                  <c:v>1000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/>
      <c:txPr>
        <a:bodyPr/>
        <a:lstStyle/>
        <a:p>
          <a:pPr>
            <a:defRPr sz="8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plotArea>
      <c:layout>
        <c:manualLayout>
          <c:layoutTarget val="inner"/>
          <c:xMode val="edge"/>
          <c:yMode val="edge"/>
          <c:x val="4.9445052007387955E-2"/>
          <c:y val="9.0560174707570523E-2"/>
          <c:w val="0.44726584524156704"/>
          <c:h val="0.81326758526306719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3"/>
            <c:spPr>
              <a:solidFill>
                <a:srgbClr val="FFFF00"/>
              </a:solidFill>
            </c:spPr>
          </c:dPt>
          <c:dLbls>
            <c:dLbl>
              <c:idx val="2"/>
              <c:layout>
                <c:manualLayout>
                  <c:x val="1.7101074171284144E-2"/>
                  <c:y val="0.13760364368864667"/>
                </c:manualLayout>
              </c:layout>
              <c:showPercent val="1"/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mtClean="0"/>
                      <a:t>0</a:t>
                    </a:r>
                    <a:r>
                      <a:rPr lang="ru-RU" smtClean="0"/>
                      <a:t>,4</a:t>
                    </a:r>
                    <a:r>
                      <a:rPr lang="en-US" smtClean="0"/>
                      <a:t>%</a:t>
                    </a:r>
                    <a:endParaRPr lang="en-US"/>
                  </a:p>
                </c:rich>
              </c:tx>
              <c:showPercent val="1"/>
            </c:dLbl>
            <c:showPercent val="1"/>
            <c:showLeaderLines val="1"/>
          </c:dLbls>
          <c:cat>
            <c:strRef>
              <c:f>Лист1!$A$2:$A$5</c:f>
              <c:strCache>
                <c:ptCount val="4"/>
                <c:pt idx="0">
                  <c:v>Дотации - 211962 тыс. руб.</c:v>
                </c:pt>
                <c:pt idx="1">
                  <c:v>Субсидии - 19059 тыс. руб.</c:v>
                </c:pt>
                <c:pt idx="2">
                  <c:v>Субвенции - 341644 тыс. руб.</c:v>
                </c:pt>
                <c:pt idx="3">
                  <c:v>Иные межбюджетные трансферты - 2662 тыс. руб.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211962</c:v>
                </c:pt>
                <c:pt idx="1">
                  <c:v>19059</c:v>
                </c:pt>
                <c:pt idx="2">
                  <c:v>341644</c:v>
                </c:pt>
                <c:pt idx="3">
                  <c:v>2662</c:v>
                </c:pt>
              </c:numCache>
            </c:numRef>
          </c:val>
        </c:ser>
        <c:firstSliceAng val="0"/>
      </c:pieChart>
    </c:plotArea>
    <c:legend>
      <c:legendPos val="r"/>
      <c:layout>
        <c:manualLayout>
          <c:xMode val="edge"/>
          <c:yMode val="edge"/>
          <c:x val="0.524551010984738"/>
          <c:y val="0.27642669637379003"/>
          <c:w val="0.46618972975600281"/>
          <c:h val="0.447146386304971"/>
        </c:manualLayout>
      </c:layout>
      <c:txPr>
        <a:bodyPr/>
        <a:lstStyle/>
        <a:p>
          <a:pPr>
            <a:defRPr sz="14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plotArea>
      <c:layout/>
      <c:barChart>
        <c:barDir val="bar"/>
        <c:grouping val="clustered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dLbls>
            <c:showVal val="1"/>
          </c:dLbls>
          <c:cat>
            <c:strRef>
              <c:f>Лист1!$A$2:$A$7</c:f>
              <c:strCache>
                <c:ptCount val="6"/>
                <c:pt idx="0">
                  <c:v>2015 год(факт)</c:v>
                </c:pt>
                <c:pt idx="1">
                  <c:v>2016 год (факт)</c:v>
                </c:pt>
                <c:pt idx="2">
                  <c:v>2017 год</c:v>
                </c:pt>
                <c:pt idx="3">
                  <c:v>2018 год</c:v>
                </c:pt>
                <c:pt idx="4">
                  <c:v>2019 год</c:v>
                </c:pt>
                <c:pt idx="5">
                  <c:v>2020 год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635875</c:v>
                </c:pt>
                <c:pt idx="1">
                  <c:v>702850</c:v>
                </c:pt>
                <c:pt idx="2">
                  <c:v>685548</c:v>
                </c:pt>
                <c:pt idx="3">
                  <c:v>611054</c:v>
                </c:pt>
                <c:pt idx="4">
                  <c:v>509983</c:v>
                </c:pt>
                <c:pt idx="5">
                  <c:v>446288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dLbls>
            <c:dLbl>
              <c:idx val="2"/>
              <c:delete val="1"/>
            </c:dLbl>
            <c:dLbl>
              <c:idx val="3"/>
              <c:delete val="1"/>
            </c:dLbl>
            <c:dLbl>
              <c:idx val="4"/>
              <c:delete val="1"/>
            </c:dLbl>
            <c:showVal val="1"/>
          </c:dLbls>
          <c:cat>
            <c:strRef>
              <c:f>Лист1!$A$2:$A$7</c:f>
              <c:strCache>
                <c:ptCount val="6"/>
                <c:pt idx="0">
                  <c:v>2015 год(факт)</c:v>
                </c:pt>
                <c:pt idx="1">
                  <c:v>2016 год (факт)</c:v>
                </c:pt>
                <c:pt idx="2">
                  <c:v>2017 год</c:v>
                </c:pt>
                <c:pt idx="3">
                  <c:v>2018 год</c:v>
                </c:pt>
                <c:pt idx="4">
                  <c:v>2019 год</c:v>
                </c:pt>
                <c:pt idx="5">
                  <c:v>2020 год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588364</c:v>
                </c:pt>
                <c:pt idx="1">
                  <c:v>652957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axId val="104689024"/>
        <c:axId val="104694912"/>
      </c:barChart>
      <c:catAx>
        <c:axId val="104689024"/>
        <c:scaling>
          <c:orientation val="minMax"/>
        </c:scaling>
        <c:axPos val="l"/>
        <c:tickLblPos val="nextTo"/>
        <c:crossAx val="104694912"/>
        <c:crosses val="autoZero"/>
        <c:auto val="1"/>
        <c:lblAlgn val="ctr"/>
        <c:lblOffset val="100"/>
      </c:catAx>
      <c:valAx>
        <c:axId val="104694912"/>
        <c:scaling>
          <c:orientation val="minMax"/>
        </c:scaling>
        <c:axPos val="b"/>
        <c:majorGridlines/>
        <c:numFmt formatCode="General" sourceLinked="1"/>
        <c:tickLblPos val="nextTo"/>
        <c:crossAx val="104689024"/>
        <c:crosses val="autoZero"/>
        <c:crossBetween val="between"/>
      </c:valAx>
    </c:plotArea>
    <c:legend>
      <c:legendPos val="t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plotArea>
      <c:layout/>
      <c:doughnut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2017 год</c:v>
                </c:pt>
              </c:strCache>
            </c:strRef>
          </c:tx>
          <c:dPt>
            <c:idx val="2"/>
            <c:spPr>
              <a:solidFill>
                <a:srgbClr val="FFFF00"/>
              </a:solidFill>
            </c:spPr>
          </c:dPt>
          <c:dPt>
            <c:idx val="6"/>
            <c:spPr>
              <a:solidFill>
                <a:srgbClr val="FF0000"/>
              </a:solidFill>
            </c:spPr>
          </c:dPt>
          <c:dLbls>
            <c:dLbl>
              <c:idx val="0"/>
              <c:layout>
                <c:manualLayout>
                  <c:x val="9.2592592592593212E-3"/>
                  <c:y val="-2.7936312406762483E-2"/>
                </c:manualLayout>
              </c:layout>
              <c:showPercent val="1"/>
            </c:dLbl>
            <c:dLbl>
              <c:idx val="1"/>
              <c:layout>
                <c:manualLayout>
                  <c:x val="1.697530864197537E-2"/>
                  <c:y val="-4.0634636228017912E-2"/>
                </c:manualLayout>
              </c:layout>
              <c:showPercent val="1"/>
            </c:dLbl>
            <c:dLbl>
              <c:idx val="2"/>
              <c:layout>
                <c:manualLayout>
                  <c:x val="2.3148148148148077E-2"/>
                  <c:y val="-3.3015641935264545E-2"/>
                </c:manualLayout>
              </c:layout>
              <c:showPercent val="1"/>
            </c:dLbl>
            <c:dLbl>
              <c:idx val="6"/>
              <c:layout>
                <c:manualLayout>
                  <c:x val="-1.0802469135802522E-2"/>
                  <c:y val="-4.0634636228017912E-2"/>
                </c:manualLayout>
              </c:layout>
              <c:showPercent val="1"/>
            </c:dLbl>
            <c:dLbl>
              <c:idx val="7"/>
              <c:layout>
                <c:manualLayout>
                  <c:x val="6.1728395061728392E-3"/>
                  <c:y val="-3.8094971463766801E-2"/>
                </c:manualLayout>
              </c:layout>
              <c:showPercent val="1"/>
            </c:dLbl>
            <c:dLbl>
              <c:idx val="8"/>
              <c:layout>
                <c:manualLayout>
                  <c:x val="-3.7037037037037056E-2"/>
                  <c:y val="1.5237988585506712E-2"/>
                </c:manualLayout>
              </c:layout>
              <c:showPercent val="1"/>
            </c:dLbl>
            <c:dLbl>
              <c:idx val="9"/>
              <c:layout>
                <c:manualLayout>
                  <c:x val="-3.2407407407407558E-2"/>
                  <c:y val="-0.10920558486279809"/>
                </c:manualLayout>
              </c:layout>
              <c:showPercent val="1"/>
            </c:dLbl>
            <c:dLbl>
              <c:idx val="10"/>
              <c:layout>
                <c:manualLayout>
                  <c:x val="1.3888888888888951E-2"/>
                  <c:y val="-0.12444357344830517"/>
                </c:manualLayout>
              </c:layout>
              <c:showPercent val="1"/>
            </c:dLbl>
            <c:showPercent val="1"/>
            <c:showLeaderLines val="1"/>
          </c:dLbls>
          <c:cat>
            <c:strRef>
              <c:f>Лист1!$A$2:$A$9</c:f>
              <c:strCache>
                <c:ptCount val="8"/>
                <c:pt idx="0">
                  <c:v>Общегосударственные вопросы</c:v>
                </c:pt>
                <c:pt idx="1">
                  <c:v>Национальная экономика</c:v>
                </c:pt>
                <c:pt idx="2">
                  <c:v>Жилищно-коммунальное хозяйство</c:v>
                </c:pt>
                <c:pt idx="3">
                  <c:v>Образование</c:v>
                </c:pt>
                <c:pt idx="4">
                  <c:v>Культура, кинематография</c:v>
                </c:pt>
                <c:pt idx="5">
                  <c:v>Социальная политика</c:v>
                </c:pt>
                <c:pt idx="6">
                  <c:v>Физическая культура и спорт</c:v>
                </c:pt>
                <c:pt idx="7">
                  <c:v>Межбюджетные трансферты общего характера бюджетам бюджетной системы Российской Федерации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47565</c:v>
                </c:pt>
                <c:pt idx="1">
                  <c:v>32295</c:v>
                </c:pt>
                <c:pt idx="2">
                  <c:v>600</c:v>
                </c:pt>
                <c:pt idx="3">
                  <c:v>249899</c:v>
                </c:pt>
                <c:pt idx="4">
                  <c:v>38213</c:v>
                </c:pt>
                <c:pt idx="5">
                  <c:v>210363</c:v>
                </c:pt>
                <c:pt idx="6">
                  <c:v>2766</c:v>
                </c:pt>
                <c:pt idx="7">
                  <c:v>36828</c:v>
                </c:pt>
              </c:numCache>
            </c:numRef>
          </c:val>
        </c:ser>
        <c:firstSliceAng val="0"/>
        <c:holeSize val="50"/>
      </c:doughnutChart>
    </c:plotArea>
    <c:legend>
      <c:legendPos val="r"/>
      <c:layout>
        <c:manualLayout>
          <c:xMode val="edge"/>
          <c:yMode val="edge"/>
          <c:x val="0.66104330708661463"/>
          <c:y val="1.5755541969742135E-2"/>
          <c:w val="0.32969743365412657"/>
          <c:h val="0.93022855025549533"/>
        </c:manualLayout>
      </c:layout>
      <c:txPr>
        <a:bodyPr/>
        <a:lstStyle/>
        <a:p>
          <a:pPr>
            <a:defRPr sz="8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dLbl>
              <c:idx val="1"/>
              <c:layout>
                <c:manualLayout>
                  <c:x val="-6.6191192660219014E-2"/>
                  <c:y val="-5.9264946257863209E-2"/>
                </c:manualLayout>
              </c:layout>
              <c:showVal val="1"/>
            </c:dLbl>
            <c:dLbl>
              <c:idx val="2"/>
              <c:layout>
                <c:manualLayout>
                  <c:x val="0.18162304780809929"/>
                  <c:y val="-7.5411922549300445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Лист1!$B$4:$B$6</c:f>
              <c:strCache>
                <c:ptCount val="3"/>
                <c:pt idx="0">
                  <c:v>Социальная сфера</c:v>
                </c:pt>
                <c:pt idx="1">
                  <c:v>Экономика</c:v>
                </c:pt>
                <c:pt idx="2">
                  <c:v>Другие общегосударственные вопросы</c:v>
                </c:pt>
              </c:strCache>
            </c:strRef>
          </c:cat>
          <c:val>
            <c:numRef>
              <c:f>Лист1!$C$4:$C$6</c:f>
              <c:numCache>
                <c:formatCode>General</c:formatCode>
                <c:ptCount val="3"/>
                <c:pt idx="0">
                  <c:v>474078</c:v>
                </c:pt>
                <c:pt idx="1">
                  <c:v>37372</c:v>
                </c:pt>
                <c:pt idx="2">
                  <c:v>58036</c:v>
                </c:pt>
              </c:numCache>
            </c:numRef>
          </c:val>
        </c:ser>
      </c:pie3DChart>
    </c:plotArea>
    <c:legend>
      <c:legendPos val="b"/>
      <c:layout/>
      <c:txPr>
        <a:bodyPr/>
        <a:lstStyle/>
        <a:p>
          <a:pPr>
            <a:defRPr b="1"/>
          </a:pPr>
          <a:endParaRPr lang="ru-RU"/>
        </a:p>
      </c:txPr>
    </c:legend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rotX val="30"/>
      <c:perspective val="30"/>
    </c:view3D>
    <c:plotArea>
      <c:layout/>
      <c:pie3DChart>
        <c:varyColors val="1"/>
        <c:ser>
          <c:idx val="0"/>
          <c:order val="0"/>
          <c:explosion val="25"/>
          <c:dLbls>
            <c:dLbl>
              <c:idx val="1"/>
              <c:layout>
                <c:manualLayout>
                  <c:x val="-7.798575760413419E-2"/>
                  <c:y val="-6.3585422108897005E-2"/>
                </c:manualLayout>
              </c:layout>
              <c:showVal val="1"/>
            </c:dLbl>
            <c:dLbl>
              <c:idx val="2"/>
              <c:layout>
                <c:manualLayout>
                  <c:x val="0.15575671597556021"/>
                  <c:y val="-7.1643404609053149E-2"/>
                </c:manualLayout>
              </c:layout>
              <c:showVal val="1"/>
            </c:dLbl>
            <c:txPr>
              <a:bodyPr/>
              <a:lstStyle/>
              <a:p>
                <a:pPr>
                  <a:defRPr sz="1400" b="1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Лист1!$B$23:$B$25</c:f>
              <c:strCache>
                <c:ptCount val="3"/>
                <c:pt idx="0">
                  <c:v>Социальная сфера</c:v>
                </c:pt>
                <c:pt idx="1">
                  <c:v>Экономика</c:v>
                </c:pt>
                <c:pt idx="2">
                  <c:v>Другие общегосударственные вопросы</c:v>
                </c:pt>
              </c:strCache>
            </c:strRef>
          </c:cat>
          <c:val>
            <c:numRef>
              <c:f>Лист1!$C$23:$C$25</c:f>
              <c:numCache>
                <c:formatCode>General</c:formatCode>
                <c:ptCount val="3"/>
                <c:pt idx="0">
                  <c:v>491935</c:v>
                </c:pt>
                <c:pt idx="1">
                  <c:v>48665</c:v>
                </c:pt>
                <c:pt idx="2">
                  <c:v>53217</c:v>
                </c:pt>
              </c:numCache>
            </c:numRef>
          </c:val>
        </c:ser>
      </c:pie3DChart>
    </c:plotArea>
    <c:legend>
      <c:legendPos val="b"/>
      <c:layout/>
      <c:txPr>
        <a:bodyPr/>
        <a:lstStyle/>
        <a:p>
          <a:pPr>
            <a:defRPr b="1"/>
          </a:pPr>
          <a:endParaRPr lang="ru-RU"/>
        </a:p>
      </c:txPr>
    </c:legend>
    <c:plotVisOnly val="1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layout/>
    </c:title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2017 год - 271286 тыс.руб.</c:v>
                </c:pt>
              </c:strCache>
            </c:strRef>
          </c:tx>
          <c:explosion val="25"/>
          <c:dPt>
            <c:idx val="3"/>
            <c:spPr>
              <a:solidFill>
                <a:srgbClr val="FFFF00"/>
              </a:solidFill>
            </c:spPr>
          </c:dPt>
          <c:dPt>
            <c:idx val="4"/>
            <c:spPr>
              <a:solidFill>
                <a:srgbClr val="FF0000"/>
              </a:solidFill>
            </c:spPr>
          </c:dPt>
          <c:dLbls>
            <c:txPr>
              <a:bodyPr/>
              <a:lstStyle/>
              <a:p>
                <a:pPr>
                  <a:defRPr sz="1000" b="1"/>
                </a:pPr>
                <a:endParaRPr lang="ru-RU"/>
              </a:p>
            </c:txPr>
            <c:showVal val="1"/>
            <c:showLeaderLines val="1"/>
          </c:dLbls>
          <c:cat>
            <c:strRef>
              <c:f>Лист1!$A$2:$A$7</c:f>
              <c:strCache>
                <c:ptCount val="6"/>
                <c:pt idx="0">
                  <c:v>Образовательный процесс в детских садах</c:v>
                </c:pt>
                <c:pt idx="1">
                  <c:v>Образовательный процесс в школах</c:v>
                </c:pt>
                <c:pt idx="2">
                  <c:v>Дополнительное образование</c:v>
                </c:pt>
                <c:pt idx="3">
                  <c:v>ИОЦ</c:v>
                </c:pt>
                <c:pt idx="4">
                  <c:v>Укрепление МТБ</c:v>
                </c:pt>
                <c:pt idx="5">
                  <c:v>Содержание ребенка в семье опекуна и приемной семье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47476</c:v>
                </c:pt>
                <c:pt idx="1">
                  <c:v>161050</c:v>
                </c:pt>
                <c:pt idx="2">
                  <c:v>16246</c:v>
                </c:pt>
                <c:pt idx="3">
                  <c:v>2107</c:v>
                </c:pt>
                <c:pt idx="4">
                  <c:v>8532</c:v>
                </c:pt>
                <c:pt idx="5">
                  <c:v>35225</c:v>
                </c:pt>
              </c:numCache>
            </c:numRef>
          </c:val>
        </c:ser>
      </c:pie3DChart>
    </c:plotArea>
    <c:legend>
      <c:legendPos val="b"/>
      <c:layout/>
      <c:txPr>
        <a:bodyPr/>
        <a:lstStyle/>
        <a:p>
          <a:pPr>
            <a:defRPr sz="1000"/>
          </a:pPr>
          <a:endParaRPr lang="ru-RU"/>
        </a:p>
      </c:txPr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F5BA01-3BB1-4B25-9648-5F7D2957177D}" type="datetimeFigureOut">
              <a:rPr lang="ru-RU" smtClean="0"/>
              <a:pPr/>
              <a:t>02.08.2018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C4AB9A-4286-417A-B0F8-C8A8C4070E9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02.08.2018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02.08.2018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02.08.2018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02.08.2018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02.08.2018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chart" Target="../charts/chart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Рисунок1.jpg"/>
          <p:cNvPicPr>
            <a:picLocks noChangeAspect="1"/>
          </p:cNvPicPr>
          <p:nvPr/>
        </p:nvPicPr>
        <p:blipFill>
          <a:blip r:embed="rId2" cstate="print">
            <a:lum bright="10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-214346" y="1772816"/>
            <a:ext cx="9644063" cy="50851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ru-RU" sz="66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Бюджет для граждан</a:t>
            </a:r>
            <a:r>
              <a:rPr lang="ru-RU" sz="38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8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4F81BD">
                        <a:tint val="40000"/>
                        <a:satMod val="250000"/>
                      </a:srgbClr>
                    </a:gs>
                    <a:gs pos="9000">
                      <a:srgbClr val="4F81BD">
                        <a:tint val="52000"/>
                        <a:satMod val="300000"/>
                      </a:srgbClr>
                    </a:gs>
                    <a:gs pos="50000">
                      <a:srgbClr val="4F81BD">
                        <a:shade val="20000"/>
                        <a:satMod val="300000"/>
                      </a:srgbClr>
                    </a:gs>
                    <a:gs pos="79000">
                      <a:srgbClr val="4F81BD">
                        <a:tint val="52000"/>
                        <a:satMod val="300000"/>
                      </a:srgbClr>
                    </a:gs>
                    <a:gs pos="100000">
                      <a:srgbClr val="4F81BD">
                        <a:tint val="40000"/>
                        <a:satMod val="250000"/>
                      </a:srgb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</a:br>
            <a:endParaRPr lang="ru-RU" sz="3600" b="1" dirty="0" smtClean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4F81BD">
                      <a:tint val="40000"/>
                      <a:satMod val="250000"/>
                    </a:srgbClr>
                  </a:gs>
                  <a:gs pos="9000">
                    <a:srgbClr val="4F81BD">
                      <a:tint val="52000"/>
                      <a:satMod val="300000"/>
                    </a:srgbClr>
                  </a:gs>
                  <a:gs pos="50000">
                    <a:srgbClr val="4F81BD">
                      <a:shade val="20000"/>
                      <a:satMod val="300000"/>
                    </a:srgbClr>
                  </a:gs>
                  <a:gs pos="79000">
                    <a:srgbClr val="4F81BD">
                      <a:tint val="52000"/>
                      <a:satMod val="300000"/>
                    </a:srgbClr>
                  </a:gs>
                  <a:gs pos="100000">
                    <a:srgbClr val="4F81BD">
                      <a:tint val="40000"/>
                      <a:satMod val="250000"/>
                    </a:srgb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0"/>
              </a:spcBef>
              <a:defRPr/>
            </a:pPr>
            <a:endParaRPr lang="ru-RU" sz="900" b="1" dirty="0" smtClean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4F81BD">
                      <a:tint val="40000"/>
                      <a:satMod val="250000"/>
                    </a:srgbClr>
                  </a:gs>
                  <a:gs pos="9000">
                    <a:srgbClr val="4F81BD">
                      <a:tint val="52000"/>
                      <a:satMod val="300000"/>
                    </a:srgbClr>
                  </a:gs>
                  <a:gs pos="50000">
                    <a:srgbClr val="4F81BD">
                      <a:shade val="20000"/>
                      <a:satMod val="300000"/>
                    </a:srgbClr>
                  </a:gs>
                  <a:gs pos="79000">
                    <a:srgbClr val="4F81BD">
                      <a:tint val="52000"/>
                      <a:satMod val="300000"/>
                    </a:srgbClr>
                  </a:gs>
                  <a:gs pos="100000">
                    <a:srgbClr val="4F81BD">
                      <a:tint val="40000"/>
                      <a:satMod val="250000"/>
                    </a:srgb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0"/>
              </a:spcBef>
              <a:defRPr/>
            </a:pPr>
            <a:endParaRPr lang="ru-RU" sz="3600" b="1" dirty="0" smtClean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4F81BD">
                      <a:tint val="40000"/>
                      <a:satMod val="250000"/>
                    </a:srgbClr>
                  </a:gs>
                  <a:gs pos="9000">
                    <a:srgbClr val="4F81BD">
                      <a:tint val="52000"/>
                      <a:satMod val="300000"/>
                    </a:srgbClr>
                  </a:gs>
                  <a:gs pos="50000">
                    <a:srgbClr val="4F81BD">
                      <a:shade val="20000"/>
                      <a:satMod val="300000"/>
                    </a:srgbClr>
                  </a:gs>
                  <a:gs pos="79000">
                    <a:srgbClr val="4F81BD">
                      <a:tint val="52000"/>
                      <a:satMod val="300000"/>
                    </a:srgbClr>
                  </a:gs>
                  <a:gs pos="100000">
                    <a:srgbClr val="4F81BD">
                      <a:tint val="40000"/>
                      <a:satMod val="250000"/>
                    </a:srgb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0"/>
              </a:spcBef>
              <a:defRPr/>
            </a:pPr>
            <a:r>
              <a:rPr lang="ru-RU" sz="1600" dirty="0" smtClean="0">
                <a:latin typeface="Arial Black" pitchFamily="34" charset="0"/>
              </a:rPr>
              <a:t>К  решению Собрания депутатов Пошехонского муниципального района</a:t>
            </a:r>
          </a:p>
          <a:p>
            <a:pPr algn="ctr">
              <a:spcBef>
                <a:spcPct val="0"/>
              </a:spcBef>
              <a:defRPr/>
            </a:pPr>
            <a:r>
              <a:rPr lang="ru-RU" sz="1600" dirty="0" smtClean="0">
                <a:latin typeface="Arial Black" pitchFamily="34" charset="0"/>
              </a:rPr>
              <a:t> «О бюджете муниципального  района на 2018 год</a:t>
            </a:r>
          </a:p>
          <a:p>
            <a:pPr algn="ctr">
              <a:spcBef>
                <a:spcPct val="0"/>
              </a:spcBef>
              <a:defRPr/>
            </a:pPr>
            <a:r>
              <a:rPr lang="ru-RU" sz="1600" dirty="0" smtClean="0">
                <a:latin typeface="Arial Black" pitchFamily="34" charset="0"/>
              </a:rPr>
              <a:t> и на плановый </a:t>
            </a:r>
            <a:r>
              <a:rPr lang="ru-RU" sz="1600" smtClean="0">
                <a:latin typeface="Arial Black" pitchFamily="34" charset="0"/>
              </a:rPr>
              <a:t>период 2019 и 2020 </a:t>
            </a:r>
            <a:r>
              <a:rPr lang="ru-RU" sz="1600" dirty="0" smtClean="0">
                <a:latin typeface="Arial Black" pitchFamily="34" charset="0"/>
              </a:rPr>
              <a:t>годов»</a:t>
            </a:r>
          </a:p>
          <a:p>
            <a:pPr algn="ctr">
              <a:spcBef>
                <a:spcPct val="0"/>
              </a:spcBef>
              <a:defRPr/>
            </a:pPr>
            <a:endParaRPr lang="ru-RU" sz="1600" b="1" dirty="0" smtClean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4F81BD">
                      <a:tint val="40000"/>
                      <a:satMod val="250000"/>
                    </a:srgbClr>
                  </a:gs>
                  <a:gs pos="9000">
                    <a:srgbClr val="4F81BD">
                      <a:tint val="52000"/>
                      <a:satMod val="300000"/>
                    </a:srgbClr>
                  </a:gs>
                  <a:gs pos="50000">
                    <a:srgbClr val="4F81BD">
                      <a:shade val="20000"/>
                      <a:satMod val="300000"/>
                    </a:srgbClr>
                  </a:gs>
                  <a:gs pos="79000">
                    <a:srgbClr val="4F81BD">
                      <a:tint val="52000"/>
                      <a:satMod val="300000"/>
                    </a:srgbClr>
                  </a:gs>
                  <a:gs pos="100000">
                    <a:srgbClr val="4F81BD">
                      <a:tint val="40000"/>
                      <a:satMod val="250000"/>
                    </a:srgbClr>
                  </a:gs>
                </a:gsLst>
                <a:lin ang="5400000"/>
              </a:gradFill>
              <a:latin typeface="Arial Black" pitchFamily="34" charset="0"/>
            </a:endParaRPr>
          </a:p>
        </p:txBody>
      </p:sp>
      <p:pic>
        <p:nvPicPr>
          <p:cNvPr id="5" name="Рисунок 4" descr="Герб.gif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14313" y="214313"/>
            <a:ext cx="1071562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Динамика и структура доходов бюджета Пошехонского МР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611561" y="5229200"/>
          <a:ext cx="8246154" cy="1387594"/>
        </p:xfrm>
        <a:graphic>
          <a:graphicData uri="http://schemas.openxmlformats.org/drawingml/2006/table">
            <a:tbl>
              <a:tblPr/>
              <a:tblGrid>
                <a:gridCol w="3337738"/>
                <a:gridCol w="818069"/>
                <a:gridCol w="886242"/>
                <a:gridCol w="886242"/>
                <a:gridCol w="818069"/>
                <a:gridCol w="749897"/>
                <a:gridCol w="749897"/>
              </a:tblGrid>
              <a:tr h="335311">
                <a:tc>
                  <a:txBody>
                    <a:bodyPr/>
                    <a:lstStyle/>
                    <a:p>
                      <a:pPr algn="l" fontAlgn="b"/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факт 2015 год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факт2016 год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2017 год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2018 год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2019 год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2020 год</a:t>
                      </a:r>
                      <a:endParaRPr lang="ru-RU" sz="11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12761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Налоговые и неналоговые доходы, </a:t>
                      </a:r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тыс.руб</a:t>
                      </a:r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36909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39453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37794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37100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39011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43681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поступления, </a:t>
                      </a:r>
                      <a:r>
                        <a:rPr lang="ru-RU" sz="15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тыс.руб.</a:t>
                      </a:r>
                      <a:endParaRPr lang="ru-RU" sz="15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562139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614079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636981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575327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470972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402607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fontAlgn="b"/>
                      <a:r>
                        <a:rPr lang="ru-RU" sz="15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Всего доходы, тыс. руб.</a:t>
                      </a:r>
                      <a:endParaRPr lang="ru-RU" sz="15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559048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653532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674475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612427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509983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1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446288</a:t>
                      </a:r>
                      <a:endParaRPr lang="ru-RU" sz="1100" b="1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600201"/>
          <a:ext cx="8229600" cy="3614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Структура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НАЛОГОВЫХ и НЕНАЛОГОВЫХ ДОХОДОВ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бюджета муниципального района на 2018 год (план в %)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357158" y="1600200"/>
          <a:ext cx="8329642" cy="49720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Структура БЕЗВОЗДМЕЗНЫХ ПОСТУПЛЕНИЙ в бюджет района на 2018 год (план в %)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Динамика расходов бюджета района, тыс.руб.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8572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Структура расходов бюджета района по разделам классификации расходов бюджетов на 2018 год (план в %)</a:t>
            </a:r>
            <a:endParaRPr lang="ru-RU" sz="28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500034" y="1643050"/>
          <a:ext cx="8229600" cy="50006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Структура расходов бюджета района на 2018 год по муниципальным программам </a:t>
            </a:r>
            <a:endParaRPr lang="ru-RU" sz="2000" dirty="0"/>
          </a:p>
        </p:txBody>
      </p:sp>
      <p:graphicFrame>
        <p:nvGraphicFramePr>
          <p:cNvPr id="8" name="Диаграмма 7"/>
          <p:cNvGraphicFramePr/>
          <p:nvPr/>
        </p:nvGraphicFramePr>
        <p:xfrm>
          <a:off x="4429124" y="1857364"/>
          <a:ext cx="4429124" cy="46434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5143504" y="1571612"/>
            <a:ext cx="30003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2018 год – 569486 тыс.руб.</a:t>
            </a:r>
            <a:endParaRPr lang="ru-RU" dirty="0"/>
          </a:p>
        </p:txBody>
      </p:sp>
      <p:graphicFrame>
        <p:nvGraphicFramePr>
          <p:cNvPr id="14" name="Диаграмма 13"/>
          <p:cNvGraphicFramePr/>
          <p:nvPr/>
        </p:nvGraphicFramePr>
        <p:xfrm>
          <a:off x="285720" y="1857364"/>
          <a:ext cx="4143404" cy="46434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Прямоугольник 14"/>
          <p:cNvSpPr/>
          <p:nvPr/>
        </p:nvSpPr>
        <p:spPr>
          <a:xfrm>
            <a:off x="1000100" y="1571612"/>
            <a:ext cx="28159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2017 год – 593817 тыс.руб.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Структура расходов бюджета района на 2018 год по МП «Развитие образования Пошехонского муниципального района</a:t>
            </a:r>
            <a:endParaRPr lang="ru-RU" sz="2000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285720" y="1285860"/>
          <a:ext cx="4071966" cy="5357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Диаграмма 6"/>
          <p:cNvGraphicFramePr/>
          <p:nvPr/>
        </p:nvGraphicFramePr>
        <p:xfrm>
          <a:off x="4357686" y="1285860"/>
          <a:ext cx="4500562" cy="5357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Структура расходов бюджета района на 2018 год по МП «Реализация молодежной политики Пошехонского муниципального района»</a:t>
            </a:r>
            <a:endParaRPr lang="ru-RU" sz="2000" dirty="0"/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4643438" y="1571612"/>
          <a:ext cx="4000528" cy="45720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41148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Структура расходов бюджета района на 2018 год по МП «Социальная поддержка населения и охрана труда в Пошехонском районе»</a:t>
            </a:r>
            <a:endParaRPr lang="ru-RU" sz="2000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57200" y="1214422"/>
          <a:ext cx="3971924" cy="5357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/>
        </p:nvGraphicFramePr>
        <p:xfrm>
          <a:off x="4643438" y="1214422"/>
          <a:ext cx="4143372" cy="54292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Структура расходов бюджета района на 2018 год по МП «Развитие культуры в Пошехонском муниципальном районе» (тыс. руб.)</a:t>
            </a:r>
            <a:endParaRPr lang="ru-RU" sz="2000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357158" y="1571612"/>
          <a:ext cx="4114800" cy="49720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Диаграмма 7"/>
          <p:cNvGraphicFramePr/>
          <p:nvPr/>
        </p:nvGraphicFramePr>
        <p:xfrm>
          <a:off x="4572000" y="1571612"/>
          <a:ext cx="4286280" cy="50006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Что такое «бюджет» и «бюджет для граждан»?</a:t>
            </a:r>
            <a:endParaRPr lang="ru-RU" sz="28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b="1" dirty="0" smtClean="0"/>
              <a:t>Бюджет</a:t>
            </a:r>
            <a:r>
              <a:rPr lang="ru-RU" sz="2000" dirty="0" smtClean="0"/>
              <a:t> – форма образования и расходования денежных средств, предназначенных для финансового обеспечения задач и функций государства и местного самоуправления</a:t>
            </a:r>
          </a:p>
          <a:p>
            <a:endParaRPr lang="ru-RU" sz="2000" dirty="0" smtClean="0"/>
          </a:p>
          <a:p>
            <a:endParaRPr lang="ru-RU" sz="2000" dirty="0" smtClean="0"/>
          </a:p>
          <a:p>
            <a:r>
              <a:rPr lang="ru-RU" sz="2000" b="1" dirty="0" smtClean="0"/>
              <a:t>Бюджет для граждан </a:t>
            </a:r>
            <a:r>
              <a:rPr lang="ru-RU" sz="2000" dirty="0" smtClean="0"/>
              <a:t>– документ, содержащий основные положения проекта закона о бюджете и отчета о его исполнении в доступной и понятной форме, разрабатываемый в целях ознакомления граждан с основными целями, задачами и приоритетными направлениями бюджетной политики, обоснованиями бюджетных расходов, планируемыми и достигнутыми результатами использования бюджетных ассигнований</a:t>
            </a:r>
            <a:endParaRPr lang="ru-RU" sz="20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Структура расходов в сфере экономики (тыс. руб.)</a:t>
            </a:r>
            <a:endParaRPr lang="ru-RU" sz="2000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57200" y="1285860"/>
          <a:ext cx="4114800" cy="52149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Диаграмма 8"/>
          <p:cNvGraphicFramePr/>
          <p:nvPr/>
        </p:nvGraphicFramePr>
        <p:xfrm>
          <a:off x="4643438" y="1285860"/>
          <a:ext cx="4143404" cy="52149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Структура расходов бюджета района на 2018 год в сфере других общегосударственных вопросов </a:t>
            </a:r>
            <a:endParaRPr lang="ru-RU" sz="2000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457200" y="1500174"/>
          <a:ext cx="4114800" cy="50720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/>
          <p:nvPr/>
        </p:nvGraphicFramePr>
        <p:xfrm>
          <a:off x="4786314" y="1500174"/>
          <a:ext cx="4357686" cy="5143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648072"/>
          </a:xfrm>
        </p:spPr>
        <p:txBody>
          <a:bodyPr>
            <a:normAutofit fontScale="90000"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Структура непрограммных расходов бюджета района на 2018 год </a:t>
            </a:r>
            <a:br>
              <a:rPr lang="ru-RU" sz="2000" dirty="0" smtClean="0">
                <a:latin typeface="Times New Roman" pitchFamily="18" charset="0"/>
                <a:cs typeface="Times New Roman" pitchFamily="18" charset="0"/>
              </a:rPr>
            </a:br>
            <a:endParaRPr lang="ru-RU" sz="2000" dirty="0"/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idx="1"/>
          </p:nvPr>
        </p:nvGraphicFramePr>
        <p:xfrm>
          <a:off x="357158" y="1214422"/>
          <a:ext cx="4214842" cy="5357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8" name="Диаграмма 7"/>
          <p:cNvGraphicFramePr/>
          <p:nvPr/>
        </p:nvGraphicFramePr>
        <p:xfrm>
          <a:off x="4714876" y="1214422"/>
          <a:ext cx="4071934" cy="5357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Что такое «доходы бюджета»?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357159" y="1397000"/>
          <a:ext cx="8572560" cy="51038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857520"/>
                <a:gridCol w="2857520"/>
                <a:gridCol w="2857520"/>
              </a:tblGrid>
              <a:tr h="1304895">
                <a:tc gridSpan="3"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ДОХОДЫ</a:t>
                      </a:r>
                      <a:r>
                        <a:rPr lang="ru-RU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БЮДЖЕТА </a:t>
                      </a:r>
                      <a:r>
                        <a:rPr lang="ru-RU" sz="14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– безвозмездные и безвозвратные поступления денежных средств в бюджет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89947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89947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Скругленный прямоугольник 3"/>
          <p:cNvSpPr/>
          <p:nvPr/>
        </p:nvSpPr>
        <p:spPr>
          <a:xfrm>
            <a:off x="357158" y="2714620"/>
            <a:ext cx="2357454" cy="18573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Налоговые доходы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203848" y="2708920"/>
            <a:ext cx="2501470" cy="18573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Неналоговые доходы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6072198" y="2714620"/>
            <a:ext cx="2357454" cy="18573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Безвозмездные поступления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285852" y="5000636"/>
            <a:ext cx="1928826" cy="150019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Поступления от уплаты налогов, предусмотренных налоговым кодексом Российской Федерации, например:</a:t>
            </a:r>
          </a:p>
          <a:p>
            <a:pPr algn="ctr"/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налоги на прибыль;</a:t>
            </a:r>
          </a:p>
          <a:p>
            <a:pPr algn="ctr"/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налоги на имущество;</a:t>
            </a:r>
          </a:p>
          <a:p>
            <a:pPr algn="ctr"/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государственная пошлина</a:t>
            </a:r>
            <a:endParaRPr lang="ru-RU" sz="1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Соединительная линия уступом 8"/>
          <p:cNvCxnSpPr/>
          <p:nvPr/>
        </p:nvCxnSpPr>
        <p:spPr>
          <a:xfrm rot="16200000" flipH="1">
            <a:off x="178563" y="5179231"/>
            <a:ext cx="1714512" cy="500066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Скругленный прямоугольник 9"/>
          <p:cNvSpPr/>
          <p:nvPr/>
        </p:nvSpPr>
        <p:spPr>
          <a:xfrm>
            <a:off x="4143372" y="5000636"/>
            <a:ext cx="1928826" cy="1500198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Платежи в виде штрафов, санкций за нарушение законодательства, платежи за пользование имуществом государства, средства самообложения граждан</a:t>
            </a:r>
            <a:endParaRPr lang="ru-RU" sz="1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" name="Соединительная линия уступом 11"/>
          <p:cNvCxnSpPr/>
          <p:nvPr/>
        </p:nvCxnSpPr>
        <p:spPr>
          <a:xfrm rot="16200000" flipH="1">
            <a:off x="3036083" y="5179231"/>
            <a:ext cx="1714512" cy="500066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Соединительная линия уступом 14"/>
          <p:cNvCxnSpPr/>
          <p:nvPr/>
        </p:nvCxnSpPr>
        <p:spPr>
          <a:xfrm rot="16200000" flipH="1">
            <a:off x="5857884" y="5143512"/>
            <a:ext cx="1643074" cy="500066"/>
          </a:xfrm>
          <a:prstGeom prst="bentConnector3">
            <a:avLst>
              <a:gd name="adj1" fmla="val 5000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Скругленный прямоугольник 16"/>
          <p:cNvSpPr/>
          <p:nvPr/>
        </p:nvSpPr>
        <p:spPr>
          <a:xfrm>
            <a:off x="6929454" y="5000636"/>
            <a:ext cx="2000264" cy="150019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Средства, которые поступают в бюджет безвозмездно (денежные средства, поступающие из вышестоящего бюджета (например, дотации из областного бюджета), а также безвозмездные перечисления от физических и юридических лиц)</a:t>
            </a:r>
            <a:endParaRPr lang="ru-RU" sz="1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Что такое «расходы бюджета»?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4143372" y="1428736"/>
            <a:ext cx="1271590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На социальную политику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500166" y="3071810"/>
            <a:ext cx="1285884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На дороги и ЖКХ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286116" y="4643446"/>
            <a:ext cx="1285884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На культуру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000628" y="4643446"/>
            <a:ext cx="1285884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На образование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500826" y="3071810"/>
            <a:ext cx="1285884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На физкультуру и спорт, молодежную политику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9" name="Shape 8"/>
          <p:cNvCxnSpPr>
            <a:stCxn id="3" idx="3"/>
            <a:endCxn id="7" idx="0"/>
          </p:cNvCxnSpPr>
          <p:nvPr/>
        </p:nvCxnSpPr>
        <p:spPr>
          <a:xfrm>
            <a:off x="5414962" y="1785926"/>
            <a:ext cx="1728806" cy="1285884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hape 13"/>
          <p:cNvCxnSpPr>
            <a:stCxn id="7" idx="2"/>
            <a:endCxn id="6" idx="3"/>
          </p:cNvCxnSpPr>
          <p:nvPr/>
        </p:nvCxnSpPr>
        <p:spPr>
          <a:xfrm rot="5400000">
            <a:off x="6107917" y="3964785"/>
            <a:ext cx="1214446" cy="857256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stCxn id="6" idx="1"/>
            <a:endCxn id="5" idx="3"/>
          </p:cNvCxnSpPr>
          <p:nvPr/>
        </p:nvCxnSpPr>
        <p:spPr>
          <a:xfrm rot="10800000">
            <a:off x="4572000" y="5000636"/>
            <a:ext cx="42862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hape 19"/>
          <p:cNvCxnSpPr>
            <a:stCxn id="5" idx="1"/>
            <a:endCxn id="4" idx="2"/>
          </p:cNvCxnSpPr>
          <p:nvPr/>
        </p:nvCxnSpPr>
        <p:spPr>
          <a:xfrm rot="10800000">
            <a:off x="2143108" y="3786190"/>
            <a:ext cx="1143008" cy="1214446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hape 22"/>
          <p:cNvCxnSpPr>
            <a:stCxn id="4" idx="0"/>
            <a:endCxn id="3" idx="1"/>
          </p:cNvCxnSpPr>
          <p:nvPr/>
        </p:nvCxnSpPr>
        <p:spPr>
          <a:xfrm rot="5400000" flipH="1" flipV="1">
            <a:off x="2500298" y="1428736"/>
            <a:ext cx="1285884" cy="2000264"/>
          </a:xfrm>
          <a:prstGeom prst="curvedConnector2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Прямоугольник 37"/>
          <p:cNvSpPr/>
          <p:nvPr/>
        </p:nvSpPr>
        <p:spPr>
          <a:xfrm>
            <a:off x="2977877" y="2857496"/>
            <a:ext cx="318824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РАСХОДЫ БЮДЖЕТА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выплачиваемые из бюджета денежные средства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gradFill>
            <a:gsLst>
              <a:gs pos="0">
                <a:srgbClr val="FBE4AE"/>
              </a:gs>
              <a:gs pos="13000">
                <a:srgbClr val="BD922A"/>
              </a:gs>
              <a:gs pos="21001">
                <a:srgbClr val="BD922A"/>
              </a:gs>
              <a:gs pos="63000">
                <a:srgbClr val="FBE4AE"/>
              </a:gs>
              <a:gs pos="67000">
                <a:srgbClr val="BD922A"/>
              </a:gs>
              <a:gs pos="69000">
                <a:srgbClr val="835E17"/>
              </a:gs>
              <a:gs pos="82001">
                <a:srgbClr val="A28949"/>
              </a:gs>
              <a:gs pos="100000">
                <a:srgbClr val="FAE3B7"/>
              </a:gs>
            </a:gsLst>
            <a:lin ang="5400000" scaled="0"/>
          </a:gradFill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Понятия «дефицит» и «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профицит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» бюджета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рапеция 2"/>
          <p:cNvSpPr/>
          <p:nvPr/>
        </p:nvSpPr>
        <p:spPr>
          <a:xfrm>
            <a:off x="1000100" y="4214818"/>
            <a:ext cx="1000132" cy="714380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БЮДЖЕТ</a:t>
            </a:r>
          </a:p>
        </p:txBody>
      </p:sp>
      <p:sp>
        <p:nvSpPr>
          <p:cNvPr id="6" name="Прямоугольник 5"/>
          <p:cNvSpPr/>
          <p:nvPr/>
        </p:nvSpPr>
        <p:spPr>
          <a:xfrm rot="950953">
            <a:off x="376973" y="4100007"/>
            <a:ext cx="2325077" cy="1935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 rot="963050">
            <a:off x="441389" y="3682896"/>
            <a:ext cx="832667" cy="2099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расходы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 rot="999319">
            <a:off x="1940954" y="4114163"/>
            <a:ext cx="823178" cy="20535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доход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00034" y="1714488"/>
            <a:ext cx="235745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ПРОФИЦИТНЫЙ БЮДЖЕТ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Превышение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доходов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бюджета над его расходами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3214678" y="1643050"/>
            <a:ext cx="271464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ДЕФИЦИТНЫЙ БЮДЖЕТ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Превышение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расходов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бюджета над его доходами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357158" y="5357826"/>
            <a:ext cx="25717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Излишки средств направляются на инвестиции или на покрытие долга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3286116" y="5357826"/>
            <a:ext cx="250031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Недостающие средства берутся в долг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Трапеция 15"/>
          <p:cNvSpPr/>
          <p:nvPr/>
        </p:nvSpPr>
        <p:spPr>
          <a:xfrm>
            <a:off x="4071934" y="4214818"/>
            <a:ext cx="1000132" cy="714380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БЮДЖЕТ</a:t>
            </a:r>
          </a:p>
        </p:txBody>
      </p:sp>
      <p:sp>
        <p:nvSpPr>
          <p:cNvPr id="17" name="Трапеция 16"/>
          <p:cNvSpPr/>
          <p:nvPr/>
        </p:nvSpPr>
        <p:spPr>
          <a:xfrm>
            <a:off x="6929454" y="4214818"/>
            <a:ext cx="1000132" cy="714380"/>
          </a:xfrm>
          <a:prstGeom prst="trapezoi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11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1000" dirty="0" smtClean="0">
                <a:latin typeface="Times New Roman" pitchFamily="18" charset="0"/>
                <a:cs typeface="Times New Roman" pitchFamily="18" charset="0"/>
              </a:rPr>
              <a:t>БЮДЖЕТ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6357950" y="4071942"/>
            <a:ext cx="2325077" cy="1935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Прямоугольник 18"/>
          <p:cNvSpPr/>
          <p:nvPr/>
        </p:nvSpPr>
        <p:spPr>
          <a:xfrm rot="20645515">
            <a:off x="3411001" y="4101130"/>
            <a:ext cx="2325077" cy="1935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6286512" y="3857628"/>
            <a:ext cx="832667" cy="2099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расходы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4" name="Скругленный прямоугольник 23"/>
          <p:cNvSpPr/>
          <p:nvPr/>
        </p:nvSpPr>
        <p:spPr>
          <a:xfrm rot="20638761">
            <a:off x="3370353" y="4111329"/>
            <a:ext cx="832667" cy="2099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расходы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7858148" y="3857628"/>
            <a:ext cx="823178" cy="20535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доход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 rot="20612699">
            <a:off x="4869979" y="3684258"/>
            <a:ext cx="823178" cy="20535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доход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6143636" y="1643050"/>
            <a:ext cx="250031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БЕЗДЕФИЦИТНЫЙ БЮДЖЕТ</a:t>
            </a:r>
          </a:p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Доходы бюджета равны его расходам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6286512" y="5357826"/>
            <a:ext cx="220647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Доходы бюджета равны его расходам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5883" y="274638"/>
            <a:ext cx="8429684" cy="1143000"/>
          </a:xfrm>
        </p:spPr>
        <p:txBody>
          <a:bodyPr>
            <a:norm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Бюджетная система РФ – совокупность бюджетов всех уровней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1472725" y="1714488"/>
          <a:ext cx="6096000" cy="518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200672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Федеральный бюджет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Бюджеты государственных внебюджетных фондов РФ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2285984" y="1357298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Федеральный уровень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85984" y="2500306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Региональный уровень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500166" y="2857496"/>
          <a:ext cx="6096000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660082"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Бюджет субъектов РФ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Бюджеты территориальных государственных внебюджетных фондов</a:t>
                      </a:r>
                      <a:endParaRPr lang="ru-RU" sz="14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2357422" y="4071942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Муниципальный уровень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500034" y="4500570"/>
          <a:ext cx="8215372" cy="15716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3843"/>
                <a:gridCol w="2053843"/>
                <a:gridCol w="2053843"/>
                <a:gridCol w="205384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Бюджеты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муниципальных районов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Бюджеты городских округов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Бюджеты городских округов с внутригородским делением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Бюджеты внутригородских МО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городов федерального значения Москвы, Санкт-Петербурга и Севастополя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809636">
                <a:tc gridSpan="2"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Бюджеты городских и сельских поселений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Бюджеты внутригородских районов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Бюджетная система Пошехонского муниципального района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285984" y="1785926"/>
            <a:ext cx="4429156" cy="571504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Консолидированный бюджет Пошехонского муниципального района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857224" y="3000372"/>
            <a:ext cx="1714512" cy="642942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Бюджет района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6858016" y="5000636"/>
            <a:ext cx="1714512" cy="642942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Пригородное сельское поселение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4857752" y="5000636"/>
            <a:ext cx="1714512" cy="642942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Кременевское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сельское поселение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857488" y="5000636"/>
            <a:ext cx="1714512" cy="642942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Ермаковское сельское поселение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857224" y="5000636"/>
            <a:ext cx="1714512" cy="642942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Белосельское</a:t>
            </a:r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сельское поселение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6500826" y="3000372"/>
            <a:ext cx="1714512" cy="642942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Бюджет городского поселения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643306" y="3000372"/>
            <a:ext cx="1714512" cy="642942"/>
          </a:xfrm>
          <a:prstGeom prst="round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Бюджеты сельских поселений</a:t>
            </a:r>
            <a:endParaRPr lang="ru-RU" sz="1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2" name="Прямая соединительная линия 11"/>
          <p:cNvCxnSpPr>
            <a:stCxn id="4" idx="0"/>
          </p:cNvCxnSpPr>
          <p:nvPr/>
        </p:nvCxnSpPr>
        <p:spPr>
          <a:xfrm rot="5400000" flipH="1" flipV="1">
            <a:off x="2214546" y="1857364"/>
            <a:ext cx="642942" cy="16430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>
            <a:stCxn id="10" idx="0"/>
            <a:endCxn id="3" idx="2"/>
          </p:cNvCxnSpPr>
          <p:nvPr/>
        </p:nvCxnSpPr>
        <p:spPr>
          <a:xfrm rot="5400000" flipH="1" flipV="1">
            <a:off x="4179091" y="2678901"/>
            <a:ext cx="64294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единительная линия 17"/>
          <p:cNvCxnSpPr/>
          <p:nvPr/>
        </p:nvCxnSpPr>
        <p:spPr>
          <a:xfrm rot="10800000">
            <a:off x="5786446" y="2357430"/>
            <a:ext cx="1285884" cy="64294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единительная линия 19"/>
          <p:cNvCxnSpPr>
            <a:stCxn id="8" idx="0"/>
          </p:cNvCxnSpPr>
          <p:nvPr/>
        </p:nvCxnSpPr>
        <p:spPr>
          <a:xfrm rot="5400000" flipH="1" flipV="1">
            <a:off x="2071670" y="3286124"/>
            <a:ext cx="1357322" cy="20717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>
            <a:stCxn id="7" idx="0"/>
          </p:cNvCxnSpPr>
          <p:nvPr/>
        </p:nvCxnSpPr>
        <p:spPr>
          <a:xfrm rot="5400000" flipH="1" flipV="1">
            <a:off x="3286116" y="4071942"/>
            <a:ext cx="1357322" cy="5000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>
            <a:stCxn id="6" idx="0"/>
          </p:cNvCxnSpPr>
          <p:nvPr/>
        </p:nvCxnSpPr>
        <p:spPr>
          <a:xfrm rot="16200000" flipV="1">
            <a:off x="4572000" y="3857628"/>
            <a:ext cx="1357322" cy="9286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единительная линия 25"/>
          <p:cNvCxnSpPr>
            <a:stCxn id="5" idx="0"/>
          </p:cNvCxnSpPr>
          <p:nvPr/>
        </p:nvCxnSpPr>
        <p:spPr>
          <a:xfrm rot="16200000" flipV="1">
            <a:off x="5786446" y="3071810"/>
            <a:ext cx="1357322" cy="250033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Гражданин и его участие в бюджетном процессе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857488" y="1357298"/>
            <a:ext cx="3143272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Гражданин - налогоплательщик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трелка вниз 3"/>
          <p:cNvSpPr/>
          <p:nvPr/>
        </p:nvSpPr>
        <p:spPr>
          <a:xfrm>
            <a:off x="3357554" y="2000240"/>
            <a:ext cx="2143140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Налоги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143240" y="2857496"/>
            <a:ext cx="2571768" cy="12144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БЮДЖЕТ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трелка вниз 5"/>
          <p:cNvSpPr/>
          <p:nvPr/>
        </p:nvSpPr>
        <p:spPr>
          <a:xfrm>
            <a:off x="3357554" y="4143380"/>
            <a:ext cx="2214578" cy="35719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Услуги</a:t>
            </a:r>
            <a:endParaRPr lang="ru-RU" dirty="0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357554" y="4786322"/>
            <a:ext cx="2428892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Гражданин – получатель социальных гарантий и услуг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трелка вправо 7"/>
          <p:cNvSpPr/>
          <p:nvPr/>
        </p:nvSpPr>
        <p:spPr>
          <a:xfrm>
            <a:off x="2428860" y="2500306"/>
            <a:ext cx="428628" cy="18573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000100" y="2571744"/>
            <a:ext cx="1357322" cy="17145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Гражданин – участник публичных слушаний по </a:t>
            </a:r>
            <a:r>
              <a:rPr lang="ru-RU" sz="14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проекту</a:t>
            </a: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бюджета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трелка влево 9"/>
          <p:cNvSpPr/>
          <p:nvPr/>
        </p:nvSpPr>
        <p:spPr>
          <a:xfrm>
            <a:off x="6000760" y="2500306"/>
            <a:ext cx="428628" cy="2000264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516216" y="2636912"/>
            <a:ext cx="1728192" cy="171451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Гражданин – участник инициативного </a:t>
            </a:r>
            <a:r>
              <a:rPr lang="ru-RU" sz="1400" dirty="0" err="1" smtClean="0">
                <a:latin typeface="Times New Roman" pitchFamily="18" charset="0"/>
                <a:cs typeface="Times New Roman" pitchFamily="18" charset="0"/>
              </a:rPr>
              <a:t>бюджетирования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Основные характеристики бюджета района, тыс.руб.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85720" y="1357298"/>
          <a:ext cx="8643998" cy="46434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285720" y="5231477"/>
          <a:ext cx="8572557" cy="1412233"/>
        </p:xfrm>
        <a:graphic>
          <a:graphicData uri="http://schemas.openxmlformats.org/drawingml/2006/table">
            <a:tbl>
              <a:tblPr/>
              <a:tblGrid>
                <a:gridCol w="1224651"/>
                <a:gridCol w="1224651"/>
                <a:gridCol w="1224651"/>
                <a:gridCol w="1224651"/>
                <a:gridCol w="1224651"/>
                <a:gridCol w="1224651"/>
                <a:gridCol w="1224651"/>
              </a:tblGrid>
              <a:tr h="432769">
                <a:tc>
                  <a:txBody>
                    <a:bodyPr/>
                    <a:lstStyle/>
                    <a:p>
                      <a:pPr algn="ctr" fontAlgn="b"/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2015 (факт)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2016(факт)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2019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2020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</a:tr>
              <a:tr h="24589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Доходы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599048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653532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674475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612427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509983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446288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1"/>
                    </a:solidFill>
                  </a:tcPr>
                </a:tc>
              </a:tr>
              <a:tr h="245892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Расходы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588364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652957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685548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611054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509983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446288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2">
                        <a:lumMod val="75000"/>
                      </a:schemeClr>
                    </a:solidFill>
                  </a:tcPr>
                </a:tc>
              </a:tr>
              <a:tr h="432769"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Дефицит/</a:t>
                      </a:r>
                      <a:r>
                        <a:rPr lang="ru-RU" sz="1600" b="0" i="0" u="none" strike="noStrike" dirty="0" err="1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профицит</a:t>
                      </a:r>
                      <a:endParaRPr lang="ru-RU" sz="1600" b="0" i="0" u="none" strike="noStrike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10684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-575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-11073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1373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600" b="0" i="0" u="none" strike="noStrike" dirty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accent3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6043</TotalTime>
  <Words>822</Words>
  <Application>Microsoft Office PowerPoint</Application>
  <PresentationFormat>Экран (4:3)</PresentationFormat>
  <Paragraphs>226</Paragraphs>
  <Slides>22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3" baseType="lpstr">
      <vt:lpstr>Тема Office</vt:lpstr>
      <vt:lpstr>Слайд 1</vt:lpstr>
      <vt:lpstr>Что такое «бюджет» и «бюджет для граждан»?</vt:lpstr>
      <vt:lpstr>Что такое «доходы бюджета»?</vt:lpstr>
      <vt:lpstr>Что такое «расходы бюджета»?</vt:lpstr>
      <vt:lpstr>Понятия «дефицит» и «профицит» бюджета</vt:lpstr>
      <vt:lpstr>Бюджетная система РФ – совокупность бюджетов всех уровней</vt:lpstr>
      <vt:lpstr>Бюджетная система Пошехонского муниципального района</vt:lpstr>
      <vt:lpstr>Гражданин и его участие в бюджетном процессе</vt:lpstr>
      <vt:lpstr>Основные характеристики бюджета района, тыс.руб.</vt:lpstr>
      <vt:lpstr>Динамика и структура доходов бюджета Пошехонского МР</vt:lpstr>
      <vt:lpstr>Структура НАЛОГОВЫХ и НЕНАЛОГОВЫХ ДОХОДОВ  бюджета муниципального района на 2018 год (план в %)</vt:lpstr>
      <vt:lpstr>Структура БЕЗВОЗДМЕЗНЫХ ПОСТУПЛЕНИЙ в бюджет района на 2018 год (план в %)</vt:lpstr>
      <vt:lpstr>Динамика расходов бюджета района, тыс.руб.</vt:lpstr>
      <vt:lpstr>Структура расходов бюджета района по разделам классификации расходов бюджетов на 2018 год (план в %)</vt:lpstr>
      <vt:lpstr>Структура расходов бюджета района на 2018 год по муниципальным программам </vt:lpstr>
      <vt:lpstr>Структура расходов бюджета района на 2018 год по МП «Развитие образования Пошехонского муниципального района</vt:lpstr>
      <vt:lpstr>Структура расходов бюджета района на 2018 год по МП «Реализация молодежной политики Пошехонского муниципального района»</vt:lpstr>
      <vt:lpstr>Структура расходов бюджета района на 2018 год по МП «Социальная поддержка населения и охрана труда в Пошехонском районе»</vt:lpstr>
      <vt:lpstr>Структура расходов бюджета района на 2018 год по МП «Развитие культуры в Пошехонском муниципальном районе» (тыс. руб.)</vt:lpstr>
      <vt:lpstr>Структура расходов в сфере экономики (тыс. руб.)</vt:lpstr>
      <vt:lpstr>Структура расходов бюджета района на 2018 год в сфере других общегосударственных вопросов </vt:lpstr>
      <vt:lpstr>Структура непрограммных расходов бюджета района на 2018 год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граждан</dc:title>
  <dc:creator>Администр</dc:creator>
  <cp:lastModifiedBy>Администр</cp:lastModifiedBy>
  <cp:revision>204</cp:revision>
  <dcterms:created xsi:type="dcterms:W3CDTF">2017-05-12T11:52:19Z</dcterms:created>
  <dcterms:modified xsi:type="dcterms:W3CDTF">2018-08-02T08:51:14Z</dcterms:modified>
</cp:coreProperties>
</file>