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C1D40D-B3FA-4D6B-8893-4F24DA9BE273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24DDA7-94B7-45B2-9B66-FAF3B2BC4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808" y="1556792"/>
            <a:ext cx="4025248" cy="1711201"/>
          </a:xfrm>
        </p:spPr>
        <p:txBody>
          <a:bodyPr/>
          <a:lstStyle/>
          <a:p>
            <a:r>
              <a:rPr lang="ru-RU" sz="3600" b="1" dirty="0" smtClean="0"/>
              <a:t>Проект «Ярославский управдом»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4464496" cy="26642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информирование </a:t>
            </a:r>
            <a:r>
              <a:rPr lang="ru-RU" dirty="0"/>
              <a:t>граждан об их правах и обязанностях в сфере жилищно-коммунального хозяйства, вовлечения граждан в процесс взаимодействия с органами власти и управляющими организациями для оперативного решения жилищно-коммунальных вопросов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799288" cy="115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801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ЯРОСЛАВСКОЙ ОБЛАСТИ</a:t>
            </a:r>
            <a:endParaRPr lang="ru-RU" b="1" dirty="0">
              <a:solidFill>
                <a:srgbClr val="21274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93392" cy="50405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517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департамент </a:t>
            </a:r>
            <a:r>
              <a:rPr lang="ru-RU" dirty="0"/>
              <a:t>государственного жилищного надзора Ярославской области</a:t>
            </a:r>
          </a:p>
          <a:p>
            <a:r>
              <a:rPr lang="ru-RU" dirty="0" smtClean="0"/>
              <a:t>департамент </a:t>
            </a:r>
            <a:r>
              <a:rPr lang="ru-RU" dirty="0"/>
              <a:t>жилищно-коммунального хозяйства энергетики и регулирования тарифов Ярославской области</a:t>
            </a:r>
          </a:p>
          <a:p>
            <a:r>
              <a:rPr lang="ru-RU" dirty="0" smtClean="0"/>
              <a:t>департамент </a:t>
            </a:r>
            <a:r>
              <a:rPr lang="ru-RU" dirty="0"/>
              <a:t>строительства Ярославской области</a:t>
            </a:r>
          </a:p>
          <a:p>
            <a:r>
              <a:rPr lang="ru-RU" dirty="0" smtClean="0"/>
              <a:t>департамент </a:t>
            </a:r>
            <a:r>
              <a:rPr lang="ru-RU" dirty="0"/>
              <a:t>охраны окружающей среды и природопользования Ярославской </a:t>
            </a:r>
            <a:r>
              <a:rPr lang="ru-RU" dirty="0" smtClean="0"/>
              <a:t>области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управление массовых коммуникаций Правительства области</a:t>
            </a:r>
          </a:p>
          <a:p>
            <a:r>
              <a:rPr lang="ru-RU" dirty="0" smtClean="0"/>
              <a:t>ГКУ ЯО </a:t>
            </a:r>
            <a:r>
              <a:rPr lang="ru-RU" dirty="0"/>
              <a:t>«Центр управления жилищно-коммунальным комплексом Ярославской области» </a:t>
            </a:r>
          </a:p>
          <a:p>
            <a:r>
              <a:rPr lang="ru-RU" dirty="0" smtClean="0"/>
              <a:t>органы </a:t>
            </a:r>
            <a:r>
              <a:rPr lang="ru-RU" dirty="0"/>
              <a:t>местного самоуправления муниципальных образований Ярославской области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массовой </a:t>
            </a:r>
            <a:r>
              <a:rPr lang="ru-RU" dirty="0" smtClean="0"/>
              <a:t>информации</a:t>
            </a:r>
          </a:p>
          <a:p>
            <a:r>
              <a:rPr lang="ru-RU" dirty="0"/>
              <a:t>Региональный фонд содействия капитальному ремонту многоквартирных домов Ярославской области</a:t>
            </a:r>
          </a:p>
          <a:p>
            <a:r>
              <a:rPr lang="ru-RU" dirty="0" smtClean="0"/>
              <a:t>региональный оператор по обращению с твердыми коммунальными отходами</a:t>
            </a:r>
          </a:p>
          <a:p>
            <a:r>
              <a:rPr lang="ru-RU" dirty="0" smtClean="0"/>
              <a:t>проектный офис «Решаем вместе!»</a:t>
            </a:r>
          </a:p>
          <a:p>
            <a:r>
              <a:rPr lang="ru-RU" dirty="0" smtClean="0"/>
              <a:t>Общественная палата Ярославской области и сеть муниципальных общественных палат</a:t>
            </a:r>
          </a:p>
          <a:p>
            <a:r>
              <a:rPr lang="ru-RU" dirty="0" smtClean="0"/>
              <a:t>общественные объединения, работающие в сфере ЖКХ: РЦОК ЯО, ОНФ ЯО, АСЖ «</a:t>
            </a:r>
            <a:r>
              <a:rPr lang="ru-RU" dirty="0" err="1" smtClean="0"/>
              <a:t>Ярославия</a:t>
            </a:r>
            <a:r>
              <a:rPr lang="ru-RU" dirty="0" smtClean="0"/>
              <a:t>» и другие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3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reznikovan\Desktop\Логотип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25561" r="16964" b="33089"/>
          <a:stretch/>
        </p:blipFill>
        <p:spPr bwMode="auto">
          <a:xfrm>
            <a:off x="7282780" y="4423268"/>
            <a:ext cx="1609700" cy="44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Единые дни всеобуча по вопросам ЖКХ: </a:t>
            </a:r>
            <a:br>
              <a:rPr lang="ru-RU" sz="2800" b="1" dirty="0" smtClean="0"/>
            </a:br>
            <a:r>
              <a:rPr lang="ru-RU" sz="2800" b="1" dirty="0" smtClean="0"/>
              <a:t>20 февраля, 17 апреля, 18 сентября, 20 ноября 2019 года</a:t>
            </a:r>
            <a:endParaRPr lang="ru-RU" sz="2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931920" cy="543346"/>
          </a:xfrm>
        </p:spPr>
        <p:txBody>
          <a:bodyPr>
            <a:normAutofit/>
          </a:bodyPr>
          <a:lstStyle/>
          <a:p>
            <a:r>
              <a:rPr lang="ru-RU" dirty="0"/>
              <a:t>Темы мероприятий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92372" y="1628800"/>
            <a:ext cx="3931920" cy="576064"/>
          </a:xfrm>
        </p:spPr>
        <p:txBody>
          <a:bodyPr/>
          <a:lstStyle/>
          <a:p>
            <a:r>
              <a:rPr lang="ru-RU" dirty="0" smtClean="0"/>
              <a:t>Формат мероприятий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273203"/>
              </p:ext>
            </p:extLst>
          </p:nvPr>
        </p:nvGraphicFramePr>
        <p:xfrm>
          <a:off x="467544" y="2492896"/>
          <a:ext cx="3932974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2974"/>
              </a:tblGrid>
              <a:tr h="4574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Функционирование системы капитального ремонта общего имущества в МКД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  <a:tr h="4574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Расселение граждан из аварийного жилого фонда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  <a:tr h="914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Оплата ЖКУ с учетом общедомовых расходов, предельных индексов роста платы граждан и другим актуальным вопросам (плата за ТКО)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  <a:tr h="4574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Осуществление лицензирования деятельности по управлению МКД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  <a:tr h="68619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Развитие системы общественного контроля в сфере ЖКХ и активизации участия граждан в управлении МКД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  <a:tr h="914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Участие граждан в приоритетном проекте «Формирование комфортной городской среды» и губернаторском проекте «Решаем вместе!»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5" marR="65715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88024" y="2204864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Лекция (публичная лекция, урок), </a:t>
            </a:r>
          </a:p>
          <a:p>
            <a:r>
              <a:rPr lang="ru-RU" sz="1400" b="1" dirty="0" smtClean="0"/>
              <a:t>2. Семинар,</a:t>
            </a:r>
          </a:p>
          <a:p>
            <a:r>
              <a:rPr lang="ru-RU" sz="1400" b="1" dirty="0" smtClean="0"/>
              <a:t>3. Круглый стол, </a:t>
            </a:r>
          </a:p>
          <a:p>
            <a:r>
              <a:rPr lang="ru-RU" sz="1400" b="1" dirty="0" smtClean="0"/>
              <a:t>4. Селекторное совещание, </a:t>
            </a:r>
          </a:p>
          <a:p>
            <a:r>
              <a:rPr lang="ru-RU" sz="1400" b="1" dirty="0" smtClean="0"/>
              <a:t>5. Расширенное заседание Общественной палаты муниципального образования или общественного, координационного совета,</a:t>
            </a:r>
          </a:p>
          <a:p>
            <a:r>
              <a:rPr lang="ru-RU" sz="1400" b="1" dirty="0" smtClean="0"/>
              <a:t>6. Расширенное заседание актива общественной организации на территории муниципального образования, </a:t>
            </a:r>
          </a:p>
          <a:p>
            <a:r>
              <a:rPr lang="ru-RU" sz="1400" b="1" dirty="0" smtClean="0"/>
              <a:t>7. Конференция </a:t>
            </a:r>
          </a:p>
          <a:p>
            <a:r>
              <a:rPr lang="ru-RU" sz="1400" b="1" dirty="0" smtClean="0"/>
              <a:t>(съезд, слет, форум), </a:t>
            </a:r>
          </a:p>
          <a:p>
            <a:r>
              <a:rPr lang="ru-RU" sz="1400" b="1" dirty="0" smtClean="0"/>
              <a:t>8. </a:t>
            </a:r>
            <a:r>
              <a:rPr lang="ru-RU" sz="1400" b="1" dirty="0" err="1" smtClean="0"/>
              <a:t>Антиконференция</a:t>
            </a:r>
            <a:r>
              <a:rPr lang="ru-RU" sz="1400" b="1" dirty="0" smtClean="0"/>
              <a:t> (</a:t>
            </a:r>
            <a:r>
              <a:rPr lang="ru-RU" sz="1400" b="1" dirty="0" err="1" smtClean="0"/>
              <a:t>подиумная</a:t>
            </a:r>
            <a:r>
              <a:rPr lang="ru-RU" sz="1400" b="1" dirty="0" smtClean="0"/>
              <a:t> дискуссия), </a:t>
            </a:r>
          </a:p>
          <a:p>
            <a:r>
              <a:rPr lang="ru-RU" sz="1400" b="1" dirty="0" smtClean="0"/>
              <a:t>9. День открытых дверей на предприятии ЖКХ, </a:t>
            </a:r>
          </a:p>
          <a:p>
            <a:r>
              <a:rPr lang="ru-RU" sz="1400" b="1" dirty="0" smtClean="0"/>
              <a:t>10. Обмен положительным опытом с выходом на территорию или в МКД </a:t>
            </a:r>
          </a:p>
          <a:p>
            <a:r>
              <a:rPr lang="ru-RU" sz="1400" b="1" dirty="0" smtClean="0"/>
              <a:t>11. Консультации жителей по предварительной записи.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566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Планы мероприятий утверждаются на уровне районов, объединяются в </a:t>
            </a:r>
            <a:r>
              <a:rPr lang="ru-RU" sz="2400" b="1" dirty="0"/>
              <a:t>е</a:t>
            </a:r>
            <a:r>
              <a:rPr lang="ru-RU" sz="2400" b="1" dirty="0" smtClean="0"/>
              <a:t>диный план ежеквартально</a:t>
            </a:r>
            <a:endParaRPr lang="ru-RU" sz="24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Задача мероприятий</a:t>
            </a:r>
            <a:endParaRPr lang="ru-RU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обеспечить взаимодействие органов местного самоуправления, общественных инициатив, профильных департаментов и подконтрольных им структур на единой дискуссионной площадке, что позволит в открытом диалоге решать основные вопросы, волнующие </a:t>
            </a:r>
            <a:r>
              <a:rPr lang="ru-RU" dirty="0" smtClean="0"/>
              <a:t>жителей в сфере ЖКХ.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Подробности в письме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Утверждённые Планы мероприятий </a:t>
            </a:r>
            <a:r>
              <a:rPr lang="ru-RU" dirty="0" smtClean="0"/>
              <a:t>в </a:t>
            </a:r>
            <a:r>
              <a:rPr lang="ru-RU" dirty="0"/>
              <a:t>срок до 10.12.2018 направить в ГКУ ЯО «Центр управления ЖКК ЯО» на адрес электронной почты начальника отдела  мониторинга (Бородина Татьяна Алексеевна</a:t>
            </a:r>
            <a:r>
              <a:rPr lang="ru-RU" dirty="0" smtClean="0"/>
              <a:t>) </a:t>
            </a:r>
            <a:r>
              <a:rPr lang="ru-RU" dirty="0"/>
              <a:t>taborodina64@gmail.com. </a:t>
            </a:r>
          </a:p>
          <a:p>
            <a:r>
              <a:rPr lang="ru-RU" dirty="0"/>
              <a:t>Контактный телефон для координации работы по проекту: тел. (4852) 64-99-15, 8-920-106-21-65.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03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</TotalTime>
  <Words>439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Ясность</vt:lpstr>
      <vt:lpstr>Проект «Ярославский управдом»</vt:lpstr>
      <vt:lpstr>Участники проекта:</vt:lpstr>
      <vt:lpstr>Единые дни всеобуча по вопросам ЖКХ:  20 февраля, 17 апреля, 18 сентября, 20 ноября 2019 года</vt:lpstr>
      <vt:lpstr>Планы мероприятий утверждаются на уровне районов, объединяются в единый план ежеквартально</vt:lpstr>
    </vt:vector>
  </TitlesOfParts>
  <Company>Evolution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10</cp:revision>
  <dcterms:created xsi:type="dcterms:W3CDTF">2018-11-18T06:52:15Z</dcterms:created>
  <dcterms:modified xsi:type="dcterms:W3CDTF">2018-11-18T10:14:04Z</dcterms:modified>
</cp:coreProperties>
</file>