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9" r:id="rId2"/>
  </p:sldIdLst>
  <p:sldSz cx="5143500" cy="9144000" type="screen16x9"/>
  <p:notesSz cx="6797675" cy="9926638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07988" indent="49213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15975" indent="98425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23963" indent="147638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31950" indent="196850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orient="horz" pos="2968">
          <p15:clr>
            <a:srgbClr val="A4A3A4"/>
          </p15:clr>
        </p15:guide>
        <p15:guide id="3" orient="horz" pos="352">
          <p15:clr>
            <a:srgbClr val="A4A3A4"/>
          </p15:clr>
        </p15:guide>
        <p15:guide id="4" orient="horz" pos="948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69">
          <p15:clr>
            <a:srgbClr val="A4A3A4"/>
          </p15:clr>
        </p15:guide>
        <p15:guide id="10" orient="horz" pos="2880">
          <p15:clr>
            <a:srgbClr val="A4A3A4"/>
          </p15:clr>
        </p15:guide>
        <p15:guide id="11" orient="horz" pos="5276">
          <p15:clr>
            <a:srgbClr val="A4A3A4"/>
          </p15:clr>
        </p15:guide>
        <p15:guide id="12" orient="horz" pos="626">
          <p15:clr>
            <a:srgbClr val="A4A3A4"/>
          </p15:clr>
        </p15:guide>
        <p15:guide id="13" orient="horz" pos="1685">
          <p15:clr>
            <a:srgbClr val="A4A3A4"/>
          </p15:clr>
        </p15:guide>
        <p15:guide id="14" pos="1620">
          <p15:clr>
            <a:srgbClr val="A4A3A4"/>
          </p15:clr>
        </p15:guide>
        <p15:guide id="15" pos="217">
          <p15:clr>
            <a:srgbClr val="A4A3A4"/>
          </p15:clr>
        </p15:guide>
        <p15:guide id="16" pos="880">
          <p15:clr>
            <a:srgbClr val="A4A3A4"/>
          </p15:clr>
        </p15:guide>
        <p15:guide id="17" pos="2921">
          <p15:clr>
            <a:srgbClr val="A4A3A4"/>
          </p15:clr>
        </p15:guide>
        <p15:guide id="18" pos="2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FF"/>
    <a:srgbClr val="504F53"/>
    <a:srgbClr val="FF99FF"/>
    <a:srgbClr val="CCECFF"/>
    <a:srgbClr val="66FF66"/>
    <a:srgbClr val="005AA9"/>
    <a:srgbClr val="4383D1"/>
    <a:srgbClr val="8D8C9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97904" autoAdjust="0"/>
  </p:normalViewPr>
  <p:slideViewPr>
    <p:cSldViewPr>
      <p:cViewPr>
        <p:scale>
          <a:sx n="100" d="100"/>
          <a:sy n="100" d="100"/>
        </p:scale>
        <p:origin x="-2604" y="216"/>
      </p:cViewPr>
      <p:guideLst>
        <p:guide orient="horz" pos="1620"/>
        <p:guide orient="horz" pos="2968"/>
        <p:guide orient="horz" pos="352"/>
        <p:guide orient="horz" pos="948"/>
        <p:guide orient="horz" pos="2880"/>
        <p:guide orient="horz" pos="5276"/>
        <p:guide orient="horz" pos="626"/>
        <p:guide orient="horz" pos="1685"/>
        <p:guide pos="2880"/>
        <p:guide pos="385"/>
        <p:guide pos="1565"/>
        <p:guide pos="5193"/>
        <p:guide pos="4069"/>
        <p:guide pos="1620"/>
        <p:guide pos="217"/>
        <p:guide pos="880"/>
        <p:guide pos="2921"/>
        <p:guide pos="2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r">
              <a:defRPr sz="1200"/>
            </a:lvl1pPr>
          </a:lstStyle>
          <a:p>
            <a:fld id="{BFC80654-F262-44A9-BC9F-C7133A6CEBAE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r">
              <a:defRPr sz="1200"/>
            </a:lvl1pPr>
          </a:lstStyle>
          <a:p>
            <a:fld id="{16DFA851-B3E0-4076-84BB-B9D2C8AFC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9302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l" defTabSz="8160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r" defTabSz="8160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B6DA99-5133-4B93-81D3-36B311AED6A9}" type="datetimeFigureOut">
              <a:rPr lang="ru-RU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52675" y="744538"/>
            <a:ext cx="20923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4" tIns="45707" rIns="91414" bIns="4570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14" tIns="45707" rIns="91414" bIns="4570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l" defTabSz="8160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4"/>
            <a:ext cx="2946400" cy="496808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r" defTabSz="8160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8234C8-F9E0-4BDA-89A6-056711EDE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3800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988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963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34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0" cy="914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764" y="4968868"/>
            <a:ext cx="4371975" cy="1960034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1525" y="6971726"/>
            <a:ext cx="3600450" cy="233680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247" y="1383815"/>
            <a:ext cx="4254078" cy="1524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25500-C642-4189-87A0-FAD179A4BC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6" y="364068"/>
            <a:ext cx="1692176" cy="15493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10967" y="364068"/>
            <a:ext cx="2875359" cy="780414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7176" y="1913469"/>
            <a:ext cx="1692176" cy="6254750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8162" y="7156453"/>
            <a:ext cx="3086100" cy="1073150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8ADB7-694A-46D9-B6E7-4AEFA95E35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79525-0200-4288-9409-577B56816C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361260" y="404283"/>
            <a:ext cx="1352848" cy="86021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0931" y="404283"/>
            <a:ext cx="3974604" cy="8602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E084D-B750-443E-9F6C-A6BECBF600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5143500" cy="914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1394137" y="1663744"/>
            <a:ext cx="3432872" cy="636464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3333453" y="6835425"/>
            <a:ext cx="519708" cy="50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3793" y="2675471"/>
            <a:ext cx="4293394" cy="5700887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43794" y="993423"/>
            <a:ext cx="4246109" cy="1682046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7C140-8B59-428E-8299-A57D3F6292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3333453" y="6835425"/>
            <a:ext cx="519708" cy="50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3793" y="2675471"/>
            <a:ext cx="4293394" cy="5700887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43795" y="993424"/>
            <a:ext cx="4293393" cy="1682044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E0E55-03BC-422C-8CE2-29F7B99CDC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23"/>
            <a:ext cx="5143500" cy="914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3793" y="2675469"/>
            <a:ext cx="4293394" cy="5700887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43795" y="993424"/>
            <a:ext cx="4293393" cy="1682044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DA90F-5A10-4D2E-9C47-8DC94B0A80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23"/>
            <a:ext cx="5143500" cy="914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3793" y="2675469"/>
            <a:ext cx="4293394" cy="5700887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43795" y="993424"/>
            <a:ext cx="4293393" cy="1682044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111AB-9AE4-4FDB-AE38-D46A643AAE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5143500" cy="914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0213" y="2627886"/>
            <a:ext cx="3226974" cy="1816100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10213" y="627637"/>
            <a:ext cx="3226974" cy="2000249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94" y="993421"/>
            <a:ext cx="4542532" cy="1682046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3794" y="2675468"/>
            <a:ext cx="2051762" cy="570088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71751" y="2675468"/>
            <a:ext cx="2065437" cy="570088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82CF8-9BD7-4AAA-9D5D-A21F7CBD70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5" y="366185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175" y="2046821"/>
            <a:ext cx="2272606" cy="85301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612828" y="2046821"/>
            <a:ext cx="2273498" cy="85301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612828" y="2899833"/>
            <a:ext cx="2273498" cy="526838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2823"/>
            <a:ext cx="5143500" cy="914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343793" y="993423"/>
            <a:ext cx="4293394" cy="1645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343793" y="2652889"/>
            <a:ext cx="4293394" cy="572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7175" y="8475137"/>
            <a:ext cx="1200150" cy="4882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757364" y="8475137"/>
            <a:ext cx="1628775" cy="4882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726484" y="7820380"/>
            <a:ext cx="283964" cy="91157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82B2B3D-BC40-4F86-B2ED-59EA416872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1" r:id="rId1"/>
    <p:sldLayoutId id="2147484922" r:id="rId2"/>
    <p:sldLayoutId id="2147484923" r:id="rId3"/>
    <p:sldLayoutId id="2147484924" r:id="rId4"/>
    <p:sldLayoutId id="2147484925" r:id="rId5"/>
    <p:sldLayoutId id="2147484926" r:id="rId6"/>
    <p:sldLayoutId id="2147484927" r:id="rId7"/>
    <p:sldLayoutId id="2147484928" r:id="rId8"/>
    <p:sldLayoutId id="2147484929" r:id="rId9"/>
    <p:sldLayoutId id="2147484930" r:id="rId10"/>
    <p:sldLayoutId id="2147484931" r:id="rId11"/>
    <p:sldLayoutId id="2147484932" r:id="rId12"/>
    <p:sldLayoutId id="2147484920" r:id="rId13"/>
    <p:sldLayoutId id="2147484919" r:id="rId14"/>
    <p:sldLayoutId id="2147484918" r:id="rId15"/>
  </p:sldLayoutIdLst>
  <p:hf sldNum="0"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indent="173038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319213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2" t="8344" r="7471" b="8399"/>
          <a:stretch/>
        </p:blipFill>
        <p:spPr>
          <a:xfrm>
            <a:off x="1885439" y="7812360"/>
            <a:ext cx="912257" cy="8640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0" t="7544" r="7421" b="8009"/>
          <a:stretch/>
        </p:blipFill>
        <p:spPr>
          <a:xfrm>
            <a:off x="1936462" y="5940152"/>
            <a:ext cx="831865" cy="822303"/>
          </a:xfrm>
          <a:prstGeom prst="rect">
            <a:avLst/>
          </a:prstGeo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216182" y="1043608"/>
            <a:ext cx="4752528" cy="1008112"/>
          </a:xfrm>
        </p:spPr>
        <p:txBody>
          <a:bodyPr/>
          <a:lstStyle/>
          <a:p>
            <a:pPr algn="just"/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Для получения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льготы по имущественным налогам (земельному и транспортному налогу, налогу на имущество физических лиц) необходимо: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23478" y="467544"/>
            <a:ext cx="4824536" cy="648072"/>
          </a:xfrm>
        </p:spPr>
        <p:txBody>
          <a:bodyPr/>
          <a:lstStyle/>
          <a:p>
            <a:pPr algn="ctr" defTabSz="360000"/>
            <a:r>
              <a:rPr lang="ru-RU" sz="2000" dirty="0" smtClean="0"/>
              <a:t>КАК ГРАЖДАНИНУ ЗАЯВИТЬ ЛЬГОТУ</a:t>
            </a:r>
            <a:br>
              <a:rPr lang="ru-RU" sz="2000" dirty="0" smtClean="0"/>
            </a:br>
            <a:r>
              <a:rPr lang="ru-RU" sz="2000" dirty="0" smtClean="0"/>
              <a:t>ПО ИМУЩЕСТВЕННЫМ НАЛОГАМ?</a:t>
            </a:r>
            <a:endParaRPr lang="ru-RU" sz="20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585217" y="2051720"/>
            <a:ext cx="3888432" cy="115212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</a:rPr>
              <a:t>ДО </a:t>
            </a:r>
            <a:r>
              <a:rPr lang="ru-RU" sz="1800" b="1" dirty="0">
                <a:solidFill>
                  <a:srgbClr val="FF0000"/>
                </a:solidFill>
              </a:rPr>
              <a:t>1 АПРЕЛЯ </a:t>
            </a:r>
            <a:r>
              <a:rPr lang="ru-RU" b="1" dirty="0" smtClean="0">
                <a:solidFill>
                  <a:srgbClr val="FF0000"/>
                </a:solidFill>
              </a:rPr>
              <a:t>ПОДАТЬ ЗАЯВЛЕНИЕ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95" y="3275856"/>
            <a:ext cx="4536503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 ЛЮБОЙ НАЛОГОВЫЙ ОРГАН или МФЦ</a:t>
            </a:r>
          </a:p>
          <a:p>
            <a:pPr algn="ctr">
              <a:spcBef>
                <a:spcPts val="0"/>
              </a:spcBef>
            </a:pPr>
            <a:r>
              <a:rPr lang="ru-RU" sz="1800" b="1" dirty="0" smtClean="0">
                <a:solidFill>
                  <a:srgbClr val="FF0000"/>
                </a:solidFill>
              </a:rPr>
              <a:t>ДЛЯ </a:t>
            </a:r>
            <a:r>
              <a:rPr lang="ru-RU" sz="1800" b="1" dirty="0">
                <a:solidFill>
                  <a:srgbClr val="FF0000"/>
                </a:solidFill>
              </a:rPr>
              <a:t>КОРРЕКТНОГО ПРОВЕДЕНИЯ РАСЧЕТА </a:t>
            </a:r>
            <a:r>
              <a:rPr lang="ru-RU" sz="1800" b="1" dirty="0" smtClean="0">
                <a:solidFill>
                  <a:srgbClr val="FF0000"/>
                </a:solidFill>
              </a:rPr>
              <a:t>НАЛОГОВ</a:t>
            </a:r>
            <a:endParaRPr lang="ru-RU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Текст 9"/>
          <p:cNvSpPr txBox="1">
            <a:spLocks/>
          </p:cNvSpPr>
          <p:nvPr/>
        </p:nvSpPr>
        <p:spPr bwMode="auto">
          <a:xfrm>
            <a:off x="153168" y="4644008"/>
            <a:ext cx="4752529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>
            <a:lvl1pPr marL="0" indent="0" algn="l" defTabSz="815975" rtl="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None/>
              <a:defRPr sz="130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408148" indent="0" algn="l" defTabSz="815975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1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816296" indent="0" algn="l" defTabSz="815975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9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1224443" indent="0" algn="just" defTabSz="815975" rtl="0" eaLnBrk="0" fontAlgn="base" hangingPunct="0">
              <a:lnSpc>
                <a:spcPts val="19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sz="8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632591" indent="0" algn="l" defTabSz="815975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sz="8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040739" indent="0" algn="l" defTabSz="816296" rtl="0" eaLnBrk="1" latinLnBrk="0" hangingPunct="1">
              <a:spcBef>
                <a:spcPct val="20000"/>
              </a:spcBef>
              <a:buFont typeface="Arial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8887" indent="0" algn="l" defTabSz="816296" rtl="0" eaLnBrk="1" latinLnBrk="0" hangingPunct="1">
              <a:spcBef>
                <a:spcPct val="20000"/>
              </a:spcBef>
              <a:buFont typeface="Arial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035" indent="0" algn="l" defTabSz="816296" rtl="0" eaLnBrk="1" latinLnBrk="0" hangingPunct="1">
              <a:spcBef>
                <a:spcPct val="20000"/>
              </a:spcBef>
              <a:buFont typeface="Arial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183" indent="0" algn="l" defTabSz="816296" rtl="0" eaLnBrk="1" latinLnBrk="0" hangingPunct="1">
              <a:spcBef>
                <a:spcPct val="20000"/>
              </a:spcBef>
              <a:buFont typeface="Arial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Информацию об установленных налоговых льготах в конкретном муниципальном образовании мо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ж</a:t>
            </a: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но узнать посредством сервиса ФНС России: «</a:t>
            </a:r>
            <a:r>
              <a:rPr lang="ru-RU" sz="16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Справочная информация о ставках и льготах по имущественным налогам».</a:t>
            </a:r>
          </a:p>
        </p:txBody>
      </p:sp>
      <p:sp>
        <p:nvSpPr>
          <p:cNvPr id="13" name="Текст 9"/>
          <p:cNvSpPr txBox="1">
            <a:spLocks/>
          </p:cNvSpPr>
          <p:nvPr/>
        </p:nvSpPr>
        <p:spPr bwMode="auto">
          <a:xfrm>
            <a:off x="142923" y="6762455"/>
            <a:ext cx="4586936" cy="1286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>
            <a:lvl1pPr marL="0" indent="0" algn="l" defTabSz="815975" rtl="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None/>
              <a:defRPr sz="1300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408148" indent="0" algn="l" defTabSz="815975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1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816296" indent="0" algn="l" defTabSz="815975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9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1224443" indent="0" algn="just" defTabSz="815975" rtl="0" eaLnBrk="0" fontAlgn="base" hangingPunct="0">
              <a:lnSpc>
                <a:spcPts val="19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sz="8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632591" indent="0" algn="l" defTabSz="815975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sz="8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040739" indent="0" algn="l" defTabSz="816296" rtl="0" eaLnBrk="1" latinLnBrk="0" hangingPunct="1">
              <a:spcBef>
                <a:spcPct val="20000"/>
              </a:spcBef>
              <a:buFont typeface="Arial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8887" indent="0" algn="l" defTabSz="816296" rtl="0" eaLnBrk="1" latinLnBrk="0" hangingPunct="1">
              <a:spcBef>
                <a:spcPct val="20000"/>
              </a:spcBef>
              <a:buFont typeface="Arial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7035" indent="0" algn="l" defTabSz="816296" rtl="0" eaLnBrk="1" latinLnBrk="0" hangingPunct="1">
              <a:spcBef>
                <a:spcPct val="20000"/>
              </a:spcBef>
              <a:buFont typeface="Arial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5183" indent="0" algn="l" defTabSz="816296" rtl="0" eaLnBrk="1" latinLnBrk="0" hangingPunct="1">
              <a:spcBef>
                <a:spcPct val="20000"/>
              </a:spcBef>
              <a:buFont typeface="Arial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Направить в налоговые органы заявление и документы, подтверждающие право на льготу, можно с помощью сервиса ФНС России </a:t>
            </a:r>
            <a:r>
              <a:rPr lang="ru-RU" sz="16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«Личный кабинет для физических лиц».</a:t>
            </a:r>
            <a:endParaRPr lang="ru-RU" sz="1600" i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44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1399</TotalTime>
  <Words>93</Words>
  <Application>Microsoft Office PowerPoint</Application>
  <PresentationFormat>Экран (16:9)</PresentationFormat>
  <Paragraphs>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Present_FNS2012_16-9</vt:lpstr>
      <vt:lpstr>КАК ГРАЖДАНИНУ ЗАЯВИТЬ ЛЬГОТУ ПО ИМУЩЕСТВЕННЫМ НАЛОГАМ?</vt:lpstr>
    </vt:vector>
  </TitlesOfParts>
  <Company>УФНС по Рязанской обл.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Анатольевна Митрейкина</dc:creator>
  <cp:lastModifiedBy>7610-00-402</cp:lastModifiedBy>
  <cp:revision>601</cp:revision>
  <cp:lastPrinted>2022-01-19T07:20:49Z</cp:lastPrinted>
  <dcterms:created xsi:type="dcterms:W3CDTF">2014-02-06T06:11:45Z</dcterms:created>
  <dcterms:modified xsi:type="dcterms:W3CDTF">2023-01-23T06:24:55Z</dcterms:modified>
</cp:coreProperties>
</file>